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0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92" r:id="rId29"/>
    <p:sldId id="284" r:id="rId30"/>
    <p:sldId id="285" r:id="rId31"/>
    <p:sldId id="286" r:id="rId32"/>
    <p:sldId id="288" r:id="rId33"/>
    <p:sldId id="290" r:id="rId34"/>
    <p:sldId id="291" r:id="rId35"/>
    <p:sldId id="289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E924E-10FD-41E2-2566-29ADF140E4C5}" v="825" dt="2022-01-14T18:50:31.031"/>
    <p1510:client id="{E3E59F8F-F6CB-4310-A581-408BDAE4CEDD}" v="33" dt="2022-01-11T11:09:47.010"/>
    <p1510:client id="{F4B2E272-37EC-34D4-710C-C798869CBCDD}" v="80" dt="2022-01-14T17:07:48.5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873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2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052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913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050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44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221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6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03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756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713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3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4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59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81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97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vulcan.edu.pl/przegdok.asp?qdatprz=14-01-2022&amp;qplikid=4422#P4422A8" TargetMode="External"/><Relationship Id="rId2" Type="http://schemas.openxmlformats.org/officeDocument/2006/relationships/hyperlink" Target="https://prawo.vulcan.edu.pl/przegdok.asp?qdatprz=14-01-2022&amp;qplikid=4422#P4422A4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rawo.vulcan.edu.pl/przegdok.asp?qdatprz=14-01-2022&amp;qplikid=4422#P4422A4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prawo.vulcan.edu.pl/przegdok.asp?qdatprz=akt&amp;qplikid=442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vulcan.edu.pl/przegdok.asp?qdatprz=14-01-2022&amp;qplikid=2#P2A15" TargetMode="External"/><Relationship Id="rId2" Type="http://schemas.openxmlformats.org/officeDocument/2006/relationships/hyperlink" Target="https://prawo.vulcan.edu.pl/przegdok.asp?qdatprz=14-01-2022&amp;qplikid=4422#P4422A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vulcan.edu.pl/przegdok.asp?qdatprz=14-01-2022&amp;qplikid=4186#P4186A18" TargetMode="External"/><Relationship Id="rId2" Type="http://schemas.openxmlformats.org/officeDocument/2006/relationships/hyperlink" Target="https://prawo.vulcan.edu.pl/przegdok.asp?qdatprz=14-01-2022&amp;qplikid=4422#P4422A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awo.vulcan.edu.pl/przegdok.asp?qdatprz=14-01-2022&amp;qplikid=4422#P4422A7" TargetMode="External"/><Relationship Id="rId2" Type="http://schemas.openxmlformats.org/officeDocument/2006/relationships/hyperlink" Target="https://prawo.vulcan.edu.pl/przegdok.asp?qdatprz=14-01-2022&amp;qplikid=4422#P4422A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rawo.vulcan.edu.pl/przegdok.asp?qdatprz=14-01-2022&amp;qplikid=4422#P4422A6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08667" y="762000"/>
            <a:ext cx="9474969" cy="4354945"/>
          </a:xfrm>
        </p:spPr>
        <p:txBody>
          <a:bodyPr>
            <a:normAutofit/>
          </a:bodyPr>
          <a:lstStyle/>
          <a:p>
            <a:r>
              <a:rPr lang="pl-PL" sz="4500" dirty="0">
                <a:solidFill>
                  <a:schemeClr val="accent1"/>
                </a:solidFill>
                <a:cs typeface="Calibri Light"/>
              </a:rPr>
              <a:t>Praca zespołów orzekających - procedury kwalifikacji osób z niepełnosprawnością do kształcenia specjalnego, nauczania indywidualnego i zajęć rewalidacyjno-wychowawczych.</a:t>
            </a:r>
            <a:endParaRPr lang="pl-PL" sz="4500" dirty="0">
              <a:solidFill>
                <a:schemeClr val="accent1"/>
              </a:solidFill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4CA87EAC-80AE-4660-BB6F-CF206A45265C}"/>
              </a:ext>
            </a:extLst>
          </p:cNvPr>
          <p:cNvSpPr txBox="1"/>
          <p:nvPr/>
        </p:nvSpPr>
        <p:spPr>
          <a:xfrm>
            <a:off x="7389091" y="5430982"/>
            <a:ext cx="43965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Przygotowała:</a:t>
            </a:r>
          </a:p>
          <a:p>
            <a:r>
              <a:rPr lang="pl-PL" dirty="0"/>
              <a:t>Monika Markiewicz</a:t>
            </a:r>
          </a:p>
          <a:p>
            <a:r>
              <a:rPr lang="pl-PL" dirty="0"/>
              <a:t>Karolina Nowacka</a:t>
            </a: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CA7C9A3-B8EC-4050-980F-A399412FF8C0}"/>
              </a:ext>
            </a:extLst>
          </p:cNvPr>
          <p:cNvSpPr txBox="1"/>
          <p:nvPr/>
        </p:nvSpPr>
        <p:spPr>
          <a:xfrm>
            <a:off x="444674" y="549058"/>
            <a:ext cx="11230090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ea typeface="+mn-lt"/>
                <a:cs typeface="+mn-lt"/>
              </a:rPr>
              <a:t>§ 10. 1. Orzeczenie o potrzebie kształcenia specjalnego, orzeczenie o potrzebie zajęć rewalidacyjno-wychowawczych oraz </a:t>
            </a:r>
            <a:r>
              <a:rPr lang="pl-PL" u="sng" dirty="0">
                <a:ea typeface="+mn-lt"/>
                <a:cs typeface="+mn-lt"/>
                <a:hlinkClick r:id="rId2"/>
              </a:rPr>
              <a:t>opinię</a:t>
            </a:r>
            <a:r>
              <a:rPr lang="pl-PL" dirty="0">
                <a:ea typeface="+mn-lt"/>
                <a:cs typeface="+mn-lt"/>
              </a:rPr>
              <a:t> wydaje się w terminie nie dłuższym niż 30 dni, od dnia złożenia wniosku o wydanie </a:t>
            </a:r>
            <a:r>
              <a:rPr lang="pl-PL" u="sng" dirty="0">
                <a:ea typeface="+mn-lt"/>
                <a:cs typeface="+mn-lt"/>
                <a:hlinkClick r:id="rId2"/>
              </a:rPr>
              <a:t>orzeczenia</a:t>
            </a:r>
            <a:r>
              <a:rPr lang="pl-PL" dirty="0">
                <a:ea typeface="+mn-lt"/>
                <a:cs typeface="+mn-lt"/>
              </a:rPr>
              <a:t> lub </a:t>
            </a:r>
            <a:r>
              <a:rPr lang="pl-PL" u="sng" dirty="0">
                <a:ea typeface="+mn-lt"/>
                <a:cs typeface="+mn-lt"/>
                <a:hlinkClick r:id="rId2"/>
              </a:rPr>
              <a:t>opinii</a:t>
            </a:r>
            <a:r>
              <a:rPr lang="pl-PL" dirty="0">
                <a:ea typeface="+mn-lt"/>
                <a:cs typeface="+mn-lt"/>
              </a:rPr>
              <a:t> lub od dnia uzupełnienia wniosku lub przedstawienia dokumentacji zgodnie z </a:t>
            </a:r>
            <a:r>
              <a:rPr lang="pl-PL" u="sng" dirty="0">
                <a:ea typeface="+mn-lt"/>
                <a:cs typeface="+mn-lt"/>
                <a:hlinkClick r:id="rId3"/>
              </a:rPr>
              <a:t>§ 6</a:t>
            </a:r>
            <a:r>
              <a:rPr lang="pl-PL" dirty="0">
                <a:ea typeface="+mn-lt"/>
                <a:cs typeface="+mn-lt"/>
              </a:rPr>
              <a:t> ust. 7.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2. W szczególnie uzasadnionych przypadkach uwarunkowanych stanem zdrowia dziecka lub ucznia lub złożonością procesu diagnostycznego, orzeczenia, o których mowa w ust. 1, oraz </a:t>
            </a:r>
            <a:r>
              <a:rPr lang="pl-PL" u="sng" dirty="0">
                <a:ea typeface="+mn-lt"/>
                <a:cs typeface="+mn-lt"/>
                <a:hlinkClick r:id="rId2"/>
              </a:rPr>
              <a:t>opinia</a:t>
            </a:r>
            <a:r>
              <a:rPr lang="pl-PL" dirty="0">
                <a:ea typeface="+mn-lt"/>
                <a:cs typeface="+mn-lt"/>
              </a:rPr>
              <a:t> mogą być wydane w terminie nie dłuższym niż 60 dni od dnia złożenia wniosku o wydanie </a:t>
            </a:r>
            <a:r>
              <a:rPr lang="pl-PL" u="sng" dirty="0">
                <a:ea typeface="+mn-lt"/>
                <a:cs typeface="+mn-lt"/>
                <a:hlinkClick r:id="rId2"/>
              </a:rPr>
              <a:t>orzeczenia</a:t>
            </a:r>
            <a:r>
              <a:rPr lang="pl-PL" dirty="0">
                <a:ea typeface="+mn-lt"/>
                <a:cs typeface="+mn-lt"/>
              </a:rPr>
              <a:t> lub </a:t>
            </a:r>
            <a:r>
              <a:rPr lang="pl-PL" u="sng" dirty="0">
                <a:ea typeface="+mn-lt"/>
                <a:cs typeface="+mn-lt"/>
                <a:hlinkClick r:id="rId2"/>
              </a:rPr>
              <a:t>opinii</a:t>
            </a:r>
            <a:r>
              <a:rPr lang="pl-PL" dirty="0">
                <a:ea typeface="+mn-lt"/>
                <a:cs typeface="+mn-lt"/>
              </a:rPr>
              <a:t> lub od dnia uzupełnienia wniosku lub przedstawienia dokumentacji zgodnie z </a:t>
            </a:r>
            <a:r>
              <a:rPr lang="pl-PL" u="sng" dirty="0">
                <a:ea typeface="+mn-lt"/>
                <a:cs typeface="+mn-lt"/>
                <a:hlinkClick r:id="rId3"/>
              </a:rPr>
              <a:t>§ 6</a:t>
            </a:r>
            <a:r>
              <a:rPr lang="pl-PL" dirty="0">
                <a:ea typeface="+mn-lt"/>
                <a:cs typeface="+mn-lt"/>
              </a:rPr>
              <a:t> ust. 7.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§ 11. Orzeczenie o potrzebie indywidualnego obowiązkowego rocznego przygotowania przedszkolnego oraz orzeczenie o potrzebie indywidualnego nauczania wydaje się w terminie nie dłuższym niż 14 dni od dnia złożenia wniosku o wydanie </a:t>
            </a:r>
            <a:r>
              <a:rPr lang="pl-PL" u="sng" dirty="0">
                <a:ea typeface="+mn-lt"/>
                <a:cs typeface="+mn-lt"/>
                <a:hlinkClick r:id="rId2"/>
              </a:rPr>
              <a:t>orzeczenia</a:t>
            </a:r>
            <a:r>
              <a:rPr lang="pl-PL" dirty="0">
                <a:ea typeface="+mn-lt"/>
                <a:cs typeface="+mn-lt"/>
              </a:rPr>
              <a:t> lub od dnia uzupełnienia wniosku lub przedstawienia dokumentacji zgodnie z </a:t>
            </a:r>
            <a:r>
              <a:rPr lang="pl-PL" u="sng" dirty="0">
                <a:ea typeface="+mn-lt"/>
                <a:cs typeface="+mn-lt"/>
                <a:hlinkClick r:id="rId3"/>
              </a:rPr>
              <a:t>§ 6</a:t>
            </a:r>
            <a:r>
              <a:rPr lang="pl-PL" dirty="0">
                <a:ea typeface="+mn-lt"/>
                <a:cs typeface="+mn-lt"/>
              </a:rPr>
              <a:t> ust. 7.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2851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300D1F84-29E9-4511-BE74-8A73D4F62E27}"/>
              </a:ext>
            </a:extLst>
          </p:cNvPr>
          <p:cNvSpPr txBox="1"/>
          <p:nvPr/>
        </p:nvSpPr>
        <p:spPr>
          <a:xfrm>
            <a:off x="225469" y="371605"/>
            <a:ext cx="11741060" cy="5016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600" b="1" dirty="0">
                <a:ea typeface="+mn-lt"/>
                <a:cs typeface="+mn-lt"/>
              </a:rPr>
              <a:t>INSTRUKCJA OBIEGU DOKUMENTACJI: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Formularz zgłoszeniowy do Poradni Psychologiczno-Pedagogicznej  zostaje przyjęty przez pracownika sekretariatu, czego potwierdzeniem jest stosowny zapis w Księdze Rejestrów Wpływów i zapisany pod kolejnym numerem w zeszycie wpływu.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Założenie karty indywidualnej dziecka, lub zaktualizowanie jej numeru jeżeli dziecko było już wcześniej badane w PPP.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W ciągu miesiąca od wpłynięcia formularza zgłoszeniowego dyrektor zapoznaje się z nim i załączoną dokumentacją i przydziela do pracy odpowiednim Zespołom Badającym.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O kolejności rozpatrywania formularza zgłoszeniowego decyduje kolejność ich wpływania i notowania w rejestrze wpływów (uzasadniona sytuacja losowa klienta może spowodować rozpatrzenie wniosku w trybie pilnym tj. bez uwzględnienia kolejności wpływu innych wniosków).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Zespół Badający planuje i powiadamia (telefonicznie lub pisemnie) rodziców dziecka/opiekuna prawnego/pełnoletniego ucznia o terminie wizyty.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W przypadku nie zgłoszenia się dziecka na badanie osoba badająca odnotowuje ten fakt na formularzu zgłoszeniowym i karcie indywidualnej umieszczając stosowny zapis, z datą i podpisem własnym. Karta indywidualna dziecka, które nie zgłosiło się w terminie umówionej wizyty zostaje przekazana do sekretariatu i odłożona do archiwum. Oddanie karty potwierdza się podpisem w zeszycie oddanych teczek indywidualnych. W przypadku, gdy rodzic poinformuje o przyczynie nie zgłoszenia się dziecka do tut. poradni, Zespół Badający wyznacza kolejny termin badania.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Jeżeli Zespół Badający uzna za stosowne przekazanie karty indywidualnej dziecka innemu Zespołowi Badającemu w celu przeprowadzenia diagnozy innej kwalifikacji problemu, może to zrobić za zgodą Dyrektora Poradni. Przekazanie karty należy odnotować w teczce indywidualnej dziecka.</a:t>
            </a:r>
            <a:endParaRPr lang="pl-PL" sz="1600" dirty="0"/>
          </a:p>
          <a:p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948923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ABDD917F-717E-40C5-9794-BE005DA504C5}"/>
              </a:ext>
            </a:extLst>
          </p:cNvPr>
          <p:cNvSpPr txBox="1"/>
          <p:nvPr/>
        </p:nvSpPr>
        <p:spPr>
          <a:xfrm>
            <a:off x="235907" y="382043"/>
            <a:ext cx="10707664" cy="40626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W przypadku błędnego lub niepełnego wypełnienia formularza zgłoszeniowego oraz wniosku, informacje zawarte są uzupełniane podczas pierwszego kontaktu z rodzicem lub opiekunem prawnym przez zespół badający. Za właściwe i kompletne wypełnienie wniosku odpowiada Zespół Badający.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Badanie specjalistyczne powinno być przeprowadzone w jak najkrótszym odstępie czasu (w uzasadnionych przypadkach różnica pomiędzy badaniami może być dłuższa np. z powodu choroby w czasie wyznaczonego terminu badań).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Wnioskodawca składa wniosek o wydanie opinii/informacji o wynikach diagnozy.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Opracowana opinia lub informacja o wynikach diagnozy zostaje przekazana do sekretariatu wraz z całą dokumentacją.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Przepisane w/w dokumenty zostają odczytane i zatwierdzone pieczątką i własnoręcznym podpisem przez dyrektora poradni oraz osób które je sporządziły.</a:t>
            </a:r>
            <a:endParaRPr lang="pl-PL" sz="1600" dirty="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Pracownik sekretariatu informuje telefonicznie wnioskodawcę o możliwości osobistego odbioru opinii/informacji o wynikach diagnozy. Jeżeli dokument nie zostanie odebrany w określonym terminie, opinia zostaje przesłana na adres zgodny ze wskazaniem wnioskodawcy, w terminie nie dłuższym niż 30 dni, a w szczególnie uzasadnionych przypadkach w terminie nie dłuższym niż 60 dni od dnia złożenia wniosku.</a:t>
            </a:r>
            <a:endParaRPr lang="pl-PL" sz="1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528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BAAF7DE0-FB33-488E-BDEC-504E3AC4DAE6}"/>
              </a:ext>
            </a:extLst>
          </p:cNvPr>
          <p:cNvSpPr txBox="1"/>
          <p:nvPr/>
        </p:nvSpPr>
        <p:spPr>
          <a:xfrm>
            <a:off x="601248" y="465551"/>
            <a:ext cx="10870315" cy="36933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Jeżeli ze względu na konieczność przedstawienia zaświadczenia o stanie zdrowia dziecka nie jest możliwe wydanie przez poradnię opinii w terminie określonym w pkt. 12, opinię wydaje się w ciągu 7 dni od dnia przedstawienia zaświadczenia.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Indywidualne karty dziecka lub ucznia wraz z dokumentacją nie mogą opuszczać poradni.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Wycofanie wniosku następuje poprzez pisemną adnotację osoby uprawnionej do wnioskowania umieszczoną we wniosku. W takiej sytuacji Zespół Badający odnotowuje to na obwolucie indywidualnej karty i przekazuje do sekretariatu. Karta indywidualna jest archiwizowana.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Karta indywidualna zawierająca wniosek o wydanie opinii lub wydanie informacji o wynikach diagnozy jest zakładana w sekretariacie w dniu zgłoszenia do tut. Poradni. Jeżeli została założona wcześniej aktualizuje się numer karty.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Diagnoza w nowym roku szkolnym łączy się z nadaniem aktualnego numeru karty indywidualnej. W danym roku szkolnym nowy numer nadaje się tylko raz.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97466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17C48E96-9F5B-4170-A139-09C0030FD49E}"/>
              </a:ext>
            </a:extLst>
          </p:cNvPr>
          <p:cNvSpPr txBox="1"/>
          <p:nvPr/>
        </p:nvSpPr>
        <p:spPr>
          <a:xfrm>
            <a:off x="131524" y="277660"/>
            <a:ext cx="11866320" cy="6370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Opinia zawiera: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oznaczenie poradni wydającej opinię;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numer opinii,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datę wydania opinii,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podstawę prawną wydania opinii,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imię i nazwisko dziecka albo pełnoletniego ucznia, którego dotyczy opinia, jego nr PESEL, a w przypadku braku nr PESEL – serię i nr dokumentu potwierdzającego jego tożsamość, datę i miejsce jego urodzenia, miejsce zamieszkania, nazwę i adres odpowiednio przedszkola, szkoły lub placówki oraz oznaczenie odpowiednio oddziału przedszkolnego w przedszkolu, oddziału w szkole lub grupy wychowawczej w placówce do której dziecko albo pełnoletni uczeń uczęszcza,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określenie powodu/celu podjętych badań,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ewentualne informacje o stanie zdrowia,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informację ze szkoły, jeżeli została dostarczona,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diagnozę specjalistyczną, określenie indywidualnych potrzeb rozwojowych i edukacyjnych, możliwości psychofizycznych dziecka albo pełnoletniego ucznia oraz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opis mechanizmów wyjaśniających funkcjonowanie tej osoby, w odniesieniu do problemu zgłaszanego we wniosku o wydanie opinii,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stanowisko w sprawie, której dotyczy opinia oraz jego uzasadnienie,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wskazania dla nauczycieli, dotyczące pracy z dzieckiem albo pełnoletnim uczniem,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wskazania dla rodziców, dotyczące pracy z dzieckiem albo wskazania dla pełnoletniego ucznia, które powinien stosować w celu rozwiązania zgłaszanego problemu,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mocne i słabe strony ucznia, a w przypadku uczniów klas I-III SP oraz dzieci objętych wychowaniem przedszkolnym mocne strony oraz obszary do pracy,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imiona oraz nazwiska oraz podpisy specjalistów, którzy sporządzili opinię,</a:t>
            </a:r>
            <a:br>
              <a:rPr lang="pl-PL" sz="1600" dirty="0">
                <a:ea typeface="+mn-lt"/>
                <a:cs typeface="+mn-lt"/>
              </a:rPr>
            </a:br>
            <a:r>
              <a:rPr lang="pl-PL" sz="1600" dirty="0">
                <a:ea typeface="+mn-lt"/>
                <a:cs typeface="+mn-lt"/>
              </a:rPr>
              <a:t>– podpis dyrektora poradni.</a:t>
            </a:r>
            <a:endParaRPr lang="pl-PL" sz="160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342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A91DD76-41C6-4107-9431-06D74B3603EE}"/>
              </a:ext>
            </a:extLst>
          </p:cNvPr>
          <p:cNvSpPr txBox="1"/>
          <p:nvPr/>
        </p:nvSpPr>
        <p:spPr>
          <a:xfrm>
            <a:off x="204591" y="121085"/>
            <a:ext cx="11521855" cy="67403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Opinię sporządza zespół badający lub osoba wskazana przez dyrektora poradni.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Opinię wydaje się w dwóch jednobrzmiących egzemplarzach, z czego jeden pozostaje w karcie indywidualnej.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Informacja o wynikach diagnozy zawiera: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– oznaczenie poradni wydającej informację;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– numer informacji,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– datę wydania informacji,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– podstawę prawną wydania informacji,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– imię i nazwisko dziecka albo pełnoletniego ucznia, którego dotyczy informacja, jego nr PESEL, a w przypadku braku nr PESEL – serię i nr dokumentu potwierdzającego jego tożsamość, datę i miejsce urodzenia, miejsce zamieszkania, nazwę i adres odpowiednio przedszkola, szkoły lub placówki oraz oznaczenie odpowiednio oddziału przedszkolnego w przedszkolu, oddziału w szkole lub grupy wychowawczej w placówce do której dziecko albo pełnoletni uczeń uczęszcza,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– stanowisko w sprawie, której dotyczy informacja,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– imiona oraz nazwiska oraz podpisy specjalistów, którzy sporządzili informację,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– podpis dyrektora poradni.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Informację o wynikach diagnozy sporządza Zespół Badający lub osoba wskazana przez dyrektora poradni.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Informację o wynikach diagnozy wydaje się w dwóch jednobrzmiących egzemplarzach, z czego jeden pozostaje w karcie indywidualnej.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 przypadku, gdy opinia dotyczy dziecka uczęszczającego do przedszkola, szkoły lub placówki albo pełnoletniego ucznia uczęszczającego do szkoły lub placówki, na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pisemny wniosek odpowiednio rodziców albo pełnoletniego ucznia, poradnia przekazuje kopię opinii do przedszkola, szkoły lub placówki, do której dziecko albo pełnoletni uczeń uczęszcza.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9743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0C429E4-F4CC-40EB-A918-F8AFCDB98A72}"/>
              </a:ext>
            </a:extLst>
          </p:cNvPr>
          <p:cNvSpPr txBox="1"/>
          <p:nvPr/>
        </p:nvSpPr>
        <p:spPr>
          <a:xfrm>
            <a:off x="350729" y="194153"/>
            <a:ext cx="10665911" cy="6463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b="1" dirty="0"/>
              <a:t>Procedura wydawania opinii o potrzebie wczesnego wspomagania rozwoju dziecka</a:t>
            </a:r>
            <a:endParaRPr lang="pl-PL" dirty="0"/>
          </a:p>
          <a:p>
            <a:r>
              <a:rPr lang="pl-PL" b="1" dirty="0">
                <a:ea typeface="+mn-lt"/>
                <a:cs typeface="+mn-lt"/>
              </a:rPr>
              <a:t>Zespół Orzekający Poradni wydaje: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Opinie o potrzebie wczesnego wspomagania rozwoju dziecka, od chwili wykrycia niepełnosprawności do podjęcia nauki w szkole (w klasie I).</a:t>
            </a:r>
            <a:endParaRPr lang="pl-PL" dirty="0"/>
          </a:p>
          <a:p>
            <a:r>
              <a:rPr lang="pl-PL" b="1" dirty="0">
                <a:ea typeface="+mn-lt"/>
                <a:cs typeface="+mn-lt"/>
              </a:rPr>
              <a:t>Do uzyskania opinii niezbędna jest następująca dokumentacja: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Wypełniony osobiście wniosek rodziców/prawnych opiekunów dziecka (druk do pobrania).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Zaświadczenie lekarskie o stanie zdrowia dziecka, potwierdzające niepełnosprawność (druk do pobrania) lub orzeczenie o niepełnosprawności wydane przez Zespół d/s Orzekania</a:t>
            </a:r>
            <a:br>
              <a:rPr lang="pl-PL" dirty="0">
                <a:ea typeface="+mn-lt"/>
                <a:cs typeface="+mn-lt"/>
              </a:rPr>
            </a:br>
            <a:r>
              <a:rPr lang="pl-PL" dirty="0">
                <a:ea typeface="+mn-lt"/>
                <a:cs typeface="+mn-lt"/>
              </a:rPr>
              <a:t>o Niepełnosprawności.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Dokumentacja uzasadniająca wniosek, w szczególności wyniki obserwacji  i badań psychologicznych, pedagogicznych, logopedycznych, lekarskich.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Dokumentacja dotycząca dziecka będąca w posiadaniu Poradni (wyniki przeprowadzonych badań psychologicznych, pedagogicznych, logopedycznych).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Opiekunowie prawni są zobowiązani dołączyć do wniosku kserokopię decyzji sądowej potwierdzającej  prawo do sprawowania opieki nad uczniem /dzieckiem.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Jeżeli wniosek  został złożony do zespołu niewłaściwego do jego rozpatrzenia, dyrektor Poradni, w której działa zespół, niezwłocznie przekazuje wniosek do Poradni, w której działa zespół właściwy do rozpatrzenia wniosku, zawiadamiając o tym wnioskodawcę.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Dyrektor Poradni zwraca wnioskodawcy wniosek o wydanie opinii z odpowiednim pouczeniem, jeżeli z treści wniosku wynika, że nie dotyczy on wydania opinii.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Wnioskodawcy są informowani pisemnie o terminie posiedzenia Zespołu Orzekającego. Mają prawo wziąć udział w posiedzeniu Zespołu i przedstawić na nim swoje stanowisko.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8960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6F207E89-7879-4367-83E5-3A623F090268}"/>
              </a:ext>
            </a:extLst>
          </p:cNvPr>
          <p:cNvSpPr txBox="1"/>
          <p:nvPr/>
        </p:nvSpPr>
        <p:spPr>
          <a:xfrm>
            <a:off x="862208" y="611688"/>
            <a:ext cx="8985335" cy="42473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>
                <a:ea typeface="+mn-lt"/>
                <a:cs typeface="+mn-lt"/>
              </a:rPr>
              <a:t>Procedura rozpatrywania wniosków: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Przedstawienie dokumentacji dziecka przez członka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Zespół Orzekający wydaje opinię większością głosów.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 razie równej liczby głosów rozstrzygający jest głos przewodniczącego zespołu.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 posiedzenia sporządza się protokół, który podpisują przewodniczący i członkowie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Opinię przygotowuje członek Zespołu Orzekającego wyznaczony przez przewodniczącego.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Opinię wnioskodawca może odebrać osobiście w Poradni w terminie do 14 dni od dnia posiedzenia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Nieodebrane w terminie opinie są wysyłane pocztą listem poleconym na adres wnioskodawcy.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Opinię doręcza się w jednym egzemplarzach. 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wydanej opinii nie przysługuje odwołanie.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2348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65FB759-FEF1-414D-9555-8D970A5D3463}"/>
              </a:ext>
            </a:extLst>
          </p:cNvPr>
          <p:cNvSpPr txBox="1"/>
          <p:nvPr/>
        </p:nvSpPr>
        <p:spPr>
          <a:xfrm>
            <a:off x="590811" y="121085"/>
            <a:ext cx="11198267" cy="67403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b="1" dirty="0"/>
              <a:t>Procedura wydawania orzeczenia o potrzebie zajęć rewalidacyjno-wychowawczych</a:t>
            </a:r>
            <a:endParaRPr lang="pl-PL" dirty="0"/>
          </a:p>
          <a:p>
            <a:r>
              <a:rPr lang="pl-PL" b="1" dirty="0">
                <a:ea typeface="+mn-lt"/>
                <a:cs typeface="+mn-lt"/>
              </a:rPr>
              <a:t>Zespół Orzekający Poradni wydaje: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o potrzebie zajęć rewalidacyjno-wychowawczych dla dzieci i młodzieży upośledzonej umysłowo w stopniu głębokim.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 przypadku nieuwzględnienia wniosku o wydanie orzeczenia zespół wydaje odpowiednio orzeczenie o braku potrzeby zajęć rewalidacyjno-wychowawczych.</a:t>
            </a:r>
            <a:endParaRPr lang="pl-PL" dirty="0"/>
          </a:p>
          <a:p>
            <a:r>
              <a:rPr lang="pl-PL" b="1" dirty="0">
                <a:ea typeface="+mn-lt"/>
                <a:cs typeface="+mn-lt"/>
              </a:rPr>
              <a:t>Do uzyskania orzeczenia niezbędna jest następująca dokumentacja: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Wypełniony osobiście wniosek rodziców/prawnych opiekunów dziecka (druk do pobrania).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Dokumentacja uzasadniająca wniosek, w szczególności wyniki obserwacji  i badań psychologicznych, pedagogicznych, logopedycznych, lekarskich.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Zaświadczenie lekarskie o stanie zdrowia ucznia/dziecka.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Dokumentacja dotycząca dziecka będąca w posiadaniu Poradni (wyniki przeprowadzonych badań psychologicznych, pedagogicznych, logopedycznych).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Opinia  wychowawcy (nauczycieli, specjalistów, terapeutów)  na temat ucznia/dziecka.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Opiekunowie prawni są zobowiązani dołączyć do wniosku kserokopię decyzji sądowej potwierdzającej  prawo do sprawowania opieki nad uczniem /dzieckiem.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Jeżeli wniosek  został złożony do zespołu niewłaściwego do jego rozpatrzenia, dyrektor Poradni, w której działa zespół, niezwłocznie przekazuje wniosek do Poradni, w której działa zespół właściwy do rozpatrzenia wniosku, zawiadamiając o tym wnioskodawcę.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Dyrektor Poradni zwraca wnioskodawcy wniosek o wydanie orzeczenia z odpowiednim pouczeniem, jeżeli z treści wniosku wynika, że nie dotyczy on wydania orzeczenia.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Wnioskodawcy są informowani pisemnie o terminie posiedzenia Zespołu Orzekającego. Mają prawo wziąć udział w posiedzeniu Zespołu i przedstawić na nim swoje stanowisko.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34200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7EFFD01-2940-4B7D-B622-95BD5E4E03EE}"/>
              </a:ext>
            </a:extLst>
          </p:cNvPr>
          <p:cNvSpPr txBox="1"/>
          <p:nvPr/>
        </p:nvSpPr>
        <p:spPr>
          <a:xfrm>
            <a:off x="538620" y="256784"/>
            <a:ext cx="11052129" cy="6463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>
                <a:ea typeface="+mn-lt"/>
                <a:cs typeface="+mn-lt"/>
              </a:rPr>
              <a:t>Procedura rozpatrywania wniosków: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Przedstawienie dokumentacji ucznia przez członka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Zespół Orzekający wydaje orzeczenie większością głosów.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 razie równej liczby głosów rozstrzygający jest głos przewodniczącego zespołu.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 posiedzenia sporządza się protokół, który podpisują przewodniczący i członkowie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przygotowuje członek Zespołu Orzekającego wyznaczony przez przewodniczącego.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wnioskodawca może odebrać osobiście w Poradni w terminie do 14 dni od dnia posiedzenia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Nieodebrane w terminie orzeczenia są wysyłane pocztą listem poleconym na adres wnioskodawcy.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doręcza się w jednym egzemplarzu.</a:t>
            </a:r>
            <a:endParaRPr lang="pl-PL" dirty="0"/>
          </a:p>
          <a:p>
            <a:r>
              <a:rPr lang="pl-PL" b="1" dirty="0">
                <a:ea typeface="+mn-lt"/>
                <a:cs typeface="+mn-lt"/>
              </a:rPr>
              <a:t>Procedura odwoławcza: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orzeczenia wnioskodawca może wnieść odwołanie do kuratora oświaty za pośrednictwem zespołu, który wydał orzeczenie, w terminie 14 dni od dnia jego doręczenia.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Jeżeli Zespół Orzekający uzna, że odwołanie zasługuje w całości na uwzględnienie, uchyla zaskarżone orzeczenie i wydaje nowe.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nowego orzeczenia służy wnioskodawcy odwołanie.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Zespół Orzekający jest obowiązany przesłać odwołanie wraz z aktami sprawy kuratorowi oświaty w terminie 14 dni od dnia, w którym otrzymał odwołanie, jeżeli w tym terminie nie wydał nowego orzeczenia z ust. 2.  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Kurator oświaty zasięga, w miarę potrzeb, opinii psychologa, pedagoga, lekarza lub innego specjalisty.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decyzji wydanej przez kuratora oświaty odwołanie nie przysługuje.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6661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4A1320-5916-4E9B-9D8B-4E63B7BEA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306" y="961315"/>
            <a:ext cx="8983489" cy="498821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</a:pPr>
            <a:r>
              <a:rPr lang="pl-PL" sz="2800" b="1" dirty="0"/>
              <a:t>ROZPORZĄDZENIE</a:t>
            </a:r>
            <a:br>
              <a:rPr lang="pl-PL" sz="2800" b="1" dirty="0"/>
            </a:br>
            <a:r>
              <a:rPr lang="pl-PL" sz="2800" b="1" dirty="0"/>
              <a:t>MINISTRA EDUKACJI NARODOWEJ</a:t>
            </a:r>
            <a:endParaRPr lang="pl-PL" sz="2800">
              <a:ea typeface="+mn-lt"/>
              <a:cs typeface="+mn-lt"/>
            </a:endParaRPr>
          </a:p>
          <a:p>
            <a:pPr algn="ctr">
              <a:spcBef>
                <a:spcPct val="0"/>
              </a:spcBef>
            </a:pPr>
            <a:r>
              <a:rPr lang="pl-PL" sz="2800" b="1" dirty="0"/>
              <a:t>z dnia 7 września 2017 r.</a:t>
            </a:r>
            <a:endParaRPr lang="pl-PL" sz="280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pl-PL" sz="2800" b="1" dirty="0"/>
              <a:t>w sprawie orzeczeń i opinii wydawanych przez zespoły orzekające działające w publicznych poradniach psychologiczno-pedagogicznych</a:t>
            </a:r>
            <a:endParaRPr lang="pl-PL" sz="280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pl-PL" sz="2800" dirty="0"/>
              <a:t>(Dz. U. poz. 1743 oraz z 2021 r. poz. 2294)</a:t>
            </a:r>
            <a:endParaRPr lang="pl-PL" sz="2800">
              <a:ea typeface="+mn-lt"/>
              <a:cs typeface="+mn-lt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pl-PL" sz="2800" b="1" dirty="0"/>
              <a:t>ogłoszono dnia 14 września 2017 r.</a:t>
            </a:r>
            <a:br>
              <a:rPr lang="pl-PL" sz="2800" b="1" dirty="0"/>
            </a:br>
            <a:r>
              <a:rPr lang="pl-PL" sz="2800" b="1" dirty="0"/>
              <a:t>obowiązuje od dnia 15 września 2017 r.</a:t>
            </a:r>
            <a:endParaRPr lang="pl-PL" sz="2800">
              <a:ea typeface="+mn-lt"/>
              <a:cs typeface="+mn-lt"/>
            </a:endParaRPr>
          </a:p>
          <a:p>
            <a:pPr>
              <a:spcBef>
                <a:spcPct val="0"/>
              </a:spcBef>
            </a:pPr>
            <a:endParaRPr lang="pl-PL" dirty="0">
              <a:ea typeface="+mn-lt"/>
              <a:cs typeface="+mn-lt"/>
            </a:endParaRPr>
          </a:p>
          <a:p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4320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860EE87E-7573-4C9C-BAF9-8551D459D953}"/>
              </a:ext>
            </a:extLst>
          </p:cNvPr>
          <p:cNvSpPr txBox="1"/>
          <p:nvPr/>
        </p:nvSpPr>
        <p:spPr>
          <a:xfrm>
            <a:off x="517742" y="225468"/>
            <a:ext cx="11271334" cy="67403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b="1" dirty="0"/>
              <a:t>Procedura wydawania orzeczenia o potrzebie indywidualnego nauczania</a:t>
            </a:r>
            <a:endParaRPr lang="pl-PL" dirty="0"/>
          </a:p>
          <a:p>
            <a:r>
              <a:rPr lang="pl-PL" b="1" dirty="0">
                <a:ea typeface="+mn-lt"/>
                <a:cs typeface="+mn-lt"/>
              </a:rPr>
              <a:t>Zespół Orzekający Poradni wydaje: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Orzeczenia o potrzebie indywidualnego nauczania dla dzieci i młodzieży, którym stan zdrowia uniemożliwia lub znacznie utrudnia uczęszczanie do  szkoły.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 przypadku nieuwzględnienia wniosku o wydanie orzeczenia zespół wydaje odpowiednio orzeczenie o braku potrzeby indywidualnego nauczania.</a:t>
            </a:r>
            <a:endParaRPr lang="pl-PL" dirty="0"/>
          </a:p>
          <a:p>
            <a:r>
              <a:rPr lang="pl-PL" b="1" dirty="0">
                <a:ea typeface="+mn-lt"/>
                <a:cs typeface="+mn-lt"/>
              </a:rPr>
              <a:t>Do uzyskania orzeczenia niezbędna jest następująca dokumentacja: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Wypełniony osobiście wniosek rodziców/prawnych opiekunów dziecka (druk do pobrania).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Dokumentacja uzasadniająca wniosek, w szczególności wyniki obserwacji  i badań psychologicznych, pedagogicznych, logopedycznych, lekarskich.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Zaświadczenie lekarskie o stanie zdrowia ucznia (druk do pobrania).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Dokumentacja dotycząca dziecka będąca w posiadaniu Poradni (wyniki przeprowadzonych badań psychologicznych, pedagogicznych, logopedycznych).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Opinia  wychowawcy (nauczycieli, specjalistów, terapeutów)  na temat ucznia/dziecka.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Opiekunowie prawni są zobowiązani dołączyć do wniosku kserokopię decyzji sądowej potwierdzającej  prawo do sprawowania opieki nad uczniem /dzieckiem.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Jeżeli wniosek  został złożony do zespołu niewłaściwego do jego rozpatrzenia, dyrektor Poradni, w której działa zespół, niezwłocznie przekazuje wniosek do Poradni, w której działa zespół właściwy do rozpatrzenia wniosku, zawiadamiając o tym wnioskodawcę.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Dyrektor Poradni zwraca wnioskodawcy wniosek o wydanie orzeczenia z odpowiednim pouczeniem, jeżeli z treści wniosku wynika, że nie dotyczy on wydania orzeczenia.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Wnioskodawcy są informowani pisemnie o terminie posiedzenia Zespołu Orzekającego. Mają prawo wziąć udział w posiedzeniu Zespołu i przedstawić na nim swoje stanowisko.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38636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3431EC5-23F2-49CD-A21C-BADCF05BCB62}"/>
              </a:ext>
            </a:extLst>
          </p:cNvPr>
          <p:cNvSpPr txBox="1"/>
          <p:nvPr/>
        </p:nvSpPr>
        <p:spPr>
          <a:xfrm>
            <a:off x="277662" y="121085"/>
            <a:ext cx="11240020" cy="6463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>
                <a:ea typeface="+mn-lt"/>
                <a:cs typeface="+mn-lt"/>
              </a:rPr>
              <a:t>Procedura rozpatrywania wniosków: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Przedstawienie dokumentacji ucznia przez członka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Zespół Orzekający wydaje orzeczenie większością głosów.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 razie równej liczby głosów rozstrzygający jest głos przewodniczącego zespołu.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 posiedzenia sporządza się protokół, który podpisują przewodniczący i członkowie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przygotowuje członek Zespołu Orzekającego wyznaczony przez przewodniczącego.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wnioskodawca może odebrać osobiście w Poradni w terminie do 14 dni od dnia posiedzenia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Nieodebrane w terminie orzeczenia są wysyłane pocztą listem poleconym na adres wnioskodawcy.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doręcza się w jednym egzemplarzu.</a:t>
            </a:r>
            <a:endParaRPr lang="pl-PL" dirty="0"/>
          </a:p>
          <a:p>
            <a:r>
              <a:rPr lang="pl-PL" b="1" dirty="0">
                <a:ea typeface="+mn-lt"/>
                <a:cs typeface="+mn-lt"/>
              </a:rPr>
              <a:t>Procedura odwoławcza: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orzeczenia wnioskodawca może wnieść odwołanie do kuratora oświaty za pośrednictwem zespołu, który wydał orzeczenie, w terminie 14 dni od dnia jego doręczenia.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Jeżeli Zespół Orzekający uzna, że odwołanie zasługuje w całości na uwzględnienie, uchyla zaskarżone orzeczenie i wydaje nowe.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nowego orzeczenia służy wnioskodawcy odwołanie.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Zespół Orzekający jest obowiązany przesłać odwołanie wraz z aktami sprawy kuratorowi oświaty w terminie 14 dni od dnia, w którym otrzymał odwołanie, jeżeli w tym terminie nie wydał nowego orzeczenia z ust. 2.  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Kurator oświaty zasięga, w miarę potrzeb, opinii psychologa, pedagoga, lekarza lub innego specjalisty.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decyzji wydanej przez kuratora oświaty odwołanie nie przysługuje.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4036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4C086075-DC57-4C2A-B662-22DAA25EA1A1}"/>
              </a:ext>
            </a:extLst>
          </p:cNvPr>
          <p:cNvSpPr txBox="1"/>
          <p:nvPr/>
        </p:nvSpPr>
        <p:spPr>
          <a:xfrm>
            <a:off x="382044" y="162839"/>
            <a:ext cx="11365281" cy="62786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600" b="1" dirty="0"/>
              <a:t>Procedura wydawania orzeczenia o potrzebie indywidualnego obowiązkowego rocznego przygotowania przedszkolnego</a:t>
            </a:r>
            <a:endParaRPr lang="pl-PL" sz="1600"/>
          </a:p>
          <a:p>
            <a:r>
              <a:rPr lang="pl-PL" sz="1600" b="1" dirty="0">
                <a:ea typeface="+mn-lt"/>
                <a:cs typeface="+mn-lt"/>
              </a:rPr>
              <a:t>Zespół Orzekający Poradni wydaje:</a:t>
            </a:r>
            <a:endParaRPr lang="pl-PL" sz="160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Orzeczenia  o potrzebie indywidualnego obowiązkowego rocznego przygotowania przedszkolnego dla dzieci,  którym stan zdrowia uniemożliwia lub znacznie utrudnia uczęszczanie do przedszkola lub szkoły.</a:t>
            </a:r>
            <a:endParaRPr lang="pl-PL" sz="160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W przypadku nieuwzględnienia wniosku o wydanie orzeczenia zespół wydaje odpowiednio orzeczenie braku potrzeby indywidualnego obowiązkowego rocznego przygotowania przedszkolnego.</a:t>
            </a:r>
            <a:endParaRPr lang="pl-PL" sz="1600"/>
          </a:p>
          <a:p>
            <a:r>
              <a:rPr lang="pl-PL" sz="1600" b="1" dirty="0">
                <a:ea typeface="+mn-lt"/>
                <a:cs typeface="+mn-lt"/>
              </a:rPr>
              <a:t>Do uzyskania orzeczenia niezbędna jest następująca dokumentacja:</a:t>
            </a:r>
            <a:endParaRPr lang="pl-PL" sz="160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Wypełniony osobiście wniosek rodziców/prawnych opiekunów dziecka (druk do pobrania).</a:t>
            </a:r>
            <a:endParaRPr lang="pl-PL" sz="160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Dokumentacja uzasadniająca wniosek, w szczególności wyniki obserwacji  i badań psychologicznych, pedagogicznych, logopedycznych, lekarskich.</a:t>
            </a:r>
            <a:endParaRPr lang="pl-PL" sz="160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Zaświadczenie lekarskie o stanie zdrowia ucznia (druk do pobrania).</a:t>
            </a:r>
            <a:endParaRPr lang="pl-PL" sz="160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Dokumentacja dotycząca dziecka będąca w posiadaniu Poradni (wyniki przeprowadzonych badań psychologicznych, pedagogicznych, logopedycznych).</a:t>
            </a:r>
            <a:endParaRPr lang="pl-PL" sz="1600"/>
          </a:p>
          <a:p>
            <a:pPr marL="285750" indent="-285750">
              <a:buFont typeface="Arial"/>
              <a:buChar char="•"/>
            </a:pPr>
            <a:r>
              <a:rPr lang="pl-PL" sz="1600" dirty="0">
                <a:ea typeface="+mn-lt"/>
                <a:cs typeface="+mn-lt"/>
              </a:rPr>
              <a:t>Opinia  wychowawcy (nauczycieli, specjalistów, terapeutów)  na temat ucznia/dziecka.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Opiekunowie prawni są zobowiązani dołączyć do wniosku kserokopię decyzji sądowej potwierdzającej  prawo do sprawowania opieki nad uczniem /dzieckiem.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Jeżeli wniosek  został złożony do zespołu niewłaściwego do jego rozpatrzenia, dyrektor Poradni, w której działa zespół, niezwłocznie przekazuje wniosek do Poradni, w której działa zespół właściwy do rozpatrzenia wniosku, zawiadamiając o tym wnioskodawcę.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Dyrektor Poradni zwraca wnioskodawcy wniosek o wydanie orzeczenia z odpowiednim pouczeniem, jeżeli z treści wniosku wynika, że nie dotyczy on wydania orzeczenia.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Wnioskodawcy są informowani pisemnie o terminie posiedzenia Zespołu Orzekającego. Mają prawo wziąć udział w posiedzeniu Zespołu i przedstawić na nim swoje stanowisko.</a:t>
            </a:r>
            <a:endParaRPr lang="pl-PL" sz="160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58941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4222B8A-A7A2-4D66-88AD-C9903BB49634}"/>
              </a:ext>
            </a:extLst>
          </p:cNvPr>
          <p:cNvSpPr txBox="1"/>
          <p:nvPr/>
        </p:nvSpPr>
        <p:spPr>
          <a:xfrm>
            <a:off x="382044" y="121085"/>
            <a:ext cx="11417472" cy="59093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>
                <a:ea typeface="+mn-lt"/>
                <a:cs typeface="+mn-lt"/>
              </a:rPr>
              <a:t>Procedura rozpatrywania wniosków: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Przedstawienie dokumentacji ucznia przez członka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Zespół Orzekający wydaje orzeczenie większością głosów.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 razie równej liczby głosów rozstrzygający jest głos przewodniczącego zespołu.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 posiedzenia sporządza się protokół, który podpisują przewodniczący i członkowie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przygotowuje członek Zespołu Orzekającego wyznaczony przez przewodniczącego.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wnioskodawca może odebrać osobiście w Poradni w terminie do 14 dni od dnia posiedzenia Zespołu Orzekającego.</a:t>
            </a:r>
            <a:endParaRPr lang="pl-PL" dirty="0"/>
          </a:p>
          <a:p>
            <a:endParaRPr lang="pl-PL" b="1" dirty="0">
              <a:ea typeface="+mn-lt"/>
              <a:cs typeface="+mn-lt"/>
            </a:endParaRPr>
          </a:p>
          <a:p>
            <a:r>
              <a:rPr lang="pl-PL" b="1" dirty="0">
                <a:ea typeface="+mn-lt"/>
                <a:cs typeface="+mn-lt"/>
              </a:rPr>
              <a:t>Procedura odwoławcza: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orzeczenia wnioskodawca może wnieść odwołanie do kuratora oświaty za pośrednictwem zespołu, który wydał orzeczenie, w terminie 14 dni od dnia jego doręczenia.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Jeżeli Zespół Orzekający uzna, że odwołanie zasługuje w całości na uwzględnienie, uchyla zaskarżone orzeczenie i wydaje nowe.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nowego orzeczenia służy wnioskodawcy odwołanie.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Zespół Orzekający jest obowiązany przesłać odwołanie wraz z aktami sprawy kuratorowi oświaty w terminie 14 dni od dnia, w którym otrzymał odwołanie, jeżeli w tym terminie nie wydał nowego orzeczenia z ust. 2.  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Kurator oświaty zasięga, w miarę potrzeb, opinii psychologa, pedagoga, lekarza lub innego specjalisty.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decyzji wydanej przez kuratora oświaty odwołanie nie przysługuje.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1549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33A09DD-C61E-45E0-BD5F-C071E707DE1B}"/>
              </a:ext>
            </a:extLst>
          </p:cNvPr>
          <p:cNvSpPr txBox="1"/>
          <p:nvPr/>
        </p:nvSpPr>
        <p:spPr>
          <a:xfrm>
            <a:off x="412032" y="701331"/>
            <a:ext cx="11367936" cy="504753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sz="1600" b="1" dirty="0"/>
              <a:t>Procedura wydawania orzeczenia o potrzebie kształcenia specjalnego</a:t>
            </a:r>
            <a:endParaRPr lang="pl-PL" sz="1600" dirty="0"/>
          </a:p>
          <a:p>
            <a:r>
              <a:rPr lang="pl-PL" sz="1600" b="1" dirty="0">
                <a:ea typeface="+mn-lt"/>
                <a:cs typeface="+mn-lt"/>
              </a:rPr>
              <a:t>Zespół Orzekający Poradni wydaje:</a:t>
            </a:r>
            <a:endParaRPr lang="pl-PL" sz="1600" dirty="0"/>
          </a:p>
          <a:p>
            <a:r>
              <a:rPr lang="pl-PL" sz="1600" dirty="0">
                <a:ea typeface="+mn-lt"/>
                <a:cs typeface="+mn-lt"/>
              </a:rPr>
              <a:t>Orzeczenie o potrzebie kształcenie specjalnego dla dzieci i młodzieży niepełnosprawnej, wymagającej stosowania specjalnych metod i form pracy oraz organizacji nauki (dotyczy dzieci od 3 r.ż.): ze względu na:</a:t>
            </a:r>
          </a:p>
          <a:p>
            <a:pPr marL="342900" indent="-342900">
              <a:buAutoNum type="arabicParenR"/>
            </a:pPr>
            <a:r>
              <a:rPr lang="pl-PL" sz="1600" dirty="0">
                <a:ea typeface="+mn-lt"/>
                <a:cs typeface="+mn-lt"/>
              </a:rPr>
              <a:t>Niepełnosprawność dziecka lub ucznia :</a:t>
            </a:r>
            <a:endParaRPr lang="pl-PL" sz="1600" dirty="0"/>
          </a:p>
          <a:p>
            <a:pPr marL="342900" indent="-342900">
              <a:buAutoNum type="alphaLcParenR"/>
            </a:pPr>
            <a:r>
              <a:rPr lang="pl-PL" sz="1600" dirty="0">
                <a:ea typeface="+mn-lt"/>
                <a:cs typeface="+mn-lt"/>
              </a:rPr>
              <a:t>niesłyszące</a:t>
            </a:r>
          </a:p>
          <a:p>
            <a:pPr marL="342900" indent="-342900">
              <a:buAutoNum type="alphaLcParenR"/>
            </a:pPr>
            <a:r>
              <a:rPr lang="pl-PL" sz="1600" dirty="0">
                <a:ea typeface="+mn-lt"/>
                <a:cs typeface="+mn-lt"/>
              </a:rPr>
              <a:t>Słabosłyszące</a:t>
            </a:r>
          </a:p>
          <a:p>
            <a:pPr marL="342900" indent="-342900">
              <a:buAutoNum type="alphaLcParenR"/>
            </a:pPr>
            <a:r>
              <a:rPr lang="pl-PL" sz="1600" dirty="0">
                <a:ea typeface="+mn-lt"/>
                <a:cs typeface="+mn-lt"/>
              </a:rPr>
              <a:t>Niewidzące</a:t>
            </a:r>
            <a:endParaRPr lang="pl-PL" sz="1600" dirty="0"/>
          </a:p>
          <a:p>
            <a:pPr marL="342900" indent="-342900">
              <a:buAutoNum type="alphaLcParenR"/>
            </a:pPr>
            <a:r>
              <a:rPr lang="pl-PL" sz="1600" dirty="0" err="1">
                <a:ea typeface="+mn-lt"/>
                <a:cs typeface="+mn-lt"/>
              </a:rPr>
              <a:t>Słabowodzące</a:t>
            </a:r>
            <a:endParaRPr lang="pl-PL" sz="1600" dirty="0"/>
          </a:p>
          <a:p>
            <a:pPr marL="342900" indent="-342900">
              <a:buAutoNum type="alphaLcParenR"/>
            </a:pPr>
            <a:r>
              <a:rPr lang="pl-PL" sz="1600" dirty="0">
                <a:ea typeface="+mn-lt"/>
                <a:cs typeface="+mn-lt"/>
              </a:rPr>
              <a:t>z niepełnosprawnością ruchową, w tym z afazją,</a:t>
            </a:r>
            <a:endParaRPr lang="pl-PL" sz="1600" dirty="0"/>
          </a:p>
          <a:p>
            <a:pPr marL="342900" indent="-342900">
              <a:buAutoNum type="alphaLcParenR"/>
            </a:pPr>
            <a:r>
              <a:rPr lang="pl-PL" sz="1600" dirty="0">
                <a:ea typeface="+mn-lt"/>
                <a:cs typeface="+mn-lt"/>
              </a:rPr>
              <a:t>z niepełnoprawnością intelektualna  w stopniu lekkim,</a:t>
            </a:r>
            <a:endParaRPr lang="pl-PL" sz="1600" dirty="0"/>
          </a:p>
          <a:p>
            <a:pPr marL="342900" indent="-342900">
              <a:buAutoNum type="alphaLcParenR"/>
            </a:pPr>
            <a:r>
              <a:rPr lang="pl-PL" sz="1600" dirty="0">
                <a:ea typeface="+mn-lt"/>
                <a:cs typeface="+mn-lt"/>
              </a:rPr>
              <a:t>z niepełnosprawnością intelektualną  w stopniu umiarkowanym,</a:t>
            </a:r>
          </a:p>
          <a:p>
            <a:pPr marL="342900" indent="-342900">
              <a:buAutoNum type="alphaLcParenR"/>
            </a:pPr>
            <a:r>
              <a:rPr lang="pl-PL" sz="1600" dirty="0">
                <a:ea typeface="+mn-lt"/>
                <a:cs typeface="+mn-lt"/>
              </a:rPr>
              <a:t>z niepełnosprawnością intelektualną  w stopniu znacznym</a:t>
            </a:r>
            <a:endParaRPr lang="pl-PL" sz="1600" dirty="0"/>
          </a:p>
          <a:p>
            <a:pPr marL="342900" indent="-342900">
              <a:buAutoNum type="alphaLcParenR"/>
            </a:pPr>
            <a:r>
              <a:rPr lang="pl-PL" sz="1600" dirty="0">
                <a:ea typeface="+mn-lt"/>
                <a:cs typeface="+mn-lt"/>
              </a:rPr>
              <a:t>z autyzmem, w tym Zespołem Aspergera,</a:t>
            </a:r>
            <a:endParaRPr lang="pl-PL" sz="1600" dirty="0"/>
          </a:p>
          <a:p>
            <a:pPr marL="342900" indent="-342900">
              <a:buAutoNum type="alphaLcParenR"/>
            </a:pPr>
            <a:r>
              <a:rPr lang="pl-PL" sz="1600" dirty="0">
                <a:ea typeface="+mn-lt"/>
                <a:cs typeface="+mn-lt"/>
              </a:rPr>
              <a:t>ze sprzężonymi niepełnosprawnościami,</a:t>
            </a:r>
            <a:endParaRPr lang="pl-PL" sz="1600" dirty="0"/>
          </a:p>
          <a:p>
            <a:r>
              <a:rPr lang="pl-PL" sz="1600" dirty="0">
                <a:ea typeface="+mn-lt"/>
                <a:cs typeface="+mn-lt"/>
              </a:rPr>
              <a:t>2) z uwagi na zagrożenie niedostosowaniem społecznym,</a:t>
            </a:r>
            <a:endParaRPr lang="pl-PL" sz="1600" dirty="0"/>
          </a:p>
          <a:p>
            <a:r>
              <a:rPr lang="pl-PL" sz="1600" dirty="0">
                <a:ea typeface="+mn-lt"/>
                <a:cs typeface="+mn-lt"/>
              </a:rPr>
              <a:t>3) z uwagi na niedostosowanie społeczne.</a:t>
            </a:r>
            <a:endParaRPr lang="pl-PL" sz="1600" dirty="0"/>
          </a:p>
          <a:p>
            <a:r>
              <a:rPr lang="pl-PL" sz="1600" dirty="0">
                <a:ea typeface="+mn-lt"/>
                <a:cs typeface="+mn-lt"/>
              </a:rPr>
              <a:t>W przypadku nieuwzględnienia wniosku o wydanie orzeczenia, zespół wydaje orzeczenie o braku potrzeby kształcenia specjalnego.</a:t>
            </a:r>
            <a:endParaRPr lang="pl-PL" sz="16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71478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D8E21B-73F4-480E-860F-9BCF52EAEA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l-PL" sz="5400" dirty="0"/>
            </a:b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CA20A4C-289D-44F4-A1C0-F152684F68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4872" y="1154545"/>
            <a:ext cx="9938327" cy="3993187"/>
          </a:xfr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l"/>
            <a:r>
              <a:rPr lang="pl-PL" sz="1800" b="1" dirty="0">
                <a:solidFill>
                  <a:schemeClr val="tx1"/>
                </a:solidFill>
                <a:ea typeface="+mn-lt"/>
                <a:cs typeface="+mn-lt"/>
              </a:rPr>
              <a:t>Do uzyskania orzeczenia niezbędna jest następująca dokumentacja:</a:t>
            </a:r>
          </a:p>
          <a:p>
            <a:pPr algn="l"/>
            <a:r>
              <a:rPr lang="pl-PL" sz="1800" dirty="0">
                <a:solidFill>
                  <a:schemeClr val="tx1"/>
                </a:solidFill>
                <a:ea typeface="+mn-lt"/>
                <a:cs typeface="+mn-lt"/>
              </a:rPr>
              <a:t>Wypełniony osobiście wniosek rodziców/prawnych opiekunów dziecka (druk do pobrania).</a:t>
            </a:r>
          </a:p>
          <a:p>
            <a:pPr algn="l"/>
            <a:r>
              <a:rPr lang="pl-PL" sz="1800" dirty="0">
                <a:solidFill>
                  <a:schemeClr val="tx1"/>
                </a:solidFill>
                <a:ea typeface="+mn-lt"/>
                <a:cs typeface="+mn-lt"/>
              </a:rPr>
              <a:t>Dokumentacja uzasadniająca wniosek, w szczególności wyniki obserwacji  i badań psychologicznych, pedagogicznych, logopedycznych, lekarskich.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  <a:ea typeface="+mn-lt"/>
                <a:cs typeface="+mn-lt"/>
              </a:rPr>
              <a:t>Zaświadczenie lekarskie o stanie zdrowia ucznia (określające rodzaj niepełnosprawności).</a:t>
            </a:r>
            <a:br>
              <a:rPr lang="pl-PL" sz="60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  <a:ea typeface="+mn-lt"/>
                <a:cs typeface="+mn-lt"/>
              </a:rPr>
              <a:t>Dokumentacja dotycząca dziecka będąca w posiadaniu Poradni (wyniki przeprowadzonych badań psychologicznych, pedagogicznych, logopedycznych).</a:t>
            </a:r>
            <a:br>
              <a:rPr lang="pl-PL" sz="1800" dirty="0">
                <a:solidFill>
                  <a:schemeClr val="tx1"/>
                </a:solidFill>
              </a:rPr>
            </a:br>
            <a:r>
              <a:rPr lang="pl-PL" sz="1800" dirty="0">
                <a:solidFill>
                  <a:schemeClr val="tx1"/>
                </a:solidFill>
                <a:ea typeface="+mn-lt"/>
                <a:cs typeface="+mn-lt"/>
              </a:rPr>
              <a:t>Opinia  wychowawcy (nauczycieli, specjalistów, terapeutów)  na temat ucznia/dziecka.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878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9998526-C3E9-44E4-A6BD-1D11D640AD29}"/>
              </a:ext>
            </a:extLst>
          </p:cNvPr>
          <p:cNvSpPr txBox="1"/>
          <p:nvPr/>
        </p:nvSpPr>
        <p:spPr>
          <a:xfrm>
            <a:off x="507304" y="319414"/>
            <a:ext cx="11313089" cy="59093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/>
              <a:t>Opiekunowie prawni są zobowiązani dołączyć do wniosku kserokopię decyzji sądowej potwierdzającej  prawo do sprawowania opieki nad uczniem /dzieckiem.</a:t>
            </a:r>
            <a:endParaRPr lang="pl-PL" dirty="0">
              <a:ea typeface="+mn-lt"/>
              <a:cs typeface="+mn-lt"/>
            </a:endParaRPr>
          </a:p>
          <a:p>
            <a:r>
              <a:rPr lang="pl-PL" dirty="0"/>
              <a:t>Jeżeli wniosek  został złożony do zespołu niewłaściwego do jego rozpatrzenia, dyrektor Poradni, w której działa zespół, niezwłocznie przekazuje wniosek do Poradni, w której działa zespół właściwy do rozpatrzenia wniosku, zawiadamiając o tym wnioskodawcę.</a:t>
            </a:r>
            <a:endParaRPr lang="pl-PL" dirty="0">
              <a:ea typeface="+mn-lt"/>
              <a:cs typeface="+mn-lt"/>
            </a:endParaRPr>
          </a:p>
          <a:p>
            <a:r>
              <a:rPr lang="pl-PL" dirty="0"/>
              <a:t>Dyrektor Poradni zwraca wnioskodawcy wniosek o wydanie orzeczenia z odpowiednim pouczeniem, jeżeli z treści wniosku wynika, że nie dotyczy on wydania orzeczenia.</a:t>
            </a:r>
            <a:endParaRPr lang="pl-PL" dirty="0">
              <a:ea typeface="+mn-lt"/>
              <a:cs typeface="+mn-lt"/>
            </a:endParaRPr>
          </a:p>
          <a:p>
            <a:r>
              <a:rPr lang="pl-PL" dirty="0"/>
              <a:t>Wnioskodawcy są informowani pisemnie o terminie posiedzenia Zespołu Orzekającego. Mają prawo wziąć udział w posiedzeniu Zespołu i przedstawić na nim swoje stanowisko.</a:t>
            </a:r>
            <a:endParaRPr lang="pl-PL" dirty="0">
              <a:ea typeface="+mn-lt"/>
              <a:cs typeface="+mn-lt"/>
            </a:endParaRPr>
          </a:p>
          <a:p>
            <a:r>
              <a:rPr lang="pl-PL" b="1" dirty="0">
                <a:ea typeface="+mn-lt"/>
                <a:cs typeface="+mn-lt"/>
              </a:rPr>
              <a:t>Procedura rozpatrywania wniosków: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Przedstawienie dokumentacji ucznia przez członka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Zespół Orzekający wydaje orzeczenie większością głosów.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W razie równej liczby głosów rozstrzygający jest głos przewodniczącego zespołu.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 posiedzenia sporządza się protokół, który podpisują przewodniczący i członkowie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przygotowuje członek Zespołu Orzekającego wyznaczony przez przewodniczącego.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wnioskodawca może odebrać osobiście w Poradni w terminie do 14 dni od dnia posiedzenia Zespołu Orzekającego.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Orzeczenie doręcza się w jednym egzemplarzu.</a:t>
            </a:r>
            <a:endParaRPr lang="pl-PL" dirty="0"/>
          </a:p>
          <a:p>
            <a:pPr algn="l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77299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A47E8C34-10C9-4A98-87FF-FE46355543EB}"/>
              </a:ext>
            </a:extLst>
          </p:cNvPr>
          <p:cNvSpPr txBox="1"/>
          <p:nvPr/>
        </p:nvSpPr>
        <p:spPr>
          <a:xfrm>
            <a:off x="820455" y="580373"/>
            <a:ext cx="10655472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>
                <a:ea typeface="+mn-lt"/>
                <a:cs typeface="+mn-lt"/>
              </a:rPr>
              <a:t>Procedura odwoławcza: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orzeczenia wnioskodawca może wnieść odwołanie do kuratora oświaty za pośrednictwem zespołu, który wydał orzeczenie, w terminie 14 dni od dnia jego doręczenia.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Jeżeli Zespół Orzekający uzna, że odwołanie zasługuje w całości na uwzględnienie, uchyla zaskarżone orzeczenie i wydaje nowe.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nowego orzeczenia służy wnioskodawcy odwołanie.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Zespół Orzekający jest obowiązany przesłać odwołanie wraz z aktami sprawy kuratorowi oświaty w terminie 14 dni od dnia, w którym otrzymał odwołanie, jeżeli w tym terminie nie wydał nowego orzeczenia z ust. 2.  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Kurator oświaty zasięga, w miarę potrzeb, opinii psychologa, pedagoga, lekarza lub innego specjalisty.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Od decyzji wydanej przez kuratora oświaty odwołanie nie przysługuje.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671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61CD5EA4-5982-41DF-BB1D-8C57CC40EE2D}"/>
              </a:ext>
            </a:extLst>
          </p:cNvPr>
          <p:cNvSpPr txBox="1"/>
          <p:nvPr/>
        </p:nvSpPr>
        <p:spPr>
          <a:xfrm>
            <a:off x="285630" y="197346"/>
            <a:ext cx="11352187" cy="64633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l-PL" b="1" dirty="0"/>
              <a:t>Jak przygotować się na pierwszą wizytę?</a:t>
            </a:r>
            <a:endParaRPr lang="pl-PL" dirty="0"/>
          </a:p>
          <a:p>
            <a:pPr algn="ctr"/>
            <a:r>
              <a:rPr lang="pl-PL" b="1" dirty="0"/>
              <a:t>PRZED PIERWSZĄ WIZYTĄ W PORADNI</a:t>
            </a:r>
            <a:endParaRPr lang="pl-PL" dirty="0"/>
          </a:p>
          <a:p>
            <a:pPr algn="ctr"/>
            <a:r>
              <a:rPr lang="pl-PL" dirty="0">
                <a:ea typeface="+mn-lt"/>
                <a:cs typeface="+mn-lt"/>
              </a:rPr>
              <a:t>Pierwsza wizyta w poradni to zarówno dla dziecka, jak i rodzica/opiekuna, sytuacja nowa. Warto więc przygotować się do takiej wizyty:</a:t>
            </a:r>
            <a:endParaRPr lang="pl-PL" dirty="0"/>
          </a:p>
          <a:p>
            <a:pPr marL="285750" indent="-285750" algn="ctr">
              <a:buFont typeface="Arial"/>
              <a:buChar char="•"/>
            </a:pPr>
            <a:r>
              <a:rPr lang="pl-PL" b="1" dirty="0">
                <a:ea typeface="+mn-lt"/>
                <a:cs typeface="+mn-lt"/>
              </a:rPr>
              <a:t>Do przeprowadzenia diagnozy dziecko powinno być ZDROWE</a:t>
            </a:r>
            <a:r>
              <a:rPr lang="pl-PL" dirty="0">
                <a:ea typeface="+mn-lt"/>
                <a:cs typeface="+mn-lt"/>
              </a:rPr>
              <a:t> (bez gorączki, kataru, nie w trakcie leczenia i nie bezpośrednio po nim, bez opatrunków gipsowych, itd.). Jeśli dziecko jest chore lub z jakichś innych powodów nie może być badane w danym dniu, rodzic powinien poinformować o tym sekretariat tak, aby inne dziecko oczekujące na wizytę w tutejszej placówce mogło skorzystać z wolnego terminu. Termin kolejnego badania zostanie ustalony ponownie. </a:t>
            </a:r>
            <a:endParaRPr lang="pl-PL" dirty="0"/>
          </a:p>
          <a:p>
            <a:pPr marL="285750" indent="-285750" algn="ctr">
              <a:buFont typeface="Arial"/>
              <a:buChar char="•"/>
            </a:pPr>
            <a:r>
              <a:rPr lang="pl-PL" b="1" dirty="0">
                <a:ea typeface="+mn-lt"/>
                <a:cs typeface="+mn-lt"/>
              </a:rPr>
              <a:t>Wypoczęte</a:t>
            </a:r>
            <a:r>
              <a:rPr lang="pl-PL" dirty="0">
                <a:ea typeface="+mn-lt"/>
                <a:cs typeface="+mn-lt"/>
              </a:rPr>
              <a:t> (odpowiednia liczba godzin snu w przeddzień wizyty), po śniadaniu lub z przygotowaną kanapką, którą zje w trakcie przerwy.</a:t>
            </a:r>
            <a:endParaRPr lang="pl-PL" dirty="0"/>
          </a:p>
          <a:p>
            <a:pPr marL="285750" indent="-285750" algn="ctr">
              <a:buFont typeface="Arial"/>
              <a:buChar char="•"/>
            </a:pPr>
            <a:r>
              <a:rPr lang="pl-PL" b="1" dirty="0">
                <a:ea typeface="+mn-lt"/>
                <a:cs typeface="+mn-lt"/>
              </a:rPr>
              <a:t>Przygotowanie do badań</a:t>
            </a:r>
            <a:r>
              <a:rPr lang="pl-PL" dirty="0">
                <a:ea typeface="+mn-lt"/>
                <a:cs typeface="+mn-lt"/>
              </a:rPr>
              <a:t> – rozmowa z dzieckiem poprzedzająca wizytę w poradni przeprowadzona przez rodzica. Dziecko powinno traktować wizytę w tutejszej placówce jako sytuacje, która ma na celu pomóc mu w jego kłopotach, trudnościach dotyczących nauki lub zachowania.</a:t>
            </a:r>
            <a:endParaRPr lang="pl-PL" dirty="0"/>
          </a:p>
          <a:p>
            <a:pPr marL="285750" indent="-285750" algn="ctr">
              <a:buFont typeface="Arial"/>
              <a:buChar char="•"/>
            </a:pPr>
            <a:r>
              <a:rPr lang="pl-PL" b="1" dirty="0">
                <a:ea typeface="+mn-lt"/>
                <a:cs typeface="+mn-lt"/>
              </a:rPr>
              <a:t>Warto przygotować również</a:t>
            </a:r>
            <a:r>
              <a:rPr lang="pl-PL" dirty="0">
                <a:ea typeface="+mn-lt"/>
                <a:cs typeface="+mn-lt"/>
              </a:rPr>
              <a:t> takie informacje jak: przebieg rozwoju dziecka od urodzenia do chwili obecnej, moment pojawienia się trudności, informacje o karierze przedszkolnej i szkolnej (jak dziecko radziło sobie w tych okresach) oraz czy w życiu dziecka miały miejsce wydarzenia, mogące mieć wpływ na jego funkcjonowanie (</a:t>
            </a:r>
            <a:r>
              <a:rPr lang="pl-PL" dirty="0" err="1">
                <a:ea typeface="+mn-lt"/>
                <a:cs typeface="+mn-lt"/>
              </a:rPr>
              <a:t>np</a:t>
            </a:r>
            <a:r>
              <a:rPr lang="pl-PL" dirty="0">
                <a:ea typeface="+mn-lt"/>
                <a:cs typeface="+mn-lt"/>
              </a:rPr>
              <a:t>: pojawienie się rodzeństwa, rozwód/separacja rodziców, choroby dziecka bądź ważnych osób, rozłąki z opiekunami, zmiany miejsca zamieszkania, śmierć bliskich itp.). </a:t>
            </a:r>
            <a:endParaRPr lang="pl-PL" dirty="0"/>
          </a:p>
          <a:p>
            <a:pPr algn="ctr"/>
            <a:r>
              <a:rPr lang="pl-PL" dirty="0">
                <a:ea typeface="+mn-lt"/>
                <a:cs typeface="+mn-lt"/>
              </a:rPr>
              <a:t>Wszystkie te dane pozwolą zorientować się w sytuacji dziecka oraz podjąć dalsze kroki służące wyjaśnieniu przyczyn zgłaszanych trudności.</a:t>
            </a:r>
            <a:endParaRPr lang="pl-PL" dirty="0"/>
          </a:p>
          <a:p>
            <a:pPr algn="ctr"/>
            <a:endParaRPr lang="pl-PL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77912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24324C3-59F2-412C-ADFF-2021D1B0E8FA}"/>
              </a:ext>
            </a:extLst>
          </p:cNvPr>
          <p:cNvSpPr txBox="1"/>
          <p:nvPr/>
        </p:nvSpPr>
        <p:spPr>
          <a:xfrm>
            <a:off x="663879" y="538619"/>
            <a:ext cx="9256733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/>
              <a:t>NIEZBĘDNE DOKUMENTY NA PIERWSZĄ WIZYTĘ DIAGNOSTYCZNĄ: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książeczka zdrowia decka,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PESEL dziecka,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okulary korekcyjne bądź aparat słuchowy (jeśli dziecko jest w nie zaopatrzone),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leki specjalistyczne (jeśli dziecko wymagałoby ich zażycia w trakcie wizyty),</a:t>
            </a:r>
            <a:endParaRPr lang="pl-PL" dirty="0"/>
          </a:p>
          <a:p>
            <a:pPr marL="285750" indent="-285750">
              <a:buFont typeface="Arial"/>
              <a:buChar char="•"/>
            </a:pPr>
            <a:r>
              <a:rPr lang="pl-PL" dirty="0">
                <a:ea typeface="+mn-lt"/>
                <a:cs typeface="+mn-lt"/>
              </a:rPr>
              <a:t>uczniowie badani z powodu trudności w pisaniu powinni dostarczyć: zeszyty do języka polskiego, ćwiczenia ortograficzne oraz znać zasady ortograficzne.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4440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AB2459-F229-4871-A6B9-3ADFE1192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667" y="762000"/>
            <a:ext cx="9904658" cy="53340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1600" spc="-100" dirty="0">
                <a:ea typeface="+mj-lt"/>
                <a:cs typeface="+mj-lt"/>
              </a:rPr>
              <a:t>§</a:t>
            </a:r>
            <a:endParaRPr lang="en-US" sz="1800" b="1" spc="-100" dirty="0">
              <a:solidFill>
                <a:schemeClr val="bg2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DC4F620-C640-421D-A9E1-26E464EE99C6}"/>
              </a:ext>
            </a:extLst>
          </p:cNvPr>
          <p:cNvSpPr txBox="1"/>
          <p:nvPr/>
        </p:nvSpPr>
        <p:spPr>
          <a:xfrm>
            <a:off x="778701" y="956153"/>
            <a:ext cx="9804632" cy="258532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ea typeface="+mn-lt"/>
                <a:cs typeface="+mn-lt"/>
              </a:rPr>
              <a:t>§ 1. Rozporządzenie określa: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1) skład i tryb powołania </a:t>
            </a:r>
            <a:r>
              <a:rPr lang="pl-PL" u="sng" dirty="0">
                <a:ea typeface="+mn-lt"/>
                <a:cs typeface="+mn-lt"/>
                <a:hlinkClick r:id="rId2"/>
              </a:rPr>
              <a:t>zespołów</a:t>
            </a:r>
            <a:r>
              <a:rPr lang="pl-PL" dirty="0">
                <a:ea typeface="+mn-lt"/>
                <a:cs typeface="+mn-lt"/>
              </a:rPr>
              <a:t> orzekających działających w publicznych </a:t>
            </a:r>
            <a:r>
              <a:rPr lang="pl-PL" u="sng" dirty="0">
                <a:ea typeface="+mn-lt"/>
                <a:cs typeface="+mn-lt"/>
                <a:hlinkClick r:id="rId2"/>
              </a:rPr>
              <a:t>poradniach</a:t>
            </a:r>
            <a:r>
              <a:rPr lang="pl-PL" dirty="0">
                <a:ea typeface="+mn-lt"/>
                <a:cs typeface="+mn-lt"/>
              </a:rPr>
              <a:t> psychologiczno-pedagogicznych, w tym w publicznych </a:t>
            </a:r>
            <a:r>
              <a:rPr lang="pl-PL" u="sng" dirty="0">
                <a:ea typeface="+mn-lt"/>
                <a:cs typeface="+mn-lt"/>
                <a:hlinkClick r:id="rId2"/>
              </a:rPr>
              <a:t>poradniach</a:t>
            </a:r>
            <a:r>
              <a:rPr lang="pl-PL" dirty="0">
                <a:ea typeface="+mn-lt"/>
                <a:cs typeface="+mn-lt"/>
              </a:rPr>
              <a:t> specjalistycznych;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2) szczegółowe zasady działania </a:t>
            </a:r>
            <a:r>
              <a:rPr lang="pl-PL" u="sng" dirty="0">
                <a:ea typeface="+mn-lt"/>
                <a:cs typeface="+mn-lt"/>
                <a:hlinkClick r:id="rId2"/>
              </a:rPr>
              <a:t>zespołów</a:t>
            </a:r>
            <a:r>
              <a:rPr lang="pl-PL" dirty="0">
                <a:ea typeface="+mn-lt"/>
                <a:cs typeface="+mn-lt"/>
              </a:rPr>
              <a:t> orzekających, o których mowa w pkt 1;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3) tryb postępowania odwoławczego od wydanego </a:t>
            </a:r>
            <a:r>
              <a:rPr lang="pl-PL" u="sng" dirty="0">
                <a:ea typeface="+mn-lt"/>
                <a:cs typeface="+mn-lt"/>
                <a:hlinkClick r:id="rId2"/>
              </a:rPr>
              <a:t>orzeczenia</a:t>
            </a:r>
            <a:r>
              <a:rPr lang="pl-PL" dirty="0">
                <a:ea typeface="+mn-lt"/>
                <a:cs typeface="+mn-lt"/>
              </a:rPr>
              <a:t>;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4) wzory </a:t>
            </a:r>
            <a:r>
              <a:rPr lang="pl-PL" u="sng" dirty="0">
                <a:ea typeface="+mn-lt"/>
                <a:cs typeface="+mn-lt"/>
                <a:hlinkClick r:id="rId2"/>
              </a:rPr>
              <a:t>orzeczeń</a:t>
            </a:r>
            <a:r>
              <a:rPr lang="pl-PL" dirty="0">
                <a:ea typeface="+mn-lt"/>
                <a:cs typeface="+mn-lt"/>
              </a:rPr>
              <a:t> i </a:t>
            </a:r>
            <a:r>
              <a:rPr lang="pl-PL" u="sng" dirty="0">
                <a:ea typeface="+mn-lt"/>
                <a:cs typeface="+mn-lt"/>
                <a:hlinkClick r:id="rId2"/>
              </a:rPr>
              <a:t>opinii</a:t>
            </a:r>
            <a:r>
              <a:rPr lang="pl-PL" dirty="0">
                <a:ea typeface="+mn-lt"/>
                <a:cs typeface="+mn-lt"/>
              </a:rPr>
              <a:t> o potrzebie wczesnego wspomagania rozwoju dziecka wydawanych przez </a:t>
            </a:r>
            <a:r>
              <a:rPr lang="pl-PL" u="sng" dirty="0">
                <a:ea typeface="+mn-lt"/>
                <a:cs typeface="+mn-lt"/>
                <a:hlinkClick r:id="rId2"/>
              </a:rPr>
              <a:t>zespoły</a:t>
            </a:r>
            <a:r>
              <a:rPr lang="pl-PL" dirty="0">
                <a:ea typeface="+mn-lt"/>
                <a:cs typeface="+mn-lt"/>
              </a:rPr>
              <a:t> orzekające, o których mowa w pkt 1.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895601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5AFE591-5EEC-4F9F-B67E-9C27EAD498D3}"/>
              </a:ext>
            </a:extLst>
          </p:cNvPr>
          <p:cNvSpPr txBox="1"/>
          <p:nvPr/>
        </p:nvSpPr>
        <p:spPr>
          <a:xfrm>
            <a:off x="559496" y="601249"/>
            <a:ext cx="10979062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/>
              <a:t>PIERWSZA WIZYTA U PSYCHOLOGA LUB PEDAGOGA (DIAGNOZA)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Pierwsze badanie psychologiczne lub pedagogiczne (</a:t>
            </a:r>
            <a:r>
              <a:rPr lang="pl-PL" b="1" dirty="0">
                <a:ea typeface="+mn-lt"/>
                <a:cs typeface="+mn-lt"/>
              </a:rPr>
              <a:t>czas trwania badania 3 h</a:t>
            </a:r>
            <a:r>
              <a:rPr lang="pl-PL" dirty="0">
                <a:ea typeface="+mn-lt"/>
                <a:cs typeface="+mn-lt"/>
              </a:rPr>
              <a:t>).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Spotkanie diagnostyczne zaczynamy od rozmowy z rodzicem. Podczas przeprowadzania wywiadu dziecko przebywa w poczekalni. Rozmowa dotyczy zgłaszanego problemu. Jej celem jest poznanie potrzeb i oczekiwań rodziców oraz wskazanie optymalnych form pomocy psychologiczno-pedagogicznej dla dziecka, a także udzielenie wszelkich niezbędnych informacji.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Diagnoza to proces, którego celem jest wyjaśnienie przyczyn trudności w uczeniu się lub w zachowaniu. W trakcie badania dziecko otrzymuje zestaw różnorodnych zadań do wykonania. Mają one na celu sprawdzenie, czy istnieją jakieś przeszkody wpływające na osiąganie dobrych wyników w nauce. Pozwalają również na obserwację dziecka w nowej dla niego sytuacji wymagającej od niego wysiłku intelektualnego.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Po skończonej diagnozie specjalista omawia z rodzicami/opiekunami prawnymi wyniki przeprowadzonego badania. Dziecko w trakcie omawiana wyników przebywa w poczekalni. Diagnosta określa przyczyny zgłaszanych trudności oraz proponuje możliwe formy pomocy. Jest to czas, w którym opiekun może zadać pytanie oraz poprosić o wyjaśnienie niezrozumiałych kwestii.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84555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A507762-4232-4F98-8DAA-9C91D739F2B7}"/>
              </a:ext>
            </a:extLst>
          </p:cNvPr>
          <p:cNvSpPr txBox="1"/>
          <p:nvPr/>
        </p:nvSpPr>
        <p:spPr>
          <a:xfrm>
            <a:off x="643003" y="643003"/>
            <a:ext cx="9496815" cy="31393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/>
              <a:t>DIAGNOZA LOGOPEDYCZNA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Pierwsza wizyta logopedyczna (</a:t>
            </a:r>
            <a:r>
              <a:rPr lang="pl-PL" b="1" dirty="0">
                <a:ea typeface="+mn-lt"/>
                <a:cs typeface="+mn-lt"/>
              </a:rPr>
              <a:t>czas trwania badania 2 h</a:t>
            </a:r>
            <a:r>
              <a:rPr lang="pl-PL" dirty="0">
                <a:ea typeface="+mn-lt"/>
                <a:cs typeface="+mn-lt"/>
              </a:rPr>
              <a:t>) obejmuje: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Spotkanie diagnostyczne zaczynamy od rozmowy z rodzicem. Podczas przeprowadzania wywiadu dziecko przebywa w gabinecie. Rozmowa dotyczy zgłaszanego problemu.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Po skończonej diagnozie specjalista omawia z rodzicami/opiekunami prawnymi wyniki przeprowadzonego badania. Określa przyczyny zgłaszanych trudności oraz proponuje możliwe formy pomocy np. terapię logopedyczną na terenie naszej placówki </a:t>
            </a:r>
            <a:r>
              <a:rPr lang="pl-PL" b="1" dirty="0">
                <a:ea typeface="+mn-lt"/>
                <a:cs typeface="+mn-lt"/>
              </a:rPr>
              <a:t>(czas trwania 1 h).</a:t>
            </a:r>
            <a:r>
              <a:rPr lang="pl-PL" dirty="0">
                <a:ea typeface="+mn-lt"/>
                <a:cs typeface="+mn-lt"/>
              </a:rPr>
              <a:t> Wizyty umawiane są z terapeutą po zakończeniu spotkania.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Jeżeli zaistnieje potrzeba, logopeda zaleca konsultacje z innymi specjalistami, np. ortodontą, neurologiem, foniatrą, laryngologiem, psychologiem.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185290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B1853F8-02EB-4687-8EE5-CC7199A9B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988193" cy="1921164"/>
          </a:xfrm>
        </p:spPr>
        <p:txBody>
          <a:bodyPr>
            <a:normAutofit fontScale="90000"/>
          </a:bodyPr>
          <a:lstStyle/>
          <a:p>
            <a:r>
              <a:rPr lang="pl-PL" dirty="0"/>
              <a:t>Wzory dokumentów wydawane przez PPP dostępne na stronie:</a:t>
            </a:r>
            <a:br>
              <a:rPr lang="pl-PL" dirty="0"/>
            </a:br>
            <a:br>
              <a:rPr lang="pl-PL" dirty="0"/>
            </a:br>
            <a:r>
              <a:rPr lang="pl-PL" sz="22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https://prawo.vulcan.edu.pl/przegdok.asp?qdatprz=akt&amp;qplikid=4422</a:t>
            </a:r>
            <a:br>
              <a:rPr lang="pl-PL" sz="2000" dirty="0">
                <a:solidFill>
                  <a:srgbClr val="FF0000"/>
                </a:solidFill>
              </a:rPr>
            </a:br>
            <a:br>
              <a:rPr lang="pl-PL" sz="2000" dirty="0">
                <a:solidFill>
                  <a:srgbClr val="FF0000"/>
                </a:solidFill>
              </a:rPr>
            </a:br>
            <a:r>
              <a:rPr lang="pl-PL" dirty="0"/>
              <a:t>Wzory wniosków do PPP  we Włocławku dostępne</a:t>
            </a:r>
            <a:br>
              <a:rPr lang="pl-PL" dirty="0"/>
            </a:br>
            <a:r>
              <a:rPr lang="pl-PL" dirty="0"/>
              <a:t> na stronie:</a:t>
            </a:r>
            <a:br>
              <a:rPr lang="pl-PL" dirty="0"/>
            </a:br>
            <a:br>
              <a:rPr lang="pl-PL" dirty="0"/>
            </a:br>
            <a:r>
              <a:rPr lang="pl-PL" sz="2700" u="sng" dirty="0">
                <a:solidFill>
                  <a:srgbClr val="FF0000"/>
                </a:solidFill>
              </a:rPr>
              <a:t>https://ppp.wloclawek.eu/druki/</a:t>
            </a:r>
            <a:br>
              <a:rPr lang="pl-PL" sz="2700" u="sng" dirty="0">
                <a:solidFill>
                  <a:srgbClr val="FF0000"/>
                </a:solidFill>
              </a:rPr>
            </a:br>
            <a:br>
              <a:rPr lang="pl-PL" sz="2700" dirty="0">
                <a:solidFill>
                  <a:srgbClr val="FF0000"/>
                </a:solidFill>
              </a:rPr>
            </a:br>
            <a:endParaRPr lang="pl-PL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37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2512EDEE-8EA6-47AC-8196-25F69FA089DB}"/>
              </a:ext>
            </a:extLst>
          </p:cNvPr>
          <p:cNvSpPr txBox="1"/>
          <p:nvPr/>
        </p:nvSpPr>
        <p:spPr>
          <a:xfrm>
            <a:off x="110646" y="235907"/>
            <a:ext cx="11250458" cy="646330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ea typeface="+mn-lt"/>
                <a:cs typeface="+mn-lt"/>
              </a:rPr>
              <a:t>§ 3. 1. </a:t>
            </a:r>
            <a:r>
              <a:rPr lang="pl-PL" u="sng" dirty="0">
                <a:ea typeface="+mn-lt"/>
                <a:cs typeface="+mn-lt"/>
                <a:hlinkClick r:id="rId2"/>
              </a:rPr>
              <a:t>Zespoły</a:t>
            </a:r>
            <a:r>
              <a:rPr lang="pl-PL" dirty="0">
                <a:ea typeface="+mn-lt"/>
                <a:cs typeface="+mn-lt"/>
              </a:rPr>
              <a:t> wydają </a:t>
            </a:r>
            <a:r>
              <a:rPr lang="pl-PL" u="sng" dirty="0">
                <a:ea typeface="+mn-lt"/>
                <a:cs typeface="+mn-lt"/>
                <a:hlinkClick r:id="rId2"/>
              </a:rPr>
              <a:t>orzeczenia</a:t>
            </a:r>
            <a:r>
              <a:rPr lang="pl-PL" dirty="0">
                <a:ea typeface="+mn-lt"/>
                <a:cs typeface="+mn-lt"/>
              </a:rPr>
              <a:t> i </a:t>
            </a:r>
            <a:r>
              <a:rPr lang="pl-PL" u="sng" dirty="0">
                <a:ea typeface="+mn-lt"/>
                <a:cs typeface="+mn-lt"/>
                <a:hlinkClick r:id="rId2"/>
              </a:rPr>
              <a:t>opinie</a:t>
            </a:r>
            <a:r>
              <a:rPr lang="pl-PL" dirty="0">
                <a:ea typeface="+mn-lt"/>
                <a:cs typeface="+mn-lt"/>
              </a:rPr>
              <a:t> dla dzieci i uczniów uczęszczających do </a:t>
            </a:r>
            <a:r>
              <a:rPr lang="pl-PL" u="sng" dirty="0">
                <a:ea typeface="+mn-lt"/>
                <a:cs typeface="+mn-lt"/>
                <a:hlinkClick r:id="rId2"/>
              </a:rPr>
              <a:t>przedszkoli</a:t>
            </a:r>
            <a:r>
              <a:rPr lang="pl-PL" dirty="0">
                <a:ea typeface="+mn-lt"/>
                <a:cs typeface="+mn-lt"/>
              </a:rPr>
              <a:t>, szkół i </a:t>
            </a:r>
            <a:r>
              <a:rPr lang="pl-PL" u="sng" dirty="0">
                <a:ea typeface="+mn-lt"/>
                <a:cs typeface="+mn-lt"/>
                <a:hlinkClick r:id="rId2"/>
              </a:rPr>
              <a:t>ośrodków</a:t>
            </a:r>
            <a:r>
              <a:rPr lang="pl-PL" dirty="0">
                <a:ea typeface="+mn-lt"/>
                <a:cs typeface="+mn-lt"/>
              </a:rPr>
              <a:t>, mających siedzibę na terenie działania </a:t>
            </a:r>
            <a:r>
              <a:rPr lang="pl-PL" u="sng" dirty="0">
                <a:ea typeface="+mn-lt"/>
                <a:cs typeface="+mn-lt"/>
                <a:hlinkClick r:id="rId2"/>
              </a:rPr>
              <a:t>poradni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2. W przypadku dzieci, które nie rozpoczęły spełniania obowiązkowego rocznego przygotowania przedszkolnego i nie korzystają z wychowania przedszkolnego, oraz dzieci, które nie są objęte zajęciami rewalidacyjno-wychowawczymi, orzeczenia o potrzebie kształcenia specjalnego, orzeczenia o potrzebie indywidualnego obowiązkowego rocznego przygotowania przedszkolnego, orzeczenia o potrzebie zajęć rewalidacyjno-wychowawczych i </a:t>
            </a:r>
            <a:r>
              <a:rPr lang="pl-PL" u="sng" dirty="0">
                <a:ea typeface="+mn-lt"/>
                <a:cs typeface="+mn-lt"/>
                <a:hlinkClick r:id="rId2"/>
              </a:rPr>
              <a:t>opinie</a:t>
            </a:r>
            <a:r>
              <a:rPr lang="pl-PL" dirty="0">
                <a:ea typeface="+mn-lt"/>
                <a:cs typeface="+mn-lt"/>
              </a:rPr>
              <a:t> wydają </a:t>
            </a:r>
            <a:r>
              <a:rPr lang="pl-PL" u="sng" dirty="0">
                <a:ea typeface="+mn-lt"/>
                <a:cs typeface="+mn-lt"/>
                <a:hlinkClick r:id="rId2"/>
              </a:rPr>
              <a:t>zespoły</a:t>
            </a:r>
            <a:r>
              <a:rPr lang="pl-PL" dirty="0">
                <a:ea typeface="+mn-lt"/>
                <a:cs typeface="+mn-lt"/>
              </a:rPr>
              <a:t> działające w </a:t>
            </a:r>
            <a:r>
              <a:rPr lang="pl-PL" u="sng" dirty="0">
                <a:ea typeface="+mn-lt"/>
                <a:cs typeface="+mn-lt"/>
                <a:hlinkClick r:id="rId2"/>
              </a:rPr>
              <a:t>poradniach</a:t>
            </a:r>
            <a:r>
              <a:rPr lang="pl-PL" dirty="0">
                <a:ea typeface="+mn-lt"/>
                <a:cs typeface="+mn-lt"/>
              </a:rPr>
              <a:t> właściwych ze względu na miejsce zamieszkania tych dzieci.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3. W przypadku dzieci i młodzieży nieuczęszczających do </a:t>
            </a:r>
            <a:r>
              <a:rPr lang="pl-PL" u="sng" dirty="0">
                <a:ea typeface="+mn-lt"/>
                <a:cs typeface="+mn-lt"/>
                <a:hlinkClick r:id="rId2"/>
              </a:rPr>
              <a:t>przedszkola</a:t>
            </a:r>
            <a:r>
              <a:rPr lang="pl-PL" dirty="0">
                <a:ea typeface="+mn-lt"/>
                <a:cs typeface="+mn-lt"/>
              </a:rPr>
              <a:t>, szkoły lub </a:t>
            </a:r>
            <a:r>
              <a:rPr lang="pl-PL" u="sng" dirty="0">
                <a:ea typeface="+mn-lt"/>
                <a:cs typeface="+mn-lt"/>
                <a:hlinkClick r:id="rId2"/>
              </a:rPr>
              <a:t>ośrodka</a:t>
            </a:r>
            <a:r>
              <a:rPr lang="pl-PL" dirty="0">
                <a:ea typeface="+mn-lt"/>
                <a:cs typeface="+mn-lt"/>
              </a:rPr>
              <a:t> </a:t>
            </a:r>
            <a:r>
              <a:rPr lang="pl-PL" u="sng" dirty="0">
                <a:ea typeface="+mn-lt"/>
                <a:cs typeface="+mn-lt"/>
                <a:hlinkClick r:id="rId2"/>
              </a:rPr>
              <a:t>orzeczenia</a:t>
            </a:r>
            <a:r>
              <a:rPr lang="pl-PL" dirty="0">
                <a:ea typeface="+mn-lt"/>
                <a:cs typeface="+mn-lt"/>
              </a:rPr>
              <a:t> wydają </a:t>
            </a:r>
            <a:r>
              <a:rPr lang="pl-PL" u="sng" dirty="0">
                <a:ea typeface="+mn-lt"/>
                <a:cs typeface="+mn-lt"/>
                <a:hlinkClick r:id="rId2"/>
              </a:rPr>
              <a:t>zespoły</a:t>
            </a:r>
            <a:r>
              <a:rPr lang="pl-PL" dirty="0">
                <a:ea typeface="+mn-lt"/>
                <a:cs typeface="+mn-lt"/>
              </a:rPr>
              <a:t> działające w </a:t>
            </a:r>
            <a:r>
              <a:rPr lang="pl-PL" u="sng" dirty="0">
                <a:ea typeface="+mn-lt"/>
                <a:cs typeface="+mn-lt"/>
                <a:hlinkClick r:id="rId2"/>
              </a:rPr>
              <a:t>poradniach</a:t>
            </a:r>
            <a:r>
              <a:rPr lang="pl-PL" dirty="0">
                <a:ea typeface="+mn-lt"/>
                <a:cs typeface="+mn-lt"/>
              </a:rPr>
              <a:t> właściwych ze względu na miejsce zamieszkania dziecka.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4. </a:t>
            </a:r>
            <a:r>
              <a:rPr lang="pl-PL" u="sng" dirty="0">
                <a:ea typeface="+mn-lt"/>
                <a:cs typeface="+mn-lt"/>
                <a:hlinkClick r:id="rId2"/>
              </a:rPr>
              <a:t>Orzeczenia</a:t>
            </a:r>
            <a:r>
              <a:rPr lang="pl-PL" dirty="0">
                <a:ea typeface="+mn-lt"/>
                <a:cs typeface="+mn-lt"/>
              </a:rPr>
              <a:t> i </a:t>
            </a:r>
            <a:r>
              <a:rPr lang="pl-PL" u="sng" dirty="0">
                <a:ea typeface="+mn-lt"/>
                <a:cs typeface="+mn-lt"/>
                <a:hlinkClick r:id="rId2"/>
              </a:rPr>
              <a:t>opinie</a:t>
            </a:r>
            <a:r>
              <a:rPr lang="pl-PL" dirty="0">
                <a:ea typeface="+mn-lt"/>
                <a:cs typeface="+mn-lt"/>
              </a:rPr>
              <a:t> dla dzieci i uczniów niesłyszących, słabosłyszących, niewidomych, słabowidzących i z autyzmem, w tym z zespołem Aspergera, wydają </a:t>
            </a:r>
            <a:r>
              <a:rPr lang="pl-PL" u="sng" dirty="0">
                <a:ea typeface="+mn-lt"/>
                <a:cs typeface="+mn-lt"/>
                <a:hlinkClick r:id="rId2"/>
              </a:rPr>
              <a:t>zespoły</a:t>
            </a:r>
            <a:r>
              <a:rPr lang="pl-PL" dirty="0">
                <a:ea typeface="+mn-lt"/>
                <a:cs typeface="+mn-lt"/>
              </a:rPr>
              <a:t> działające w </a:t>
            </a:r>
            <a:r>
              <a:rPr lang="pl-PL" u="sng" dirty="0">
                <a:ea typeface="+mn-lt"/>
                <a:cs typeface="+mn-lt"/>
                <a:hlinkClick r:id="rId2"/>
              </a:rPr>
              <a:t>poradniach</a:t>
            </a:r>
            <a:r>
              <a:rPr lang="pl-PL" dirty="0">
                <a:ea typeface="+mn-lt"/>
                <a:cs typeface="+mn-lt"/>
              </a:rPr>
              <a:t> wskazanych przez kuratora oświaty, za zgodą organów prowadzących te </a:t>
            </a:r>
            <a:r>
              <a:rPr lang="pl-PL" u="sng" dirty="0">
                <a:ea typeface="+mn-lt"/>
                <a:cs typeface="+mn-lt"/>
                <a:hlinkClick r:id="rId2"/>
              </a:rPr>
              <a:t>poradnie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5. Kurator oświaty, wskazując </a:t>
            </a:r>
            <a:r>
              <a:rPr lang="pl-PL" u="sng" dirty="0">
                <a:ea typeface="+mn-lt"/>
                <a:cs typeface="+mn-lt"/>
                <a:hlinkClick r:id="rId2"/>
              </a:rPr>
              <a:t>poradnię</a:t>
            </a:r>
            <a:r>
              <a:rPr lang="pl-PL" dirty="0">
                <a:ea typeface="+mn-lt"/>
                <a:cs typeface="+mn-lt"/>
              </a:rPr>
              <a:t>, w której będą działały </a:t>
            </a:r>
            <a:r>
              <a:rPr lang="pl-PL" u="sng" dirty="0">
                <a:ea typeface="+mn-lt"/>
                <a:cs typeface="+mn-lt"/>
                <a:hlinkClick r:id="rId2"/>
              </a:rPr>
              <a:t>zespoły</a:t>
            </a:r>
            <a:r>
              <a:rPr lang="pl-PL" dirty="0">
                <a:ea typeface="+mn-lt"/>
                <a:cs typeface="+mn-lt"/>
              </a:rPr>
              <a:t> wydające </a:t>
            </a:r>
            <a:r>
              <a:rPr lang="pl-PL" u="sng" dirty="0">
                <a:ea typeface="+mn-lt"/>
                <a:cs typeface="+mn-lt"/>
                <a:hlinkClick r:id="rId2"/>
              </a:rPr>
              <a:t>orzeczenia</a:t>
            </a:r>
            <a:r>
              <a:rPr lang="pl-PL" dirty="0">
                <a:ea typeface="+mn-lt"/>
                <a:cs typeface="+mn-lt"/>
              </a:rPr>
              <a:t> i </a:t>
            </a:r>
            <a:r>
              <a:rPr lang="pl-PL" u="sng" dirty="0">
                <a:ea typeface="+mn-lt"/>
                <a:cs typeface="+mn-lt"/>
                <a:hlinkClick r:id="rId2"/>
              </a:rPr>
              <a:t>opinie</a:t>
            </a:r>
            <a:r>
              <a:rPr lang="pl-PL" dirty="0">
                <a:ea typeface="+mn-lt"/>
                <a:cs typeface="+mn-lt"/>
              </a:rPr>
              <a:t> dla dzieci i uczniów wymienionych w ust. 4, uwzględnia spełnienie przez </a:t>
            </a:r>
            <a:r>
              <a:rPr lang="pl-PL" u="sng" dirty="0">
                <a:ea typeface="+mn-lt"/>
                <a:cs typeface="+mn-lt"/>
                <a:hlinkClick r:id="rId2"/>
              </a:rPr>
              <a:t>poradnię</a:t>
            </a:r>
            <a:r>
              <a:rPr lang="pl-PL" dirty="0">
                <a:ea typeface="+mn-lt"/>
                <a:cs typeface="+mn-lt"/>
              </a:rPr>
              <a:t> warunków: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1) posiadania przez kadrę pedagogiczną </a:t>
            </a:r>
            <a:r>
              <a:rPr lang="pl-PL" u="sng" dirty="0">
                <a:ea typeface="+mn-lt"/>
                <a:cs typeface="+mn-lt"/>
                <a:hlinkClick r:id="rId2"/>
              </a:rPr>
              <a:t>poradni</a:t>
            </a:r>
            <a:r>
              <a:rPr lang="pl-PL" dirty="0">
                <a:ea typeface="+mn-lt"/>
                <a:cs typeface="+mn-lt"/>
              </a:rPr>
              <a:t> kwalifikacji określonych w przepisach wydanych na podstawie </a:t>
            </a:r>
            <a:r>
              <a:rPr lang="pl-PL" u="sng" dirty="0">
                <a:ea typeface="+mn-lt"/>
                <a:cs typeface="+mn-lt"/>
                <a:hlinkClick r:id="rId3"/>
              </a:rPr>
              <a:t>art. 9</a:t>
            </a:r>
            <a:r>
              <a:rPr lang="pl-PL" dirty="0">
                <a:ea typeface="+mn-lt"/>
                <a:cs typeface="+mn-lt"/>
              </a:rPr>
              <a:t> ust. 2 ustawy z dnia 26 stycznia 1982 r. - Karta Nauczyciela w zakresie odpowiednim do rodzaju niepełnosprawności;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2) wyposażenia </a:t>
            </a:r>
            <a:r>
              <a:rPr lang="pl-PL" u="sng" dirty="0">
                <a:ea typeface="+mn-lt"/>
                <a:cs typeface="+mn-lt"/>
                <a:hlinkClick r:id="rId2"/>
              </a:rPr>
              <a:t>poradni</a:t>
            </a:r>
            <a:r>
              <a:rPr lang="pl-PL" dirty="0">
                <a:ea typeface="+mn-lt"/>
                <a:cs typeface="+mn-lt"/>
              </a:rPr>
              <a:t> w narzędzia diagnostyczne umożliwiające ocenę indywidualnych potrzeb rozwojowych i edukacyjnych oraz możliwości psychofizycznych dzieci i uczniów odpowiednio niesłyszących, słabosłyszących, niewidomych, słabowidzących i z autyzmem, w tym z zespołem Aspergera.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1223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DCF0CF66-4C5D-44D3-B24A-447D95073138}"/>
              </a:ext>
            </a:extLst>
          </p:cNvPr>
          <p:cNvSpPr txBox="1"/>
          <p:nvPr/>
        </p:nvSpPr>
        <p:spPr>
          <a:xfrm>
            <a:off x="110647" y="121085"/>
            <a:ext cx="11793252" cy="65248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sz="1600" dirty="0">
                <a:ea typeface="+mn-lt"/>
                <a:cs typeface="+mn-lt"/>
              </a:rPr>
              <a:t>§ 4. 1.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Zespół</a:t>
            </a:r>
            <a:r>
              <a:rPr lang="pl-PL" sz="1600" dirty="0">
                <a:ea typeface="+mn-lt"/>
                <a:cs typeface="+mn-lt"/>
              </a:rPr>
              <a:t> powołuje dyrektor </a:t>
            </a:r>
            <a:r>
              <a:rPr lang="pl-PL" sz="1600" u="sng" dirty="0">
                <a:ea typeface="+mn-lt"/>
                <a:cs typeface="+mn-lt"/>
                <a:hlinkClick r:id="rId2"/>
              </a:rPr>
              <a:t>poradni</a:t>
            </a:r>
            <a:r>
              <a:rPr lang="pl-PL" sz="1600" dirty="0">
                <a:ea typeface="+mn-lt"/>
                <a:cs typeface="+mn-lt"/>
              </a:rPr>
              <a:t>.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2. W skład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zespołu</a:t>
            </a:r>
            <a:r>
              <a:rPr lang="pl-PL" sz="1600" dirty="0">
                <a:ea typeface="+mn-lt"/>
                <a:cs typeface="+mn-lt"/>
              </a:rPr>
              <a:t> wchodzą: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1) dyrektor </a:t>
            </a:r>
            <a:r>
              <a:rPr lang="pl-PL" sz="1600" u="sng" dirty="0">
                <a:ea typeface="+mn-lt"/>
                <a:cs typeface="+mn-lt"/>
                <a:hlinkClick r:id="rId2"/>
              </a:rPr>
              <a:t>poradni</a:t>
            </a:r>
            <a:r>
              <a:rPr lang="pl-PL" sz="1600" dirty="0">
                <a:ea typeface="+mn-lt"/>
                <a:cs typeface="+mn-lt"/>
              </a:rPr>
              <a:t> lub upoważniona przez niego osoba - jako przewodniczący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zespołu</a:t>
            </a:r>
            <a:r>
              <a:rPr lang="pl-PL" sz="1600" dirty="0">
                <a:ea typeface="+mn-lt"/>
                <a:cs typeface="+mn-lt"/>
              </a:rPr>
              <a:t>;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2) psycholog;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3) pedagog;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4) lekarz;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5) inni specjaliści, w szczególności posiadający kwalifikacje w zakresie pedagogiki specjalnej, jeżeli ich udział w pracach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zespołu</a:t>
            </a:r>
            <a:r>
              <a:rPr lang="pl-PL" sz="1600" dirty="0">
                <a:ea typeface="+mn-lt"/>
                <a:cs typeface="+mn-lt"/>
              </a:rPr>
              <a:t> jest niezbędny.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3. Pracą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zespołu</a:t>
            </a:r>
            <a:r>
              <a:rPr lang="pl-PL" sz="1600" dirty="0">
                <a:ea typeface="+mn-lt"/>
                <a:cs typeface="+mn-lt"/>
              </a:rPr>
              <a:t> kieruje jego przewodniczący.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4. W posiedzeniach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zespołu</a:t>
            </a:r>
            <a:r>
              <a:rPr lang="pl-PL" sz="1600" dirty="0">
                <a:ea typeface="+mn-lt"/>
                <a:cs typeface="+mn-lt"/>
              </a:rPr>
              <a:t>, z głosem doradczym, mogą uczestniczyć: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1) na wniosek przewodniczącego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zespołu</a:t>
            </a:r>
            <a:r>
              <a:rPr lang="pl-PL" sz="1600" dirty="0">
                <a:ea typeface="+mn-lt"/>
                <a:cs typeface="+mn-lt"/>
              </a:rPr>
              <a:t> i za zgodą rodzica dziecka lub ucznia lub za zgodą pełnoletniego ucznia: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a) nauczyciele, wychowawcy grup wychowawczych i specjaliści, prowadzący zajęcia z dzieckiem lub uczniem w </a:t>
            </a:r>
            <a:r>
              <a:rPr lang="pl-PL" sz="1600" u="sng" dirty="0">
                <a:ea typeface="+mn-lt"/>
                <a:cs typeface="+mn-lt"/>
                <a:hlinkClick r:id="rId2"/>
              </a:rPr>
              <a:t>przedszkolu</a:t>
            </a:r>
            <a:r>
              <a:rPr lang="pl-PL" sz="1600" dirty="0">
                <a:ea typeface="+mn-lt"/>
                <a:cs typeface="+mn-lt"/>
              </a:rPr>
              <a:t>, szkole, </a:t>
            </a:r>
            <a:r>
              <a:rPr lang="pl-PL" sz="1600" u="sng" dirty="0">
                <a:ea typeface="+mn-lt"/>
                <a:cs typeface="+mn-lt"/>
                <a:hlinkClick r:id="rId2"/>
              </a:rPr>
              <a:t>ośrodku</a:t>
            </a:r>
            <a:r>
              <a:rPr lang="pl-PL" sz="1600" dirty="0">
                <a:ea typeface="+mn-lt"/>
                <a:cs typeface="+mn-lt"/>
              </a:rPr>
              <a:t> lub </a:t>
            </a:r>
            <a:r>
              <a:rPr lang="pl-PL" sz="1600" u="sng" dirty="0">
                <a:ea typeface="+mn-lt"/>
                <a:cs typeface="+mn-lt"/>
                <a:hlinkClick r:id="rId2"/>
              </a:rPr>
              <a:t>placówce</a:t>
            </a:r>
            <a:r>
              <a:rPr lang="pl-PL" sz="1600" dirty="0">
                <a:ea typeface="+mn-lt"/>
                <a:cs typeface="+mn-lt"/>
              </a:rPr>
              <a:t>,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b) asystent nauczyciela lub osoby niebędącej nauczycielem lub asystent wychowawcy świetlicy, o których mowa w </a:t>
            </a:r>
            <a:r>
              <a:rPr lang="pl-PL" sz="1600" u="sng" dirty="0">
                <a:ea typeface="+mn-lt"/>
                <a:cs typeface="+mn-lt"/>
                <a:hlinkClick r:id="rId3"/>
              </a:rPr>
              <a:t>art. 15</a:t>
            </a:r>
            <a:r>
              <a:rPr lang="pl-PL" sz="1600" dirty="0">
                <a:ea typeface="+mn-lt"/>
                <a:cs typeface="+mn-lt"/>
              </a:rPr>
              <a:t> ust. 7 </a:t>
            </a:r>
            <a:r>
              <a:rPr lang="pl-PL" sz="1600" u="sng" dirty="0">
                <a:ea typeface="+mn-lt"/>
                <a:cs typeface="+mn-lt"/>
                <a:hlinkClick r:id="rId2"/>
              </a:rPr>
              <a:t>ustawy</a:t>
            </a:r>
            <a:r>
              <a:rPr lang="pl-PL" sz="1600" dirty="0">
                <a:ea typeface="+mn-lt"/>
                <a:cs typeface="+mn-lt"/>
              </a:rPr>
              <a:t>,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c) pomoc nauczyciela,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d) asystent edukacji romskiej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- wyznaczeni przez ich </a:t>
            </a:r>
            <a:r>
              <a:rPr lang="pl-PL" sz="1600" u="sng" dirty="0">
                <a:ea typeface="+mn-lt"/>
                <a:cs typeface="+mn-lt"/>
                <a:hlinkClick r:id="rId2"/>
              </a:rPr>
              <a:t>dyrektora</a:t>
            </a:r>
            <a:r>
              <a:rPr lang="pl-PL" sz="1600" dirty="0">
                <a:ea typeface="+mn-lt"/>
                <a:cs typeface="+mn-lt"/>
              </a:rPr>
              <a:t>;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2) na wniosek lub za zgodą rodzica dziecka lub ucznia lub na wniosek lub za zgodą pełnoletniego ucznia - inne osoby, w szczególności psycholog, pedagog, logopeda, lekarz lub specjalista inni niż wymienieni w ust. 2 pkt 2-5.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5. Rodzice dziecka lub ucznia lub pełnoletni uczeń mają prawo uczestniczyć w posiedzeniu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zespołu</a:t>
            </a:r>
            <a:r>
              <a:rPr lang="pl-PL" sz="1600" dirty="0">
                <a:ea typeface="+mn-lt"/>
                <a:cs typeface="+mn-lt"/>
              </a:rPr>
              <a:t> i przedstawić swoje stanowisko.</a:t>
            </a:r>
            <a:endParaRPr lang="pl-PL" sz="1600"/>
          </a:p>
          <a:p>
            <a:r>
              <a:rPr lang="pl-PL" sz="1600" dirty="0">
                <a:ea typeface="+mn-lt"/>
                <a:cs typeface="+mn-lt"/>
              </a:rPr>
              <a:t>6. Osoby biorące udział w posiedzeniu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zespołu</a:t>
            </a:r>
            <a:r>
              <a:rPr lang="pl-PL" sz="1600" dirty="0">
                <a:ea typeface="+mn-lt"/>
                <a:cs typeface="+mn-lt"/>
              </a:rPr>
              <a:t> są obowiązane do nieujawniania spraw poruszanych na posiedzeniu, które mogą naruszać dobra osobiste dziecka lub ucznia, rodziców dziecka lub ucznia, osób wchodzących w skład </a:t>
            </a:r>
            <a:r>
              <a:rPr lang="pl-PL" sz="1600" u="sng" dirty="0">
                <a:ea typeface="+mn-lt"/>
                <a:cs typeface="+mn-lt"/>
                <a:hlinkClick r:id="rId2"/>
              </a:rPr>
              <a:t>zespołu</a:t>
            </a:r>
            <a:r>
              <a:rPr lang="pl-PL" sz="1600" dirty="0">
                <a:ea typeface="+mn-lt"/>
                <a:cs typeface="+mn-lt"/>
              </a:rPr>
              <a:t> oraz osób, o których mowa w ust. 4.</a:t>
            </a:r>
            <a:endParaRPr lang="pl-PL" sz="1600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12441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FBF9CDF8-F658-4E8A-A726-67C15037916B}"/>
              </a:ext>
            </a:extLst>
          </p:cNvPr>
          <p:cNvSpPr txBox="1"/>
          <p:nvPr/>
        </p:nvSpPr>
        <p:spPr>
          <a:xfrm>
            <a:off x="413359" y="475989"/>
            <a:ext cx="7523966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dirty="0">
                <a:ea typeface="+mn-lt"/>
                <a:cs typeface="+mn-lt"/>
              </a:rPr>
              <a:t>4. O terminie posiedzenia </a:t>
            </a:r>
            <a:r>
              <a:rPr lang="pl-PL" u="sng" dirty="0">
                <a:ea typeface="+mn-lt"/>
                <a:cs typeface="+mn-lt"/>
                <a:hlinkClick r:id="rId2"/>
              </a:rPr>
              <a:t>zespołu</a:t>
            </a:r>
            <a:r>
              <a:rPr lang="pl-PL" dirty="0">
                <a:ea typeface="+mn-lt"/>
                <a:cs typeface="+mn-lt"/>
              </a:rPr>
              <a:t> przewodniczący </a:t>
            </a:r>
            <a:r>
              <a:rPr lang="pl-PL" u="sng" dirty="0">
                <a:ea typeface="+mn-lt"/>
                <a:cs typeface="+mn-lt"/>
                <a:hlinkClick r:id="rId2"/>
              </a:rPr>
              <a:t>zespołu</a:t>
            </a:r>
            <a:r>
              <a:rPr lang="pl-PL" dirty="0">
                <a:ea typeface="+mn-lt"/>
                <a:cs typeface="+mn-lt"/>
              </a:rPr>
              <a:t> zawiadamia: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1) </a:t>
            </a:r>
            <a:r>
              <a:rPr lang="pl-PL" u="sng" dirty="0">
                <a:ea typeface="+mn-lt"/>
                <a:cs typeface="+mn-lt"/>
                <a:hlinkClick r:id="rId3"/>
              </a:rPr>
              <a:t>wnioskodawcę</a:t>
            </a:r>
            <a:r>
              <a:rPr lang="pl-PL" dirty="0">
                <a:ea typeface="+mn-lt"/>
                <a:cs typeface="+mn-lt"/>
              </a:rPr>
              <a:t>;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2) </a:t>
            </a:r>
            <a:r>
              <a:rPr lang="pl-PL" u="sng" dirty="0">
                <a:ea typeface="+mn-lt"/>
                <a:cs typeface="+mn-lt"/>
                <a:hlinkClick r:id="rId2"/>
              </a:rPr>
              <a:t>dyrektora</a:t>
            </a:r>
            <a:r>
              <a:rPr lang="pl-PL" dirty="0">
                <a:ea typeface="+mn-lt"/>
                <a:cs typeface="+mn-lt"/>
              </a:rPr>
              <a:t> - w przypadku udziału osób, o których mowa w </a:t>
            </a:r>
            <a:r>
              <a:rPr lang="pl-PL" u="sng" dirty="0">
                <a:ea typeface="+mn-lt"/>
                <a:cs typeface="+mn-lt"/>
                <a:hlinkClick r:id="rId4"/>
              </a:rPr>
              <a:t>§ 4</a:t>
            </a:r>
            <a:r>
              <a:rPr lang="pl-PL" dirty="0">
                <a:ea typeface="+mn-lt"/>
                <a:cs typeface="+mn-lt"/>
              </a:rPr>
              <a:t> ust. 4 pkt 1, w posiedzeniu </a:t>
            </a:r>
            <a:r>
              <a:rPr lang="pl-PL" u="sng" dirty="0">
                <a:ea typeface="+mn-lt"/>
                <a:cs typeface="+mn-lt"/>
                <a:hlinkClick r:id="rId2"/>
              </a:rPr>
              <a:t>zespołu</a:t>
            </a:r>
            <a:r>
              <a:rPr lang="pl-PL" dirty="0">
                <a:ea typeface="+mn-lt"/>
                <a:cs typeface="+mn-lt"/>
              </a:rPr>
              <a:t>;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3) osoby, o których mowa w </a:t>
            </a:r>
            <a:r>
              <a:rPr lang="pl-PL" u="sng" dirty="0">
                <a:ea typeface="+mn-lt"/>
                <a:cs typeface="+mn-lt"/>
                <a:hlinkClick r:id="rId4"/>
              </a:rPr>
              <a:t>§ 4</a:t>
            </a:r>
            <a:r>
              <a:rPr lang="pl-PL" dirty="0">
                <a:ea typeface="+mn-lt"/>
                <a:cs typeface="+mn-lt"/>
              </a:rPr>
              <a:t> ust. 4 pkt 2 - w przypadku udziału tych osób w posiedzeniu </a:t>
            </a:r>
            <a:r>
              <a:rPr lang="pl-PL" u="sng" dirty="0">
                <a:ea typeface="+mn-lt"/>
                <a:cs typeface="+mn-lt"/>
                <a:hlinkClick r:id="rId2"/>
              </a:rPr>
              <a:t>zespołu</a:t>
            </a:r>
            <a:r>
              <a:rPr lang="pl-PL" dirty="0">
                <a:ea typeface="+mn-lt"/>
                <a:cs typeface="+mn-lt"/>
              </a:rPr>
              <a:t>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9090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FD1A0FA8-4C81-4AB9-B1AE-A8B0BE566006}"/>
              </a:ext>
            </a:extLst>
          </p:cNvPr>
          <p:cNvSpPr txBox="1"/>
          <p:nvPr/>
        </p:nvSpPr>
        <p:spPr>
          <a:xfrm>
            <a:off x="371606" y="340290"/>
            <a:ext cx="11250459" cy="59093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>
                <a:ea typeface="+mn-lt"/>
                <a:cs typeface="+mn-lt"/>
              </a:rPr>
              <a:t>Wydanie orzeczenia/opinii.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Każdy z powołanych przez przewodniczącego zespołu członków po zapoznaniu się z treścią wniosku, dołączoną do niego dokumentacją i materiałami znajdującymi się w karcie indywidualnej dziecka lub ucznia podejmuje decyzję o zakresie postępowania </a:t>
            </a:r>
            <a:r>
              <a:rPr lang="pl-PL" dirty="0" err="1">
                <a:ea typeface="+mn-lt"/>
                <a:cs typeface="+mn-lt"/>
              </a:rPr>
              <a:t>analityczno</a:t>
            </a:r>
            <a:r>
              <a:rPr lang="pl-PL" dirty="0">
                <a:ea typeface="+mn-lt"/>
                <a:cs typeface="+mn-lt"/>
              </a:rPr>
              <a:t> – diagnostycznego. Na posiedzeniu zespołu orzekającego członek zespołu przygotowuje i przedstawia wyniki diagnozy dołączone przez wnioskodawcę, oraz wyraża swoje stanowisko w sprawie. Zespół podejmuje decyzję w drodze jawnego głosowania. W głosowaniu nie bierze udziału wnioskodawca, który jest wyłączony z tej części posiedzenia zespołu. W sytuacji, gdy jest równa liczba głosów – rozstrzygający jest głos przewodniczącego zespołu. Datą wydania orzeczenia lub opinii jest data posiedzenia zespołu orzekającego, na którym podjęto decyzję. Orzeczenie o potrzebie kształcenia specjalnego, orzeczenie o potrzebie zajęć </a:t>
            </a:r>
            <a:r>
              <a:rPr lang="pl-PL" dirty="0" err="1">
                <a:ea typeface="+mn-lt"/>
                <a:cs typeface="+mn-lt"/>
              </a:rPr>
              <a:t>rewalidacyjno</a:t>
            </a:r>
            <a:r>
              <a:rPr lang="pl-PL" dirty="0">
                <a:ea typeface="+mn-lt"/>
                <a:cs typeface="+mn-lt"/>
              </a:rPr>
              <a:t> ‑ wychowawczych oraz opinię o potrzebie wczesnego wspomagania rozwoju dziecka wydaje się w terminie nie dłuższym niż 30 dni, od dnia złożenia wniosku o wydanie orzeczenia lub opinii lub od dnia uzupełnienia dokumentacji. W szczególnie uzasadnionych przypadkach uwarunkowanych stanem zdrowia dziecka/ ucznia lub złożonością procesu diagnostycznego, orzeczenia o potrzebie kształcenia specjalnego, orzeczenie o potrzebie zajęć </a:t>
            </a:r>
            <a:r>
              <a:rPr lang="pl-PL" dirty="0" err="1">
                <a:ea typeface="+mn-lt"/>
                <a:cs typeface="+mn-lt"/>
              </a:rPr>
              <a:t>rewalidacyjno</a:t>
            </a:r>
            <a:r>
              <a:rPr lang="pl-PL" dirty="0">
                <a:ea typeface="+mn-lt"/>
                <a:cs typeface="+mn-lt"/>
              </a:rPr>
              <a:t> ‑ wychowawczych oraz opinia o potrzebie wczesnego wspomagania mogą być wydane w terminie nie dłuższym niż 60 dni od dnia złożenia wniosku o wydanie orzeczenia lub opinii lub od dnia uzupełnienia dokumentacji. Orzeczenie o potrzebie indywidualnego obowiązkowego rocznego przygotowania przedszkolnego oraz orzeczenie o potrzebie indywidualnego nauczania wydaje się w terminie nie dłuższym niż 14 dni od dnia złożenia wniosku o wydanie orzeczenia lub od dnia uzupełnienia dokumentacji.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8087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04764980-1D76-4F33-9A39-02B025AFADD7}"/>
              </a:ext>
            </a:extLst>
          </p:cNvPr>
          <p:cNvSpPr txBox="1"/>
          <p:nvPr/>
        </p:nvSpPr>
        <p:spPr>
          <a:xfrm>
            <a:off x="496866" y="632564"/>
            <a:ext cx="9569883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>
                <a:ea typeface="+mn-lt"/>
                <a:cs typeface="+mn-lt"/>
              </a:rPr>
              <a:t>Sporządzenie protokołu z posiedzenia zespołu orzekającego,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Z posiedzenia zespołu orzekającego wyznaczony przez przewodniczącego pracownik – członek zespołu, sporządza protokół, który po odczytaniu i naniesieniu ewentualnych poprawek jest podpisywany przez przewodniczącego zespołu i jego członków. Sporządzane protokoły zawierają informacje określone rozporządzeniem. W przypadku nieuwzględnienia wniosku o wydanie orzeczenia lub opinii, zespół wydaje odpowiednio orzeczenie o braku potrzeby wydania orzeczenia/opinii.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25244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E3D7CF48-8D42-4E38-B295-7891CB96EDCD}"/>
              </a:ext>
            </a:extLst>
          </p:cNvPr>
          <p:cNvSpPr txBox="1"/>
          <p:nvPr/>
        </p:nvSpPr>
        <p:spPr>
          <a:xfrm>
            <a:off x="382044" y="643003"/>
            <a:ext cx="10676349" cy="28623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l-PL" b="1" dirty="0">
                <a:ea typeface="+mn-lt"/>
                <a:cs typeface="+mn-lt"/>
              </a:rPr>
              <a:t>Dostarczenie orzeczenia/opinii wnioskodawcy.</a:t>
            </a:r>
            <a:endParaRPr lang="pl-PL" dirty="0"/>
          </a:p>
          <a:p>
            <a:r>
              <a:rPr lang="pl-PL" dirty="0">
                <a:ea typeface="+mn-lt"/>
                <a:cs typeface="+mn-lt"/>
              </a:rPr>
              <a:t>Orzeczenie/opinię przygotowuje członek zespołu wyznaczony przez przewodniczącego, niezwłocznie po posiedzeniu zespołu, zgodnie z wzorem stanowiącym załącznik do rozporządzenia. Orzeczenia i opinie wydaje się bezpośrednio do rąk wnioskodawcy, co wnioskodawca potwierdza własnoręcznym podpisem w zeszycie korespondencyjnym. Orzeczenia i opinie doręczane są wnioskodawcy w terminie do 7 dni od dnia posiedzenia zespołu, w jednym egzemplarzu. Od decyzji zespołu orzekającego wnioskodawca może wnieść odwołanie do kuratora oświaty – w terminie do 14 dni od dnia doręczenia orzeczenia lub opinii. Wnioskodawca może wystąpić o kopię orzeczenia lub opinii poświadczoną za zgodność z oryginałem przez dyrektora poradni lub upoważnioną przez niego osobę.</a:t>
            </a:r>
            <a:endParaRPr lang="pl-PL" dirty="0"/>
          </a:p>
          <a:p>
            <a:pPr algn="l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42219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ECD115004B99848AAA83DD3BCE97308" ma:contentTypeVersion="2" ma:contentTypeDescription="Utwórz nowy dokument." ma:contentTypeScope="" ma:versionID="602ec86264f2f5f6e4dd9a8fa790cbbb">
  <xsd:schema xmlns:xsd="http://www.w3.org/2001/XMLSchema" xmlns:xs="http://www.w3.org/2001/XMLSchema" xmlns:p="http://schemas.microsoft.com/office/2006/metadata/properties" xmlns:ns2="a11240e8-0a6e-4b7b-8648-13a83b0b9343" targetNamespace="http://schemas.microsoft.com/office/2006/metadata/properties" ma:root="true" ma:fieldsID="98a3e1750f081311d81a6cf745176d31" ns2:_="">
    <xsd:import namespace="a11240e8-0a6e-4b7b-8648-13a83b0b93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1240e8-0a6e-4b7b-8648-13a83b0b93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EBCE65-B41F-49C0-B97B-7CE83E2ACE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9073AB9-66D8-436C-84EF-505F92D03E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1240e8-0a6e-4b7b-8648-13a83b0b93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ED79CE-A276-4ED1-BE15-7035C5D2189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5347</Words>
  <Application>Microsoft Office PowerPoint</Application>
  <PresentationFormat>Panoramiczny</PresentationFormat>
  <Paragraphs>255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Facet</vt:lpstr>
      <vt:lpstr>Praca zespołów orzekających - procedury kwalifikacji osób z niepełnosprawnością do kształcenia specjalnego, nauczania indywidualnego i zajęć rewalidacyjno-wychowawczych.</vt:lpstr>
      <vt:lpstr>Prezentacja programu PowerPoint</vt:lpstr>
      <vt:lpstr>§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Wzory dokumentów wydawane przez PPP dostępne na stronie:  https://prawo.vulcan.edu.pl/przegdok.asp?qdatprz=akt&amp;qplikid=4422  Wzory wniosków do PPP  we Włocławku dostępne  na stronie:  https://ppp.wloclawek.eu/druki/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Daniel Majewski</cp:lastModifiedBy>
  <cp:revision>293</cp:revision>
  <dcterms:created xsi:type="dcterms:W3CDTF">2022-01-11T11:07:08Z</dcterms:created>
  <dcterms:modified xsi:type="dcterms:W3CDTF">2022-02-02T12:26:25Z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0x0101005ECD115004B99848AAA83DD3BCE97308</vt:lpwstr>
  </property>
</Properties>
</file>