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3" r:id="rId8"/>
    <p:sldId id="264" r:id="rId9"/>
    <p:sldId id="265" r:id="rId10"/>
    <p:sldId id="266"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 id="279" r:id="rId24"/>
    <p:sldId id="280" r:id="rId25"/>
    <p:sldId id="281" r:id="rId26"/>
    <p:sldId id="282" r:id="rId27"/>
    <p:sldId id="283" r:id="rId28"/>
    <p:sldId id="296" r:id="rId29"/>
    <p:sldId id="297" r:id="rId30"/>
    <p:sldId id="298" r:id="rId31"/>
    <p:sldId id="299"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30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C77819-C460-403A-972F-0E463BB4071D}" type="doc">
      <dgm:prSet loTypeId="urn:microsoft.com/office/officeart/2008/layout/NameandTitleOrganizationalChart" loCatId="hierarchy" qsTypeId="urn:microsoft.com/office/officeart/2005/8/quickstyle/simple5" qsCatId="simple" csTypeId="urn:microsoft.com/office/officeart/2005/8/colors/accent1_2" csCatId="accent1" phldr="1"/>
      <dgm:spPr/>
      <dgm:t>
        <a:bodyPr/>
        <a:lstStyle/>
        <a:p>
          <a:endParaRPr lang="pl-PL"/>
        </a:p>
      </dgm:t>
    </dgm:pt>
    <dgm:pt modelId="{694E7E47-2E85-4D4A-B94C-F84CBCF921DF}">
      <dgm:prSet phldrT="[Tekst]"/>
      <dgm:spPr/>
      <dgm:t>
        <a:bodyPr/>
        <a:lstStyle/>
        <a:p>
          <a:r>
            <a:rPr lang="pl-PL" dirty="0"/>
            <a:t>Sytuacja trudna </a:t>
          </a:r>
        </a:p>
      </dgm:t>
    </dgm:pt>
    <dgm:pt modelId="{27EDF0B2-0392-4908-A505-FF272546577D}" type="parTrans" cxnId="{29336991-D081-47B2-A4F1-865F8D6565D0}">
      <dgm:prSet/>
      <dgm:spPr/>
      <dgm:t>
        <a:bodyPr/>
        <a:lstStyle/>
        <a:p>
          <a:endParaRPr lang="pl-PL"/>
        </a:p>
      </dgm:t>
    </dgm:pt>
    <dgm:pt modelId="{B660854A-C111-4E6A-8EC4-E5BD5B4A9F1F}" type="sibTrans" cxnId="{29336991-D081-47B2-A4F1-865F8D6565D0}">
      <dgm:prSet/>
      <dgm:spPr/>
      <dgm:t>
        <a:bodyPr/>
        <a:lstStyle/>
        <a:p>
          <a:r>
            <a:rPr lang="pl-PL" dirty="0"/>
            <a:t>Funkcjonowanie:    </a:t>
          </a:r>
        </a:p>
      </dgm:t>
    </dgm:pt>
    <dgm:pt modelId="{1076EA9F-EAA2-4D2C-A23C-0D3E86CCD01C}">
      <dgm:prSet phldrT="[Tekst]"/>
      <dgm:spPr/>
      <dgm:t>
        <a:bodyPr/>
        <a:lstStyle/>
        <a:p>
          <a:r>
            <a:rPr lang="pl-PL" dirty="0"/>
            <a:t>poznawcze</a:t>
          </a:r>
        </a:p>
      </dgm:t>
    </dgm:pt>
    <dgm:pt modelId="{2897AFB1-0D43-4122-9D9C-CCEF461A1738}" type="parTrans" cxnId="{5DEC562E-ABC8-4B08-BFAF-1521F6D69B7C}">
      <dgm:prSet/>
      <dgm:spPr/>
      <dgm:t>
        <a:bodyPr/>
        <a:lstStyle/>
        <a:p>
          <a:endParaRPr lang="pl-PL"/>
        </a:p>
      </dgm:t>
    </dgm:pt>
    <dgm:pt modelId="{C5EA43A3-963B-426B-A1A9-4EED4ABCA6C0}" type="sibTrans" cxnId="{5DEC562E-ABC8-4B08-BFAF-1521F6D69B7C}">
      <dgm:prSet/>
      <dgm:spPr/>
      <dgm:t>
        <a:bodyPr/>
        <a:lstStyle/>
        <a:p>
          <a:r>
            <a:rPr lang="pl-PL" dirty="0"/>
            <a:t>sprawdzian</a:t>
          </a:r>
        </a:p>
      </dgm:t>
    </dgm:pt>
    <dgm:pt modelId="{1A910441-15F1-4858-AC65-D5C66FC1A4B1}">
      <dgm:prSet phldrT="[Tekst]"/>
      <dgm:spPr/>
      <dgm:t>
        <a:bodyPr/>
        <a:lstStyle/>
        <a:p>
          <a:r>
            <a:rPr lang="pl-PL" dirty="0"/>
            <a:t>emocjonalne</a:t>
          </a:r>
        </a:p>
      </dgm:t>
    </dgm:pt>
    <dgm:pt modelId="{3024823E-984B-4421-9A25-B83CD576C142}" type="parTrans" cxnId="{EF7D8835-6BB9-4EA7-BAAC-B24F396CF4CD}">
      <dgm:prSet/>
      <dgm:spPr/>
      <dgm:t>
        <a:bodyPr/>
        <a:lstStyle/>
        <a:p>
          <a:endParaRPr lang="pl-PL"/>
        </a:p>
      </dgm:t>
    </dgm:pt>
    <dgm:pt modelId="{BB7E936D-A9CC-435A-9AC8-B65E04B67AEA}" type="sibTrans" cxnId="{EF7D8835-6BB9-4EA7-BAAC-B24F396CF4CD}">
      <dgm:prSet/>
      <dgm:spPr/>
      <dgm:t>
        <a:bodyPr/>
        <a:lstStyle/>
        <a:p>
          <a:r>
            <a:rPr lang="pl-PL" dirty="0"/>
            <a:t>wystąpienie przed klasą </a:t>
          </a:r>
        </a:p>
      </dgm:t>
    </dgm:pt>
    <dgm:pt modelId="{35A80356-2656-4060-95AC-CFEC9B07C9BA}">
      <dgm:prSet phldrT="[Tekst]"/>
      <dgm:spPr/>
      <dgm:t>
        <a:bodyPr/>
        <a:lstStyle/>
        <a:p>
          <a:r>
            <a:rPr lang="pl-PL" dirty="0"/>
            <a:t>społeczne </a:t>
          </a:r>
        </a:p>
      </dgm:t>
    </dgm:pt>
    <dgm:pt modelId="{8A53F792-807F-4665-A40A-F3AD9548E46E}" type="parTrans" cxnId="{B7715442-75AB-41FA-BA52-8BAF8C18D535}">
      <dgm:prSet/>
      <dgm:spPr/>
      <dgm:t>
        <a:bodyPr/>
        <a:lstStyle/>
        <a:p>
          <a:endParaRPr lang="pl-PL"/>
        </a:p>
      </dgm:t>
    </dgm:pt>
    <dgm:pt modelId="{A339936A-C956-4A13-873D-4414F7593EEB}" type="sibTrans" cxnId="{B7715442-75AB-41FA-BA52-8BAF8C18D535}">
      <dgm:prSet/>
      <dgm:spPr/>
      <dgm:t>
        <a:bodyPr/>
        <a:lstStyle/>
        <a:p>
          <a:r>
            <a:rPr lang="pl-PL" dirty="0"/>
            <a:t>nowa klasa/szkoła</a:t>
          </a:r>
        </a:p>
      </dgm:t>
    </dgm:pt>
    <dgm:pt modelId="{34807A0B-040A-4B66-81F8-AA4DA22134F4}" type="pres">
      <dgm:prSet presAssocID="{58C77819-C460-403A-972F-0E463BB4071D}" presName="hierChild1" presStyleCnt="0">
        <dgm:presLayoutVars>
          <dgm:orgChart val="1"/>
          <dgm:chPref val="1"/>
          <dgm:dir/>
          <dgm:animOne val="branch"/>
          <dgm:animLvl val="lvl"/>
          <dgm:resizeHandles/>
        </dgm:presLayoutVars>
      </dgm:prSet>
      <dgm:spPr/>
    </dgm:pt>
    <dgm:pt modelId="{8A2F7863-3C5A-4685-B939-67253E70C1DB}" type="pres">
      <dgm:prSet presAssocID="{694E7E47-2E85-4D4A-B94C-F84CBCF921DF}" presName="hierRoot1" presStyleCnt="0">
        <dgm:presLayoutVars>
          <dgm:hierBranch val="init"/>
        </dgm:presLayoutVars>
      </dgm:prSet>
      <dgm:spPr/>
    </dgm:pt>
    <dgm:pt modelId="{5C82E5A3-93DE-4116-BEAD-006B4AA607EB}" type="pres">
      <dgm:prSet presAssocID="{694E7E47-2E85-4D4A-B94C-F84CBCF921DF}" presName="rootComposite1" presStyleCnt="0"/>
      <dgm:spPr/>
    </dgm:pt>
    <dgm:pt modelId="{BE410B35-8BC7-49CA-A3CE-91F9991E3A0C}" type="pres">
      <dgm:prSet presAssocID="{694E7E47-2E85-4D4A-B94C-F84CBCF921DF}" presName="rootText1" presStyleLbl="node0" presStyleIdx="0" presStyleCnt="1">
        <dgm:presLayoutVars>
          <dgm:chMax/>
          <dgm:chPref val="3"/>
        </dgm:presLayoutVars>
      </dgm:prSet>
      <dgm:spPr/>
    </dgm:pt>
    <dgm:pt modelId="{1C2F6E12-ACC7-43B1-B92D-233FD579FF92}" type="pres">
      <dgm:prSet presAssocID="{694E7E47-2E85-4D4A-B94C-F84CBCF921DF}" presName="titleText1" presStyleLbl="fgAcc0" presStyleIdx="0" presStyleCnt="1" custScaleX="101772">
        <dgm:presLayoutVars>
          <dgm:chMax val="0"/>
          <dgm:chPref val="0"/>
        </dgm:presLayoutVars>
      </dgm:prSet>
      <dgm:spPr/>
    </dgm:pt>
    <dgm:pt modelId="{43423CB3-72D3-45E7-A587-1D9F1FEDEB11}" type="pres">
      <dgm:prSet presAssocID="{694E7E47-2E85-4D4A-B94C-F84CBCF921DF}" presName="rootConnector1" presStyleLbl="node1" presStyleIdx="0" presStyleCnt="3"/>
      <dgm:spPr/>
    </dgm:pt>
    <dgm:pt modelId="{62E1C600-142A-43F9-8BFA-3A01E2B01B37}" type="pres">
      <dgm:prSet presAssocID="{694E7E47-2E85-4D4A-B94C-F84CBCF921DF}" presName="hierChild2" presStyleCnt="0"/>
      <dgm:spPr/>
    </dgm:pt>
    <dgm:pt modelId="{A83FAC58-8CA1-45FA-8E07-6EEE7F70ADF8}" type="pres">
      <dgm:prSet presAssocID="{2897AFB1-0D43-4122-9D9C-CCEF461A1738}" presName="Name37" presStyleLbl="parChTrans1D2" presStyleIdx="0" presStyleCnt="3"/>
      <dgm:spPr/>
    </dgm:pt>
    <dgm:pt modelId="{84072040-6F7C-48A1-8880-7876C7C61CF6}" type="pres">
      <dgm:prSet presAssocID="{1076EA9F-EAA2-4D2C-A23C-0D3E86CCD01C}" presName="hierRoot2" presStyleCnt="0">
        <dgm:presLayoutVars>
          <dgm:hierBranch val="init"/>
        </dgm:presLayoutVars>
      </dgm:prSet>
      <dgm:spPr/>
    </dgm:pt>
    <dgm:pt modelId="{1EBAB987-9731-4DD4-9B46-14ACF2C5D28A}" type="pres">
      <dgm:prSet presAssocID="{1076EA9F-EAA2-4D2C-A23C-0D3E86CCD01C}" presName="rootComposite" presStyleCnt="0"/>
      <dgm:spPr/>
    </dgm:pt>
    <dgm:pt modelId="{07927FA3-9114-42E7-B1A5-5E22FF78186B}" type="pres">
      <dgm:prSet presAssocID="{1076EA9F-EAA2-4D2C-A23C-0D3E86CCD01C}" presName="rootText" presStyleLbl="node1" presStyleIdx="0" presStyleCnt="3" custLinFactNeighborX="-30605" custLinFactNeighborY="-1115">
        <dgm:presLayoutVars>
          <dgm:chMax/>
          <dgm:chPref val="3"/>
        </dgm:presLayoutVars>
      </dgm:prSet>
      <dgm:spPr/>
    </dgm:pt>
    <dgm:pt modelId="{0A9C9DB0-703D-4A14-BB70-D4D722378908}" type="pres">
      <dgm:prSet presAssocID="{1076EA9F-EAA2-4D2C-A23C-0D3E86CCD01C}" presName="titleText2" presStyleLbl="fgAcc1" presStyleIdx="0" presStyleCnt="3" custLinFactNeighborX="-36305" custLinFactNeighborY="-3346">
        <dgm:presLayoutVars>
          <dgm:chMax val="0"/>
          <dgm:chPref val="0"/>
        </dgm:presLayoutVars>
      </dgm:prSet>
      <dgm:spPr/>
    </dgm:pt>
    <dgm:pt modelId="{1A26AFAA-D7A7-4983-B9C0-DC3A6106A9D6}" type="pres">
      <dgm:prSet presAssocID="{1076EA9F-EAA2-4D2C-A23C-0D3E86CCD01C}" presName="rootConnector" presStyleLbl="node2" presStyleIdx="0" presStyleCnt="0"/>
      <dgm:spPr/>
    </dgm:pt>
    <dgm:pt modelId="{B435437C-6B09-4250-BA39-AEB0A152B5A9}" type="pres">
      <dgm:prSet presAssocID="{1076EA9F-EAA2-4D2C-A23C-0D3E86CCD01C}" presName="hierChild4" presStyleCnt="0"/>
      <dgm:spPr/>
    </dgm:pt>
    <dgm:pt modelId="{7711B6F0-F111-4165-B2F8-A4DF93053AAB}" type="pres">
      <dgm:prSet presAssocID="{1076EA9F-EAA2-4D2C-A23C-0D3E86CCD01C}" presName="hierChild5" presStyleCnt="0"/>
      <dgm:spPr/>
    </dgm:pt>
    <dgm:pt modelId="{D1D651CB-EA5D-4F04-AB24-8A7539F5134A}" type="pres">
      <dgm:prSet presAssocID="{3024823E-984B-4421-9A25-B83CD576C142}" presName="Name37" presStyleLbl="parChTrans1D2" presStyleIdx="1" presStyleCnt="3"/>
      <dgm:spPr/>
    </dgm:pt>
    <dgm:pt modelId="{E13E4DDA-715E-4B7A-866E-98BDB069FCE0}" type="pres">
      <dgm:prSet presAssocID="{1A910441-15F1-4858-AC65-D5C66FC1A4B1}" presName="hierRoot2" presStyleCnt="0">
        <dgm:presLayoutVars>
          <dgm:hierBranch val="init"/>
        </dgm:presLayoutVars>
      </dgm:prSet>
      <dgm:spPr/>
    </dgm:pt>
    <dgm:pt modelId="{9BDC2052-CA14-438A-8FC3-8601A760AFB0}" type="pres">
      <dgm:prSet presAssocID="{1A910441-15F1-4858-AC65-D5C66FC1A4B1}" presName="rootComposite" presStyleCnt="0"/>
      <dgm:spPr/>
    </dgm:pt>
    <dgm:pt modelId="{1572A81A-2D61-40A4-8FB3-D10652AD9C05}" type="pres">
      <dgm:prSet presAssocID="{1A910441-15F1-4858-AC65-D5C66FC1A4B1}" presName="rootText" presStyleLbl="node1" presStyleIdx="1" presStyleCnt="3" custLinFactNeighborX="13830" custLinFactNeighborY="4461">
        <dgm:presLayoutVars>
          <dgm:chMax/>
          <dgm:chPref val="3"/>
        </dgm:presLayoutVars>
      </dgm:prSet>
      <dgm:spPr/>
    </dgm:pt>
    <dgm:pt modelId="{5A0BFAFD-008F-438C-940B-C97F92748242}" type="pres">
      <dgm:prSet presAssocID="{1A910441-15F1-4858-AC65-D5C66FC1A4B1}" presName="titleText2" presStyleLbl="fgAcc1" presStyleIdx="1" presStyleCnt="3" custScaleX="160826" custLinFactNeighborX="37855" custLinFactNeighborY="-6692">
        <dgm:presLayoutVars>
          <dgm:chMax val="0"/>
          <dgm:chPref val="0"/>
        </dgm:presLayoutVars>
      </dgm:prSet>
      <dgm:spPr/>
    </dgm:pt>
    <dgm:pt modelId="{3C92D0FB-81C8-4C78-A992-E91EC29D2ECE}" type="pres">
      <dgm:prSet presAssocID="{1A910441-15F1-4858-AC65-D5C66FC1A4B1}" presName="rootConnector" presStyleLbl="node2" presStyleIdx="0" presStyleCnt="0"/>
      <dgm:spPr/>
    </dgm:pt>
    <dgm:pt modelId="{72FBBA3D-2FDD-49D5-A170-93D5A6B7F23E}" type="pres">
      <dgm:prSet presAssocID="{1A910441-15F1-4858-AC65-D5C66FC1A4B1}" presName="hierChild4" presStyleCnt="0"/>
      <dgm:spPr/>
    </dgm:pt>
    <dgm:pt modelId="{157929C2-3806-420A-929A-39A153B0CB20}" type="pres">
      <dgm:prSet presAssocID="{1A910441-15F1-4858-AC65-D5C66FC1A4B1}" presName="hierChild5" presStyleCnt="0"/>
      <dgm:spPr/>
    </dgm:pt>
    <dgm:pt modelId="{C3390083-8CC6-4960-884C-CFB57A89F4BC}" type="pres">
      <dgm:prSet presAssocID="{8A53F792-807F-4665-A40A-F3AD9548E46E}" presName="Name37" presStyleLbl="parChTrans1D2" presStyleIdx="2" presStyleCnt="3"/>
      <dgm:spPr/>
    </dgm:pt>
    <dgm:pt modelId="{FAD69522-0EA7-469F-A9FD-0CBAE16A38F7}" type="pres">
      <dgm:prSet presAssocID="{35A80356-2656-4060-95AC-CFEC9B07C9BA}" presName="hierRoot2" presStyleCnt="0">
        <dgm:presLayoutVars>
          <dgm:hierBranch val="init"/>
        </dgm:presLayoutVars>
      </dgm:prSet>
      <dgm:spPr/>
    </dgm:pt>
    <dgm:pt modelId="{2B43DFC2-CB99-49EB-AC13-E3DCA34F4DD9}" type="pres">
      <dgm:prSet presAssocID="{35A80356-2656-4060-95AC-CFEC9B07C9BA}" presName="rootComposite" presStyleCnt="0"/>
      <dgm:spPr/>
    </dgm:pt>
    <dgm:pt modelId="{9F7E59A3-EADE-437A-8352-D644D7269491}" type="pres">
      <dgm:prSet presAssocID="{35A80356-2656-4060-95AC-CFEC9B07C9BA}" presName="rootText" presStyleLbl="node1" presStyleIdx="2" presStyleCnt="3" custLinFactNeighborX="25408">
        <dgm:presLayoutVars>
          <dgm:chMax/>
          <dgm:chPref val="3"/>
        </dgm:presLayoutVars>
      </dgm:prSet>
      <dgm:spPr/>
    </dgm:pt>
    <dgm:pt modelId="{0AD3D5C5-3448-420B-970F-FE2FDFA6AA87}" type="pres">
      <dgm:prSet presAssocID="{35A80356-2656-4060-95AC-CFEC9B07C9BA}" presName="titleText2" presStyleLbl="fgAcc1" presStyleIdx="2" presStyleCnt="3" custScaleX="119429" custLinFactNeighborX="32993" custLinFactNeighborY="0">
        <dgm:presLayoutVars>
          <dgm:chMax val="0"/>
          <dgm:chPref val="0"/>
        </dgm:presLayoutVars>
      </dgm:prSet>
      <dgm:spPr/>
    </dgm:pt>
    <dgm:pt modelId="{CBF2E127-A140-4EA1-8D75-EF5B7123FE15}" type="pres">
      <dgm:prSet presAssocID="{35A80356-2656-4060-95AC-CFEC9B07C9BA}" presName="rootConnector" presStyleLbl="node2" presStyleIdx="0" presStyleCnt="0"/>
      <dgm:spPr/>
    </dgm:pt>
    <dgm:pt modelId="{53522C54-44DB-4C5A-A0E4-0DCF395D006E}" type="pres">
      <dgm:prSet presAssocID="{35A80356-2656-4060-95AC-CFEC9B07C9BA}" presName="hierChild4" presStyleCnt="0"/>
      <dgm:spPr/>
    </dgm:pt>
    <dgm:pt modelId="{FC3293C6-085A-4A6A-AD2A-844412A5D84A}" type="pres">
      <dgm:prSet presAssocID="{35A80356-2656-4060-95AC-CFEC9B07C9BA}" presName="hierChild5" presStyleCnt="0"/>
      <dgm:spPr/>
    </dgm:pt>
    <dgm:pt modelId="{19A89EC3-FCA2-468F-8B5C-016344E0019D}" type="pres">
      <dgm:prSet presAssocID="{694E7E47-2E85-4D4A-B94C-F84CBCF921DF}" presName="hierChild3" presStyleCnt="0"/>
      <dgm:spPr/>
    </dgm:pt>
  </dgm:ptLst>
  <dgm:cxnLst>
    <dgm:cxn modelId="{D5F5D105-220B-40F8-BCB6-60C87F2DF180}" type="presOf" srcId="{8A53F792-807F-4665-A40A-F3AD9548E46E}" destId="{C3390083-8CC6-4960-884C-CFB57A89F4BC}" srcOrd="0" destOrd="0" presId="urn:microsoft.com/office/officeart/2008/layout/NameandTitleOrganizationalChart"/>
    <dgm:cxn modelId="{477D4109-2B7A-4722-A446-E52B05230FD3}" type="presOf" srcId="{3024823E-984B-4421-9A25-B83CD576C142}" destId="{D1D651CB-EA5D-4F04-AB24-8A7539F5134A}" srcOrd="0" destOrd="0" presId="urn:microsoft.com/office/officeart/2008/layout/NameandTitleOrganizationalChart"/>
    <dgm:cxn modelId="{E6B4F50B-EF9A-41FC-B521-6021389342FC}" type="presOf" srcId="{1076EA9F-EAA2-4D2C-A23C-0D3E86CCD01C}" destId="{07927FA3-9114-42E7-B1A5-5E22FF78186B}" srcOrd="0" destOrd="0" presId="urn:microsoft.com/office/officeart/2008/layout/NameandTitleOrganizationalChart"/>
    <dgm:cxn modelId="{A8816621-E27B-4D26-8D5F-38D594FDA3E3}" type="presOf" srcId="{B660854A-C111-4E6A-8EC4-E5BD5B4A9F1F}" destId="{1C2F6E12-ACC7-43B1-B92D-233FD579FF92}" srcOrd="0" destOrd="0" presId="urn:microsoft.com/office/officeart/2008/layout/NameandTitleOrganizationalChart"/>
    <dgm:cxn modelId="{C5244827-D928-40CC-A316-89EC0643E879}" type="presOf" srcId="{1A910441-15F1-4858-AC65-D5C66FC1A4B1}" destId="{1572A81A-2D61-40A4-8FB3-D10652AD9C05}" srcOrd="0" destOrd="0" presId="urn:microsoft.com/office/officeart/2008/layout/NameandTitleOrganizationalChart"/>
    <dgm:cxn modelId="{5DEC562E-ABC8-4B08-BFAF-1521F6D69B7C}" srcId="{694E7E47-2E85-4D4A-B94C-F84CBCF921DF}" destId="{1076EA9F-EAA2-4D2C-A23C-0D3E86CCD01C}" srcOrd="0" destOrd="0" parTransId="{2897AFB1-0D43-4122-9D9C-CCEF461A1738}" sibTransId="{C5EA43A3-963B-426B-A1A9-4EED4ABCA6C0}"/>
    <dgm:cxn modelId="{399EE633-7306-4F55-B40B-50A8FC97B8F9}" type="presOf" srcId="{694E7E47-2E85-4D4A-B94C-F84CBCF921DF}" destId="{BE410B35-8BC7-49CA-A3CE-91F9991E3A0C}" srcOrd="0" destOrd="0" presId="urn:microsoft.com/office/officeart/2008/layout/NameandTitleOrganizationalChart"/>
    <dgm:cxn modelId="{EF7D8835-6BB9-4EA7-BAAC-B24F396CF4CD}" srcId="{694E7E47-2E85-4D4A-B94C-F84CBCF921DF}" destId="{1A910441-15F1-4858-AC65-D5C66FC1A4B1}" srcOrd="1" destOrd="0" parTransId="{3024823E-984B-4421-9A25-B83CD576C142}" sibTransId="{BB7E936D-A9CC-435A-9AC8-B65E04B67AEA}"/>
    <dgm:cxn modelId="{B7715442-75AB-41FA-BA52-8BAF8C18D535}" srcId="{694E7E47-2E85-4D4A-B94C-F84CBCF921DF}" destId="{35A80356-2656-4060-95AC-CFEC9B07C9BA}" srcOrd="2" destOrd="0" parTransId="{8A53F792-807F-4665-A40A-F3AD9548E46E}" sibTransId="{A339936A-C956-4A13-873D-4414F7593EEB}"/>
    <dgm:cxn modelId="{499D257A-62BF-41B9-8944-61F0D781359C}" type="presOf" srcId="{1A910441-15F1-4858-AC65-D5C66FC1A4B1}" destId="{3C92D0FB-81C8-4C78-A992-E91EC29D2ECE}" srcOrd="1" destOrd="0" presId="urn:microsoft.com/office/officeart/2008/layout/NameandTitleOrganizationalChart"/>
    <dgm:cxn modelId="{179BD581-0C81-4B7E-9DDE-11195E5D58AB}" type="presOf" srcId="{1076EA9F-EAA2-4D2C-A23C-0D3E86CCD01C}" destId="{1A26AFAA-D7A7-4983-B9C0-DC3A6106A9D6}" srcOrd="1" destOrd="0" presId="urn:microsoft.com/office/officeart/2008/layout/NameandTitleOrganizationalChart"/>
    <dgm:cxn modelId="{6198CD8B-2FA8-4CE4-B16D-2D80FB7A13F5}" type="presOf" srcId="{694E7E47-2E85-4D4A-B94C-F84CBCF921DF}" destId="{43423CB3-72D3-45E7-A587-1D9F1FEDEB11}" srcOrd="1" destOrd="0" presId="urn:microsoft.com/office/officeart/2008/layout/NameandTitleOrganizationalChart"/>
    <dgm:cxn modelId="{29336991-D081-47B2-A4F1-865F8D6565D0}" srcId="{58C77819-C460-403A-972F-0E463BB4071D}" destId="{694E7E47-2E85-4D4A-B94C-F84CBCF921DF}" srcOrd="0" destOrd="0" parTransId="{27EDF0B2-0392-4908-A505-FF272546577D}" sibTransId="{B660854A-C111-4E6A-8EC4-E5BD5B4A9F1F}"/>
    <dgm:cxn modelId="{1B103C9F-4555-4AD6-95E4-69F0AEB97FD1}" type="presOf" srcId="{35A80356-2656-4060-95AC-CFEC9B07C9BA}" destId="{CBF2E127-A140-4EA1-8D75-EF5B7123FE15}" srcOrd="1" destOrd="0" presId="urn:microsoft.com/office/officeart/2008/layout/NameandTitleOrganizationalChart"/>
    <dgm:cxn modelId="{102314A5-189B-4813-8ECB-50AD93B3D49D}" type="presOf" srcId="{C5EA43A3-963B-426B-A1A9-4EED4ABCA6C0}" destId="{0A9C9DB0-703D-4A14-BB70-D4D722378908}" srcOrd="0" destOrd="0" presId="urn:microsoft.com/office/officeart/2008/layout/NameandTitleOrganizationalChart"/>
    <dgm:cxn modelId="{DD67F3C4-DB96-4FA7-9A8F-2EFCF873DB37}" type="presOf" srcId="{A339936A-C956-4A13-873D-4414F7593EEB}" destId="{0AD3D5C5-3448-420B-970F-FE2FDFA6AA87}" srcOrd="0" destOrd="0" presId="urn:microsoft.com/office/officeart/2008/layout/NameandTitleOrganizationalChart"/>
    <dgm:cxn modelId="{AA1C82CC-6128-4C59-94CE-F0F41921658D}" type="presOf" srcId="{BB7E936D-A9CC-435A-9AC8-B65E04B67AEA}" destId="{5A0BFAFD-008F-438C-940B-C97F92748242}" srcOrd="0" destOrd="0" presId="urn:microsoft.com/office/officeart/2008/layout/NameandTitleOrganizationalChart"/>
    <dgm:cxn modelId="{23DEE8EC-9DDA-4D70-BC54-89B5757F8C01}" type="presOf" srcId="{2897AFB1-0D43-4122-9D9C-CCEF461A1738}" destId="{A83FAC58-8CA1-45FA-8E07-6EEE7F70ADF8}" srcOrd="0" destOrd="0" presId="urn:microsoft.com/office/officeart/2008/layout/NameandTitleOrganizationalChart"/>
    <dgm:cxn modelId="{B3CE29F1-83C7-49CC-8538-70073AE12561}" type="presOf" srcId="{58C77819-C460-403A-972F-0E463BB4071D}" destId="{34807A0B-040A-4B66-81F8-AA4DA22134F4}" srcOrd="0" destOrd="0" presId="urn:microsoft.com/office/officeart/2008/layout/NameandTitleOrganizationalChart"/>
    <dgm:cxn modelId="{90C179F8-99AB-42E9-8C27-4F2742A716BA}" type="presOf" srcId="{35A80356-2656-4060-95AC-CFEC9B07C9BA}" destId="{9F7E59A3-EADE-437A-8352-D644D7269491}" srcOrd="0" destOrd="0" presId="urn:microsoft.com/office/officeart/2008/layout/NameandTitleOrganizationalChart"/>
    <dgm:cxn modelId="{3A6F10BB-68E2-4F00-B77E-AD8ABDB67F9B}" type="presParOf" srcId="{34807A0B-040A-4B66-81F8-AA4DA22134F4}" destId="{8A2F7863-3C5A-4685-B939-67253E70C1DB}" srcOrd="0" destOrd="0" presId="urn:microsoft.com/office/officeart/2008/layout/NameandTitleOrganizationalChart"/>
    <dgm:cxn modelId="{32AEC3AE-698E-41EB-83C9-ABE447697913}" type="presParOf" srcId="{8A2F7863-3C5A-4685-B939-67253E70C1DB}" destId="{5C82E5A3-93DE-4116-BEAD-006B4AA607EB}" srcOrd="0" destOrd="0" presId="urn:microsoft.com/office/officeart/2008/layout/NameandTitleOrganizationalChart"/>
    <dgm:cxn modelId="{D38AC9FC-DA51-42C3-9683-A9AFF954006E}" type="presParOf" srcId="{5C82E5A3-93DE-4116-BEAD-006B4AA607EB}" destId="{BE410B35-8BC7-49CA-A3CE-91F9991E3A0C}" srcOrd="0" destOrd="0" presId="urn:microsoft.com/office/officeart/2008/layout/NameandTitleOrganizationalChart"/>
    <dgm:cxn modelId="{E38F9A95-3E24-4E92-A6F8-FB3595B6A0EC}" type="presParOf" srcId="{5C82E5A3-93DE-4116-BEAD-006B4AA607EB}" destId="{1C2F6E12-ACC7-43B1-B92D-233FD579FF92}" srcOrd="1" destOrd="0" presId="urn:microsoft.com/office/officeart/2008/layout/NameandTitleOrganizationalChart"/>
    <dgm:cxn modelId="{86BB9A97-8358-43D6-A628-042A9ADA30D3}" type="presParOf" srcId="{5C82E5A3-93DE-4116-BEAD-006B4AA607EB}" destId="{43423CB3-72D3-45E7-A587-1D9F1FEDEB11}" srcOrd="2" destOrd="0" presId="urn:microsoft.com/office/officeart/2008/layout/NameandTitleOrganizationalChart"/>
    <dgm:cxn modelId="{0EA53433-F11B-4B49-8B9F-F5E354CD0F51}" type="presParOf" srcId="{8A2F7863-3C5A-4685-B939-67253E70C1DB}" destId="{62E1C600-142A-43F9-8BFA-3A01E2B01B37}" srcOrd="1" destOrd="0" presId="urn:microsoft.com/office/officeart/2008/layout/NameandTitleOrganizationalChart"/>
    <dgm:cxn modelId="{74ADDDDD-3C0A-4447-B3A1-62E42628346D}" type="presParOf" srcId="{62E1C600-142A-43F9-8BFA-3A01E2B01B37}" destId="{A83FAC58-8CA1-45FA-8E07-6EEE7F70ADF8}" srcOrd="0" destOrd="0" presId="urn:microsoft.com/office/officeart/2008/layout/NameandTitleOrganizationalChart"/>
    <dgm:cxn modelId="{15283637-B2E2-42BE-827C-1BC7F658EB87}" type="presParOf" srcId="{62E1C600-142A-43F9-8BFA-3A01E2B01B37}" destId="{84072040-6F7C-48A1-8880-7876C7C61CF6}" srcOrd="1" destOrd="0" presId="urn:microsoft.com/office/officeart/2008/layout/NameandTitleOrganizationalChart"/>
    <dgm:cxn modelId="{67269287-753D-49EB-8A41-3BF4D90B58A2}" type="presParOf" srcId="{84072040-6F7C-48A1-8880-7876C7C61CF6}" destId="{1EBAB987-9731-4DD4-9B46-14ACF2C5D28A}" srcOrd="0" destOrd="0" presId="urn:microsoft.com/office/officeart/2008/layout/NameandTitleOrganizationalChart"/>
    <dgm:cxn modelId="{D97568FD-BF3F-470C-B5E7-577DB82BB724}" type="presParOf" srcId="{1EBAB987-9731-4DD4-9B46-14ACF2C5D28A}" destId="{07927FA3-9114-42E7-B1A5-5E22FF78186B}" srcOrd="0" destOrd="0" presId="urn:microsoft.com/office/officeart/2008/layout/NameandTitleOrganizationalChart"/>
    <dgm:cxn modelId="{62BF10B5-09A7-4E63-8F2A-12F7ACB2C650}" type="presParOf" srcId="{1EBAB987-9731-4DD4-9B46-14ACF2C5D28A}" destId="{0A9C9DB0-703D-4A14-BB70-D4D722378908}" srcOrd="1" destOrd="0" presId="urn:microsoft.com/office/officeart/2008/layout/NameandTitleOrganizationalChart"/>
    <dgm:cxn modelId="{935DE967-4920-4AF4-8B6D-27CED3B8186C}" type="presParOf" srcId="{1EBAB987-9731-4DD4-9B46-14ACF2C5D28A}" destId="{1A26AFAA-D7A7-4983-B9C0-DC3A6106A9D6}" srcOrd="2" destOrd="0" presId="urn:microsoft.com/office/officeart/2008/layout/NameandTitleOrganizationalChart"/>
    <dgm:cxn modelId="{87CBD7D8-DE0A-437F-8B2F-C5C4EFD2CB8F}" type="presParOf" srcId="{84072040-6F7C-48A1-8880-7876C7C61CF6}" destId="{B435437C-6B09-4250-BA39-AEB0A152B5A9}" srcOrd="1" destOrd="0" presId="urn:microsoft.com/office/officeart/2008/layout/NameandTitleOrganizationalChart"/>
    <dgm:cxn modelId="{7D68F571-4064-4884-812D-62D8ACBE064C}" type="presParOf" srcId="{84072040-6F7C-48A1-8880-7876C7C61CF6}" destId="{7711B6F0-F111-4165-B2F8-A4DF93053AAB}" srcOrd="2" destOrd="0" presId="urn:microsoft.com/office/officeart/2008/layout/NameandTitleOrganizationalChart"/>
    <dgm:cxn modelId="{B1805BD1-2234-479C-BD0D-D1AB99415949}" type="presParOf" srcId="{62E1C600-142A-43F9-8BFA-3A01E2B01B37}" destId="{D1D651CB-EA5D-4F04-AB24-8A7539F5134A}" srcOrd="2" destOrd="0" presId="urn:microsoft.com/office/officeart/2008/layout/NameandTitleOrganizationalChart"/>
    <dgm:cxn modelId="{BDF7DE72-8290-4581-B2C8-95ADC7F2A5D8}" type="presParOf" srcId="{62E1C600-142A-43F9-8BFA-3A01E2B01B37}" destId="{E13E4DDA-715E-4B7A-866E-98BDB069FCE0}" srcOrd="3" destOrd="0" presId="urn:microsoft.com/office/officeart/2008/layout/NameandTitleOrganizationalChart"/>
    <dgm:cxn modelId="{A3F2C258-C056-4A84-9600-20EB377DE67B}" type="presParOf" srcId="{E13E4DDA-715E-4B7A-866E-98BDB069FCE0}" destId="{9BDC2052-CA14-438A-8FC3-8601A760AFB0}" srcOrd="0" destOrd="0" presId="urn:microsoft.com/office/officeart/2008/layout/NameandTitleOrganizationalChart"/>
    <dgm:cxn modelId="{0790FEF7-210F-46D1-82CE-0F21E22AA628}" type="presParOf" srcId="{9BDC2052-CA14-438A-8FC3-8601A760AFB0}" destId="{1572A81A-2D61-40A4-8FB3-D10652AD9C05}" srcOrd="0" destOrd="0" presId="urn:microsoft.com/office/officeart/2008/layout/NameandTitleOrganizationalChart"/>
    <dgm:cxn modelId="{0C354BA7-F826-4E69-89AA-83DA29EC5CFB}" type="presParOf" srcId="{9BDC2052-CA14-438A-8FC3-8601A760AFB0}" destId="{5A0BFAFD-008F-438C-940B-C97F92748242}" srcOrd="1" destOrd="0" presId="urn:microsoft.com/office/officeart/2008/layout/NameandTitleOrganizationalChart"/>
    <dgm:cxn modelId="{67431260-9C7E-4296-8391-1575225299F5}" type="presParOf" srcId="{9BDC2052-CA14-438A-8FC3-8601A760AFB0}" destId="{3C92D0FB-81C8-4C78-A992-E91EC29D2ECE}" srcOrd="2" destOrd="0" presId="urn:microsoft.com/office/officeart/2008/layout/NameandTitleOrganizationalChart"/>
    <dgm:cxn modelId="{7BBBFF17-04D0-47BD-B8E7-192F7FABE8B9}" type="presParOf" srcId="{E13E4DDA-715E-4B7A-866E-98BDB069FCE0}" destId="{72FBBA3D-2FDD-49D5-A170-93D5A6B7F23E}" srcOrd="1" destOrd="0" presId="urn:microsoft.com/office/officeart/2008/layout/NameandTitleOrganizationalChart"/>
    <dgm:cxn modelId="{9939557E-E920-47A6-B9C1-79F5139FBF6C}" type="presParOf" srcId="{E13E4DDA-715E-4B7A-866E-98BDB069FCE0}" destId="{157929C2-3806-420A-929A-39A153B0CB20}" srcOrd="2" destOrd="0" presId="urn:microsoft.com/office/officeart/2008/layout/NameandTitleOrganizationalChart"/>
    <dgm:cxn modelId="{0C0432D5-756A-41DB-A47E-95DD532F44A7}" type="presParOf" srcId="{62E1C600-142A-43F9-8BFA-3A01E2B01B37}" destId="{C3390083-8CC6-4960-884C-CFB57A89F4BC}" srcOrd="4" destOrd="0" presId="urn:microsoft.com/office/officeart/2008/layout/NameandTitleOrganizationalChart"/>
    <dgm:cxn modelId="{E58FE59A-4EF1-4A89-A206-2776B37D93B9}" type="presParOf" srcId="{62E1C600-142A-43F9-8BFA-3A01E2B01B37}" destId="{FAD69522-0EA7-469F-A9FD-0CBAE16A38F7}" srcOrd="5" destOrd="0" presId="urn:microsoft.com/office/officeart/2008/layout/NameandTitleOrganizationalChart"/>
    <dgm:cxn modelId="{E48E9B7A-EFE3-4F07-A2ED-42F0CDF88F26}" type="presParOf" srcId="{FAD69522-0EA7-469F-A9FD-0CBAE16A38F7}" destId="{2B43DFC2-CB99-49EB-AC13-E3DCA34F4DD9}" srcOrd="0" destOrd="0" presId="urn:microsoft.com/office/officeart/2008/layout/NameandTitleOrganizationalChart"/>
    <dgm:cxn modelId="{58E65BA6-2DF1-4EDC-94C9-27CCCED73EB3}" type="presParOf" srcId="{2B43DFC2-CB99-49EB-AC13-E3DCA34F4DD9}" destId="{9F7E59A3-EADE-437A-8352-D644D7269491}" srcOrd="0" destOrd="0" presId="urn:microsoft.com/office/officeart/2008/layout/NameandTitleOrganizationalChart"/>
    <dgm:cxn modelId="{737C4E84-3544-4A29-95A4-4C2F16CBD42E}" type="presParOf" srcId="{2B43DFC2-CB99-49EB-AC13-E3DCA34F4DD9}" destId="{0AD3D5C5-3448-420B-970F-FE2FDFA6AA87}" srcOrd="1" destOrd="0" presId="urn:microsoft.com/office/officeart/2008/layout/NameandTitleOrganizationalChart"/>
    <dgm:cxn modelId="{0D39FF80-D5B2-4E21-8CDC-4B65228FFB45}" type="presParOf" srcId="{2B43DFC2-CB99-49EB-AC13-E3DCA34F4DD9}" destId="{CBF2E127-A140-4EA1-8D75-EF5B7123FE15}" srcOrd="2" destOrd="0" presId="urn:microsoft.com/office/officeart/2008/layout/NameandTitleOrganizationalChart"/>
    <dgm:cxn modelId="{FD9AA5A2-2D37-471C-9813-083828CB12BD}" type="presParOf" srcId="{FAD69522-0EA7-469F-A9FD-0CBAE16A38F7}" destId="{53522C54-44DB-4C5A-A0E4-0DCF395D006E}" srcOrd="1" destOrd="0" presId="urn:microsoft.com/office/officeart/2008/layout/NameandTitleOrganizationalChart"/>
    <dgm:cxn modelId="{9768A008-BC23-4EF3-A14F-5ABC576FC1A5}" type="presParOf" srcId="{FAD69522-0EA7-469F-A9FD-0CBAE16A38F7}" destId="{FC3293C6-085A-4A6A-AD2A-844412A5D84A}" srcOrd="2" destOrd="0" presId="urn:microsoft.com/office/officeart/2008/layout/NameandTitleOrganizationalChart"/>
    <dgm:cxn modelId="{8573B1BC-057F-4CFA-8DF1-B10DA8A86AE6}" type="presParOf" srcId="{8A2F7863-3C5A-4685-B939-67253E70C1DB}" destId="{19A89EC3-FCA2-468F-8B5C-016344E0019D}"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26FC0B-AEBC-470C-A329-7EC7C813DFD1}" type="doc">
      <dgm:prSet loTypeId="urn:microsoft.com/office/officeart/2008/layout/HorizontalMultiLevelHierarchy" loCatId="hierarchy" qsTypeId="urn:microsoft.com/office/officeart/2005/8/quickstyle/3d6" qsCatId="3D" csTypeId="urn:microsoft.com/office/officeart/2005/8/colors/accent1_2" csCatId="accent1" phldr="1"/>
      <dgm:spPr/>
      <dgm:t>
        <a:bodyPr/>
        <a:lstStyle/>
        <a:p>
          <a:endParaRPr lang="pl-PL"/>
        </a:p>
      </dgm:t>
    </dgm:pt>
    <dgm:pt modelId="{711C28F8-9139-47FB-936E-82F36EA82605}">
      <dgm:prSet phldrT="[Tekst]"/>
      <dgm:spPr/>
      <dgm:t>
        <a:bodyPr/>
        <a:lstStyle/>
        <a:p>
          <a:r>
            <a:rPr lang="pl-PL" dirty="0"/>
            <a:t>KRYZYS</a:t>
          </a:r>
        </a:p>
      </dgm:t>
    </dgm:pt>
    <dgm:pt modelId="{157A889A-B254-458B-A523-5B5DDB712567}" type="parTrans" cxnId="{318DD89E-F644-44CE-84C9-45839F3B3662}">
      <dgm:prSet/>
      <dgm:spPr/>
      <dgm:t>
        <a:bodyPr/>
        <a:lstStyle/>
        <a:p>
          <a:endParaRPr lang="pl-PL"/>
        </a:p>
      </dgm:t>
    </dgm:pt>
    <dgm:pt modelId="{AAD46A13-B313-4D9E-86AD-4ABC2B78D5D9}" type="sibTrans" cxnId="{318DD89E-F644-44CE-84C9-45839F3B3662}">
      <dgm:prSet/>
      <dgm:spPr/>
      <dgm:t>
        <a:bodyPr/>
        <a:lstStyle/>
        <a:p>
          <a:endParaRPr lang="pl-PL"/>
        </a:p>
      </dgm:t>
    </dgm:pt>
    <dgm:pt modelId="{0270F10A-2939-4177-97CB-8E91FD103BA6}">
      <dgm:prSet phldrT="[Tekst]" custT="1"/>
      <dgm:spPr/>
      <dgm:t>
        <a:bodyPr/>
        <a:lstStyle/>
        <a:p>
          <a:r>
            <a:rPr lang="pl-PL" sz="2000" dirty="0"/>
            <a:t>ROZWOJOWY (NORMATYWNY) ma miejsce w rozwoju każdego człowieka, np. trudność w wyborze szkoły  </a:t>
          </a:r>
        </a:p>
        <a:p>
          <a:r>
            <a:rPr lang="pl-PL" sz="1500" dirty="0"/>
            <a:t> </a:t>
          </a:r>
        </a:p>
      </dgm:t>
    </dgm:pt>
    <dgm:pt modelId="{BF043167-50C7-43CB-AEAB-352321D8B586}" type="parTrans" cxnId="{D1E1E76F-3627-487D-861B-250354E6EBD8}">
      <dgm:prSet/>
      <dgm:spPr/>
      <dgm:t>
        <a:bodyPr/>
        <a:lstStyle/>
        <a:p>
          <a:endParaRPr lang="pl-PL"/>
        </a:p>
      </dgm:t>
    </dgm:pt>
    <dgm:pt modelId="{0D55D034-FD55-46E4-BE93-FAC55AA75158}" type="sibTrans" cxnId="{D1E1E76F-3627-487D-861B-250354E6EBD8}">
      <dgm:prSet/>
      <dgm:spPr/>
      <dgm:t>
        <a:bodyPr/>
        <a:lstStyle/>
        <a:p>
          <a:endParaRPr lang="pl-PL"/>
        </a:p>
      </dgm:t>
    </dgm:pt>
    <dgm:pt modelId="{E6C7D2DB-B82B-46AA-A356-9AC4E1605640}">
      <dgm:prSet phldrT="[Tekst]"/>
      <dgm:spPr/>
      <dgm:t>
        <a:bodyPr/>
        <a:lstStyle/>
        <a:p>
          <a:r>
            <a:rPr lang="pl-PL" dirty="0"/>
            <a:t>SYTUACYJNY (LOSOWY, TRAUMATYCZNY) związany                           z zaistnieniem szczególnie niekorzystnych zdarzeń losowych, np. przewlekła choroba somatyczna dziecka </a:t>
          </a:r>
        </a:p>
      </dgm:t>
    </dgm:pt>
    <dgm:pt modelId="{87E227CF-4285-4422-8B8F-225AA3A73A75}" type="parTrans" cxnId="{EC91792B-E53F-4257-A740-29CD0F10DC5B}">
      <dgm:prSet/>
      <dgm:spPr/>
      <dgm:t>
        <a:bodyPr/>
        <a:lstStyle/>
        <a:p>
          <a:endParaRPr lang="pl-PL"/>
        </a:p>
      </dgm:t>
    </dgm:pt>
    <dgm:pt modelId="{ACFFC11B-F170-4DF6-80BC-527EAECA6B4D}" type="sibTrans" cxnId="{EC91792B-E53F-4257-A740-29CD0F10DC5B}">
      <dgm:prSet/>
      <dgm:spPr/>
      <dgm:t>
        <a:bodyPr/>
        <a:lstStyle/>
        <a:p>
          <a:endParaRPr lang="pl-PL"/>
        </a:p>
      </dgm:t>
    </dgm:pt>
    <dgm:pt modelId="{3D76B9F1-6EF7-49B5-A3FA-B9BE88941E1C}" type="pres">
      <dgm:prSet presAssocID="{E926FC0B-AEBC-470C-A329-7EC7C813DFD1}" presName="Name0" presStyleCnt="0">
        <dgm:presLayoutVars>
          <dgm:chPref val="1"/>
          <dgm:dir/>
          <dgm:animOne val="branch"/>
          <dgm:animLvl val="lvl"/>
          <dgm:resizeHandles val="exact"/>
        </dgm:presLayoutVars>
      </dgm:prSet>
      <dgm:spPr/>
    </dgm:pt>
    <dgm:pt modelId="{AC81BFAE-B444-4D29-B9FA-DFACD622E03C}" type="pres">
      <dgm:prSet presAssocID="{711C28F8-9139-47FB-936E-82F36EA82605}" presName="root1" presStyleCnt="0"/>
      <dgm:spPr/>
    </dgm:pt>
    <dgm:pt modelId="{793826EA-FFDF-47E1-860D-3C3958FFB5BE}" type="pres">
      <dgm:prSet presAssocID="{711C28F8-9139-47FB-936E-82F36EA82605}" presName="LevelOneTextNode" presStyleLbl="node0" presStyleIdx="0" presStyleCnt="1" custLinFactX="-200000" custLinFactNeighborX="-266648" custLinFactNeighborY="414">
        <dgm:presLayoutVars>
          <dgm:chPref val="3"/>
        </dgm:presLayoutVars>
      </dgm:prSet>
      <dgm:spPr/>
    </dgm:pt>
    <dgm:pt modelId="{DA0BEEB8-95E3-4725-B64E-87224D236FC7}" type="pres">
      <dgm:prSet presAssocID="{711C28F8-9139-47FB-936E-82F36EA82605}" presName="level2hierChild" presStyleCnt="0"/>
      <dgm:spPr/>
    </dgm:pt>
    <dgm:pt modelId="{5D197971-5F6A-4DEB-83AB-9FCBA55D2C59}" type="pres">
      <dgm:prSet presAssocID="{BF043167-50C7-43CB-AEAB-352321D8B586}" presName="conn2-1" presStyleLbl="parChTrans1D2" presStyleIdx="0" presStyleCnt="2"/>
      <dgm:spPr/>
    </dgm:pt>
    <dgm:pt modelId="{4C75602A-258C-46A1-9CFB-43A953AC2D29}" type="pres">
      <dgm:prSet presAssocID="{BF043167-50C7-43CB-AEAB-352321D8B586}" presName="connTx" presStyleLbl="parChTrans1D2" presStyleIdx="0" presStyleCnt="2"/>
      <dgm:spPr/>
    </dgm:pt>
    <dgm:pt modelId="{CEDFF69C-941F-418C-A3E3-6E5FC1799053}" type="pres">
      <dgm:prSet presAssocID="{0270F10A-2939-4177-97CB-8E91FD103BA6}" presName="root2" presStyleCnt="0"/>
      <dgm:spPr/>
    </dgm:pt>
    <dgm:pt modelId="{063AC31B-8C4C-4906-9577-4F0DC54A32A3}" type="pres">
      <dgm:prSet presAssocID="{0270F10A-2939-4177-97CB-8E91FD103BA6}" presName="LevelTwoTextNode" presStyleLbl="node2" presStyleIdx="0" presStyleCnt="2" custScaleX="343636" custScaleY="192352" custLinFactNeighborX="-7660" custLinFactNeighborY="-95946">
        <dgm:presLayoutVars>
          <dgm:chPref val="3"/>
        </dgm:presLayoutVars>
      </dgm:prSet>
      <dgm:spPr/>
    </dgm:pt>
    <dgm:pt modelId="{B49A2B1C-C0D3-44E6-8F17-1BD040F3CE47}" type="pres">
      <dgm:prSet presAssocID="{0270F10A-2939-4177-97CB-8E91FD103BA6}" presName="level3hierChild" presStyleCnt="0"/>
      <dgm:spPr/>
    </dgm:pt>
    <dgm:pt modelId="{E4EA40D7-E6A9-4ED1-AD48-80EEDE9D2082}" type="pres">
      <dgm:prSet presAssocID="{87E227CF-4285-4422-8B8F-225AA3A73A75}" presName="conn2-1" presStyleLbl="parChTrans1D2" presStyleIdx="1" presStyleCnt="2"/>
      <dgm:spPr/>
    </dgm:pt>
    <dgm:pt modelId="{F69245C3-2045-4A7B-BF00-C13BC4974E61}" type="pres">
      <dgm:prSet presAssocID="{87E227CF-4285-4422-8B8F-225AA3A73A75}" presName="connTx" presStyleLbl="parChTrans1D2" presStyleIdx="1" presStyleCnt="2"/>
      <dgm:spPr/>
    </dgm:pt>
    <dgm:pt modelId="{F531F9B6-B2C6-433A-8C21-A1560C77BBB2}" type="pres">
      <dgm:prSet presAssocID="{E6C7D2DB-B82B-46AA-A356-9AC4E1605640}" presName="root2" presStyleCnt="0"/>
      <dgm:spPr/>
    </dgm:pt>
    <dgm:pt modelId="{409B2EB5-FF04-45D7-8788-959442491A45}" type="pres">
      <dgm:prSet presAssocID="{E6C7D2DB-B82B-46AA-A356-9AC4E1605640}" presName="LevelTwoTextNode" presStyleLbl="node2" presStyleIdx="1" presStyleCnt="2" custScaleX="349603" custScaleY="198666" custLinFactNeighborX="-7978" custLinFactNeighborY="17015">
        <dgm:presLayoutVars>
          <dgm:chPref val="3"/>
        </dgm:presLayoutVars>
      </dgm:prSet>
      <dgm:spPr/>
    </dgm:pt>
    <dgm:pt modelId="{DB31549F-369D-4E33-9C09-FF82501662C3}" type="pres">
      <dgm:prSet presAssocID="{E6C7D2DB-B82B-46AA-A356-9AC4E1605640}" presName="level3hierChild" presStyleCnt="0"/>
      <dgm:spPr/>
    </dgm:pt>
  </dgm:ptLst>
  <dgm:cxnLst>
    <dgm:cxn modelId="{96C44C0B-7920-43D8-B78A-FD056F3720A6}" type="presOf" srcId="{E926FC0B-AEBC-470C-A329-7EC7C813DFD1}" destId="{3D76B9F1-6EF7-49B5-A3FA-B9BE88941E1C}" srcOrd="0" destOrd="0" presId="urn:microsoft.com/office/officeart/2008/layout/HorizontalMultiLevelHierarchy"/>
    <dgm:cxn modelId="{EC91792B-E53F-4257-A740-29CD0F10DC5B}" srcId="{711C28F8-9139-47FB-936E-82F36EA82605}" destId="{E6C7D2DB-B82B-46AA-A356-9AC4E1605640}" srcOrd="1" destOrd="0" parTransId="{87E227CF-4285-4422-8B8F-225AA3A73A75}" sibTransId="{ACFFC11B-F170-4DF6-80BC-527EAECA6B4D}"/>
    <dgm:cxn modelId="{C5729D5E-E4BB-4E0F-8707-6FA04B0A7CF6}" type="presOf" srcId="{0270F10A-2939-4177-97CB-8E91FD103BA6}" destId="{063AC31B-8C4C-4906-9577-4F0DC54A32A3}" srcOrd="0" destOrd="0" presId="urn:microsoft.com/office/officeart/2008/layout/HorizontalMultiLevelHierarchy"/>
    <dgm:cxn modelId="{CEB92C4B-25EF-4994-A944-887243C55DAE}" type="presOf" srcId="{711C28F8-9139-47FB-936E-82F36EA82605}" destId="{793826EA-FFDF-47E1-860D-3C3958FFB5BE}" srcOrd="0" destOrd="0" presId="urn:microsoft.com/office/officeart/2008/layout/HorizontalMultiLevelHierarchy"/>
    <dgm:cxn modelId="{4963824D-EE66-4F0B-A131-0A4D349833F5}" type="presOf" srcId="{E6C7D2DB-B82B-46AA-A356-9AC4E1605640}" destId="{409B2EB5-FF04-45D7-8788-959442491A45}" srcOrd="0" destOrd="0" presId="urn:microsoft.com/office/officeart/2008/layout/HorizontalMultiLevelHierarchy"/>
    <dgm:cxn modelId="{D1E1E76F-3627-487D-861B-250354E6EBD8}" srcId="{711C28F8-9139-47FB-936E-82F36EA82605}" destId="{0270F10A-2939-4177-97CB-8E91FD103BA6}" srcOrd="0" destOrd="0" parTransId="{BF043167-50C7-43CB-AEAB-352321D8B586}" sibTransId="{0D55D034-FD55-46E4-BE93-FAC55AA75158}"/>
    <dgm:cxn modelId="{BA647453-4807-4C3B-8916-F1AA566C17E0}" type="presOf" srcId="{87E227CF-4285-4422-8B8F-225AA3A73A75}" destId="{F69245C3-2045-4A7B-BF00-C13BC4974E61}" srcOrd="1" destOrd="0" presId="urn:microsoft.com/office/officeart/2008/layout/HorizontalMultiLevelHierarchy"/>
    <dgm:cxn modelId="{99B36754-D7F7-4034-9F58-6DF20A990F60}" type="presOf" srcId="{BF043167-50C7-43CB-AEAB-352321D8B586}" destId="{4C75602A-258C-46A1-9CFB-43A953AC2D29}" srcOrd="1" destOrd="0" presId="urn:microsoft.com/office/officeart/2008/layout/HorizontalMultiLevelHierarchy"/>
    <dgm:cxn modelId="{31CDD57B-5FF9-4CF7-91E7-9698433E6E12}" type="presOf" srcId="{87E227CF-4285-4422-8B8F-225AA3A73A75}" destId="{E4EA40D7-E6A9-4ED1-AD48-80EEDE9D2082}" srcOrd="0" destOrd="0" presId="urn:microsoft.com/office/officeart/2008/layout/HorizontalMultiLevelHierarchy"/>
    <dgm:cxn modelId="{318DD89E-F644-44CE-84C9-45839F3B3662}" srcId="{E926FC0B-AEBC-470C-A329-7EC7C813DFD1}" destId="{711C28F8-9139-47FB-936E-82F36EA82605}" srcOrd="0" destOrd="0" parTransId="{157A889A-B254-458B-A523-5B5DDB712567}" sibTransId="{AAD46A13-B313-4D9E-86AD-4ABC2B78D5D9}"/>
    <dgm:cxn modelId="{08E4F2FE-6C70-46EB-9392-C0E6355A4A02}" type="presOf" srcId="{BF043167-50C7-43CB-AEAB-352321D8B586}" destId="{5D197971-5F6A-4DEB-83AB-9FCBA55D2C59}" srcOrd="0" destOrd="0" presId="urn:microsoft.com/office/officeart/2008/layout/HorizontalMultiLevelHierarchy"/>
    <dgm:cxn modelId="{FA64E9BD-FF8C-4906-9512-6195FE204BC8}" type="presParOf" srcId="{3D76B9F1-6EF7-49B5-A3FA-B9BE88941E1C}" destId="{AC81BFAE-B444-4D29-B9FA-DFACD622E03C}" srcOrd="0" destOrd="0" presId="urn:microsoft.com/office/officeart/2008/layout/HorizontalMultiLevelHierarchy"/>
    <dgm:cxn modelId="{6785FA86-F62B-4B5A-A307-3EC8895B139C}" type="presParOf" srcId="{AC81BFAE-B444-4D29-B9FA-DFACD622E03C}" destId="{793826EA-FFDF-47E1-860D-3C3958FFB5BE}" srcOrd="0" destOrd="0" presId="urn:microsoft.com/office/officeart/2008/layout/HorizontalMultiLevelHierarchy"/>
    <dgm:cxn modelId="{484E65A2-1319-4FD1-99C5-FFFDFD8347DE}" type="presParOf" srcId="{AC81BFAE-B444-4D29-B9FA-DFACD622E03C}" destId="{DA0BEEB8-95E3-4725-B64E-87224D236FC7}" srcOrd="1" destOrd="0" presId="urn:microsoft.com/office/officeart/2008/layout/HorizontalMultiLevelHierarchy"/>
    <dgm:cxn modelId="{E1799892-60F7-4521-9579-09C28C31C88F}" type="presParOf" srcId="{DA0BEEB8-95E3-4725-B64E-87224D236FC7}" destId="{5D197971-5F6A-4DEB-83AB-9FCBA55D2C59}" srcOrd="0" destOrd="0" presId="urn:microsoft.com/office/officeart/2008/layout/HorizontalMultiLevelHierarchy"/>
    <dgm:cxn modelId="{A58F9354-0156-4F62-AC43-E84823ED3F11}" type="presParOf" srcId="{5D197971-5F6A-4DEB-83AB-9FCBA55D2C59}" destId="{4C75602A-258C-46A1-9CFB-43A953AC2D29}" srcOrd="0" destOrd="0" presId="urn:microsoft.com/office/officeart/2008/layout/HorizontalMultiLevelHierarchy"/>
    <dgm:cxn modelId="{BDAD9E3A-6293-40AE-954C-3C2F138A7D76}" type="presParOf" srcId="{DA0BEEB8-95E3-4725-B64E-87224D236FC7}" destId="{CEDFF69C-941F-418C-A3E3-6E5FC1799053}" srcOrd="1" destOrd="0" presId="urn:microsoft.com/office/officeart/2008/layout/HorizontalMultiLevelHierarchy"/>
    <dgm:cxn modelId="{ACB9D378-5475-4971-B700-A6967BF6D63E}" type="presParOf" srcId="{CEDFF69C-941F-418C-A3E3-6E5FC1799053}" destId="{063AC31B-8C4C-4906-9577-4F0DC54A32A3}" srcOrd="0" destOrd="0" presId="urn:microsoft.com/office/officeart/2008/layout/HorizontalMultiLevelHierarchy"/>
    <dgm:cxn modelId="{DA1D830F-E30F-4ED9-8A17-D9E86812ED77}" type="presParOf" srcId="{CEDFF69C-941F-418C-A3E3-6E5FC1799053}" destId="{B49A2B1C-C0D3-44E6-8F17-1BD040F3CE47}" srcOrd="1" destOrd="0" presId="urn:microsoft.com/office/officeart/2008/layout/HorizontalMultiLevelHierarchy"/>
    <dgm:cxn modelId="{D2321F5C-032D-4F16-B816-A289A0558116}" type="presParOf" srcId="{DA0BEEB8-95E3-4725-B64E-87224D236FC7}" destId="{E4EA40D7-E6A9-4ED1-AD48-80EEDE9D2082}" srcOrd="2" destOrd="0" presId="urn:microsoft.com/office/officeart/2008/layout/HorizontalMultiLevelHierarchy"/>
    <dgm:cxn modelId="{8620D549-D1F9-4D7F-B453-0B831A885206}" type="presParOf" srcId="{E4EA40D7-E6A9-4ED1-AD48-80EEDE9D2082}" destId="{F69245C3-2045-4A7B-BF00-C13BC4974E61}" srcOrd="0" destOrd="0" presId="urn:microsoft.com/office/officeart/2008/layout/HorizontalMultiLevelHierarchy"/>
    <dgm:cxn modelId="{6B7AD11B-46DB-4B36-B5F5-307E2813BB41}" type="presParOf" srcId="{DA0BEEB8-95E3-4725-B64E-87224D236FC7}" destId="{F531F9B6-B2C6-433A-8C21-A1560C77BBB2}" srcOrd="3" destOrd="0" presId="urn:microsoft.com/office/officeart/2008/layout/HorizontalMultiLevelHierarchy"/>
    <dgm:cxn modelId="{1592E0C6-DBDC-47A0-8DAB-8DA04043EC6D}" type="presParOf" srcId="{F531F9B6-B2C6-433A-8C21-A1560C77BBB2}" destId="{409B2EB5-FF04-45D7-8788-959442491A45}" srcOrd="0" destOrd="0" presId="urn:microsoft.com/office/officeart/2008/layout/HorizontalMultiLevelHierarchy"/>
    <dgm:cxn modelId="{D358C7E2-B511-47D8-AE69-EEF3EB9D6161}" type="presParOf" srcId="{F531F9B6-B2C6-433A-8C21-A1560C77BBB2}" destId="{DB31549F-369D-4E33-9C09-FF82501662C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7167A5-39BE-4176-8DF9-14D479C8A99D}" type="doc">
      <dgm:prSet loTypeId="urn:microsoft.com/office/officeart/2005/8/layout/default" loCatId="list" qsTypeId="urn:microsoft.com/office/officeart/2005/8/quickstyle/3d4" qsCatId="3D" csTypeId="urn:microsoft.com/office/officeart/2005/8/colors/accent1_2" csCatId="accent1" phldr="1"/>
      <dgm:spPr/>
      <dgm:t>
        <a:bodyPr/>
        <a:lstStyle/>
        <a:p>
          <a:endParaRPr lang="pl-PL"/>
        </a:p>
      </dgm:t>
    </dgm:pt>
    <dgm:pt modelId="{A8EC0564-F2B2-425D-B517-CA560DBF1400}">
      <dgm:prSet phldrT="[Tekst]"/>
      <dgm:spPr/>
      <dgm:t>
        <a:bodyPr/>
        <a:lstStyle/>
        <a:p>
          <a:r>
            <a:rPr lang="pl-PL" dirty="0"/>
            <a:t>Sfera fizyczna/somatyczna </a:t>
          </a:r>
        </a:p>
      </dgm:t>
    </dgm:pt>
    <dgm:pt modelId="{3ED4272E-4DFF-48DF-9747-80DF51DF68AB}" type="parTrans" cxnId="{74B4C10E-A6ED-486E-B8FA-3F512DE29FE7}">
      <dgm:prSet/>
      <dgm:spPr/>
      <dgm:t>
        <a:bodyPr/>
        <a:lstStyle/>
        <a:p>
          <a:endParaRPr lang="pl-PL"/>
        </a:p>
      </dgm:t>
    </dgm:pt>
    <dgm:pt modelId="{DBEECE8A-5A9D-4B85-8FCF-279B8C748F3B}" type="sibTrans" cxnId="{74B4C10E-A6ED-486E-B8FA-3F512DE29FE7}">
      <dgm:prSet/>
      <dgm:spPr/>
      <dgm:t>
        <a:bodyPr/>
        <a:lstStyle/>
        <a:p>
          <a:endParaRPr lang="pl-PL"/>
        </a:p>
      </dgm:t>
    </dgm:pt>
    <dgm:pt modelId="{EF12E98E-AAF5-4697-AF7D-6AE0A7824953}">
      <dgm:prSet phldrT="[Tekst]"/>
      <dgm:spPr/>
      <dgm:t>
        <a:bodyPr/>
        <a:lstStyle/>
        <a:p>
          <a:r>
            <a:rPr lang="pl-PL" dirty="0"/>
            <a:t>Sfera emocjonalna</a:t>
          </a:r>
        </a:p>
      </dgm:t>
    </dgm:pt>
    <dgm:pt modelId="{4CCA17D1-7FB9-4508-8AB1-FCE875ABFE94}" type="parTrans" cxnId="{2B0BF75F-6314-48D0-B87D-94361849910F}">
      <dgm:prSet/>
      <dgm:spPr/>
      <dgm:t>
        <a:bodyPr/>
        <a:lstStyle/>
        <a:p>
          <a:endParaRPr lang="pl-PL"/>
        </a:p>
      </dgm:t>
    </dgm:pt>
    <dgm:pt modelId="{CB63319C-6ADF-4666-A163-81DB9134B290}" type="sibTrans" cxnId="{2B0BF75F-6314-48D0-B87D-94361849910F}">
      <dgm:prSet/>
      <dgm:spPr/>
      <dgm:t>
        <a:bodyPr/>
        <a:lstStyle/>
        <a:p>
          <a:endParaRPr lang="pl-PL"/>
        </a:p>
      </dgm:t>
    </dgm:pt>
    <dgm:pt modelId="{A5713B99-6ADF-4378-8CD3-799398E27105}">
      <dgm:prSet phldrT="[Tekst]"/>
      <dgm:spPr/>
      <dgm:t>
        <a:bodyPr/>
        <a:lstStyle/>
        <a:p>
          <a:r>
            <a:rPr lang="pl-PL" dirty="0"/>
            <a:t>Sfera poznawcza </a:t>
          </a:r>
        </a:p>
      </dgm:t>
    </dgm:pt>
    <dgm:pt modelId="{2F57AE19-5ADB-4972-93F1-5C95439E285F}" type="parTrans" cxnId="{1775904A-AF98-4822-9E36-BC092943C3FA}">
      <dgm:prSet/>
      <dgm:spPr/>
      <dgm:t>
        <a:bodyPr/>
        <a:lstStyle/>
        <a:p>
          <a:endParaRPr lang="pl-PL"/>
        </a:p>
      </dgm:t>
    </dgm:pt>
    <dgm:pt modelId="{4B206F41-2398-455D-8373-195B1743176C}" type="sibTrans" cxnId="{1775904A-AF98-4822-9E36-BC092943C3FA}">
      <dgm:prSet/>
      <dgm:spPr/>
      <dgm:t>
        <a:bodyPr/>
        <a:lstStyle/>
        <a:p>
          <a:endParaRPr lang="pl-PL"/>
        </a:p>
      </dgm:t>
    </dgm:pt>
    <dgm:pt modelId="{BBB65189-8346-431E-BEDB-BCAC9664C6E8}">
      <dgm:prSet phldrT="[Tekst]"/>
      <dgm:spPr/>
      <dgm:t>
        <a:bodyPr/>
        <a:lstStyle/>
        <a:p>
          <a:r>
            <a:rPr lang="pl-PL" dirty="0"/>
            <a:t>Sfera społeczna </a:t>
          </a:r>
        </a:p>
      </dgm:t>
    </dgm:pt>
    <dgm:pt modelId="{CF6A7A92-D9C3-45BA-BD55-352D7CCC8B34}" type="parTrans" cxnId="{8066E51F-8C35-413E-B4E5-5053BFB9D2DC}">
      <dgm:prSet/>
      <dgm:spPr/>
      <dgm:t>
        <a:bodyPr/>
        <a:lstStyle/>
        <a:p>
          <a:endParaRPr lang="pl-PL"/>
        </a:p>
      </dgm:t>
    </dgm:pt>
    <dgm:pt modelId="{8B0CABE9-1EEF-4CAF-B49F-3DE9A0D6893A}" type="sibTrans" cxnId="{8066E51F-8C35-413E-B4E5-5053BFB9D2DC}">
      <dgm:prSet/>
      <dgm:spPr/>
      <dgm:t>
        <a:bodyPr/>
        <a:lstStyle/>
        <a:p>
          <a:endParaRPr lang="pl-PL"/>
        </a:p>
      </dgm:t>
    </dgm:pt>
    <dgm:pt modelId="{5A952250-870C-4695-9468-F9AF347F68CF}" type="pres">
      <dgm:prSet presAssocID="{047167A5-39BE-4176-8DF9-14D479C8A99D}" presName="diagram" presStyleCnt="0">
        <dgm:presLayoutVars>
          <dgm:dir/>
          <dgm:resizeHandles val="exact"/>
        </dgm:presLayoutVars>
      </dgm:prSet>
      <dgm:spPr/>
    </dgm:pt>
    <dgm:pt modelId="{AEF58067-4FCA-45AB-9A71-10B5DB77AADE}" type="pres">
      <dgm:prSet presAssocID="{A8EC0564-F2B2-425D-B517-CA560DBF1400}" presName="node" presStyleLbl="node1" presStyleIdx="0" presStyleCnt="4" custLinFactNeighborX="44199" custLinFactNeighborY="1797">
        <dgm:presLayoutVars>
          <dgm:bulletEnabled val="1"/>
        </dgm:presLayoutVars>
      </dgm:prSet>
      <dgm:spPr/>
    </dgm:pt>
    <dgm:pt modelId="{37D7D3E8-3A3B-4A2E-9E8F-92FA19A6B65C}" type="pres">
      <dgm:prSet presAssocID="{DBEECE8A-5A9D-4B85-8FCF-279B8C748F3B}" presName="sibTrans" presStyleCnt="0"/>
      <dgm:spPr/>
    </dgm:pt>
    <dgm:pt modelId="{5FB1AFD4-E1EE-41B0-835D-53B1900098E2}" type="pres">
      <dgm:prSet presAssocID="{EF12E98E-AAF5-4697-AF7D-6AE0A7824953}" presName="node" presStyleLbl="node1" presStyleIdx="1" presStyleCnt="4" custLinFactNeighborX="65760" custLinFactNeighborY="1797">
        <dgm:presLayoutVars>
          <dgm:bulletEnabled val="1"/>
        </dgm:presLayoutVars>
      </dgm:prSet>
      <dgm:spPr/>
    </dgm:pt>
    <dgm:pt modelId="{A2C7AA74-E90E-4A0D-B5F4-A35073E26C26}" type="pres">
      <dgm:prSet presAssocID="{CB63319C-6ADF-4666-A163-81DB9134B290}" presName="sibTrans" presStyleCnt="0"/>
      <dgm:spPr/>
    </dgm:pt>
    <dgm:pt modelId="{8731BA4B-FBB3-4452-A12E-CCBCD370F829}" type="pres">
      <dgm:prSet presAssocID="{A5713B99-6ADF-4378-8CD3-799398E27105}" presName="node" presStyleLbl="node1" presStyleIdx="2" presStyleCnt="4" custLinFactY="14990" custLinFactNeighborX="-44199" custLinFactNeighborY="100000">
        <dgm:presLayoutVars>
          <dgm:bulletEnabled val="1"/>
        </dgm:presLayoutVars>
      </dgm:prSet>
      <dgm:spPr/>
    </dgm:pt>
    <dgm:pt modelId="{D2581627-E573-40F0-950C-C3A0A93D7D22}" type="pres">
      <dgm:prSet presAssocID="{4B206F41-2398-455D-8373-195B1743176C}" presName="sibTrans" presStyleCnt="0"/>
      <dgm:spPr/>
    </dgm:pt>
    <dgm:pt modelId="{FCCDD950-1A21-4C87-93F5-B9A7EEE5A4C4}" type="pres">
      <dgm:prSet presAssocID="{BBB65189-8346-431E-BEDB-BCAC9664C6E8}" presName="node" presStyleLbl="node1" presStyleIdx="3" presStyleCnt="4" custLinFactNeighborX="-65760">
        <dgm:presLayoutVars>
          <dgm:bulletEnabled val="1"/>
        </dgm:presLayoutVars>
      </dgm:prSet>
      <dgm:spPr/>
    </dgm:pt>
  </dgm:ptLst>
  <dgm:cxnLst>
    <dgm:cxn modelId="{74B4C10E-A6ED-486E-B8FA-3F512DE29FE7}" srcId="{047167A5-39BE-4176-8DF9-14D479C8A99D}" destId="{A8EC0564-F2B2-425D-B517-CA560DBF1400}" srcOrd="0" destOrd="0" parTransId="{3ED4272E-4DFF-48DF-9747-80DF51DF68AB}" sibTransId="{DBEECE8A-5A9D-4B85-8FCF-279B8C748F3B}"/>
    <dgm:cxn modelId="{8066E51F-8C35-413E-B4E5-5053BFB9D2DC}" srcId="{047167A5-39BE-4176-8DF9-14D479C8A99D}" destId="{BBB65189-8346-431E-BEDB-BCAC9664C6E8}" srcOrd="3" destOrd="0" parTransId="{CF6A7A92-D9C3-45BA-BD55-352D7CCC8B34}" sibTransId="{8B0CABE9-1EEF-4CAF-B49F-3DE9A0D6893A}"/>
    <dgm:cxn modelId="{2B0BF75F-6314-48D0-B87D-94361849910F}" srcId="{047167A5-39BE-4176-8DF9-14D479C8A99D}" destId="{EF12E98E-AAF5-4697-AF7D-6AE0A7824953}" srcOrd="1" destOrd="0" parTransId="{4CCA17D1-7FB9-4508-8AB1-FCE875ABFE94}" sibTransId="{CB63319C-6ADF-4666-A163-81DB9134B290}"/>
    <dgm:cxn modelId="{1775904A-AF98-4822-9E36-BC092943C3FA}" srcId="{047167A5-39BE-4176-8DF9-14D479C8A99D}" destId="{A5713B99-6ADF-4378-8CD3-799398E27105}" srcOrd="2" destOrd="0" parTransId="{2F57AE19-5ADB-4972-93F1-5C95439E285F}" sibTransId="{4B206F41-2398-455D-8373-195B1743176C}"/>
    <dgm:cxn modelId="{7446498F-A314-403B-923A-5DB3C1807098}" type="presOf" srcId="{EF12E98E-AAF5-4697-AF7D-6AE0A7824953}" destId="{5FB1AFD4-E1EE-41B0-835D-53B1900098E2}" srcOrd="0" destOrd="0" presId="urn:microsoft.com/office/officeart/2005/8/layout/default"/>
    <dgm:cxn modelId="{CAEFAC9E-D4DA-4B71-8F84-A5918168C08A}" type="presOf" srcId="{A5713B99-6ADF-4378-8CD3-799398E27105}" destId="{8731BA4B-FBB3-4452-A12E-CCBCD370F829}" srcOrd="0" destOrd="0" presId="urn:microsoft.com/office/officeart/2005/8/layout/default"/>
    <dgm:cxn modelId="{E3A3CEA0-BA71-4FB5-9BA8-AEBD89F17992}" type="presOf" srcId="{A8EC0564-F2B2-425D-B517-CA560DBF1400}" destId="{AEF58067-4FCA-45AB-9A71-10B5DB77AADE}" srcOrd="0" destOrd="0" presId="urn:microsoft.com/office/officeart/2005/8/layout/default"/>
    <dgm:cxn modelId="{2EE27FC3-89CF-48D2-B4BA-A46CA2662CDA}" type="presOf" srcId="{BBB65189-8346-431E-BEDB-BCAC9664C6E8}" destId="{FCCDD950-1A21-4C87-93F5-B9A7EEE5A4C4}" srcOrd="0" destOrd="0" presId="urn:microsoft.com/office/officeart/2005/8/layout/default"/>
    <dgm:cxn modelId="{09A86AE3-91B8-412C-9DFC-3B84C0E47441}" type="presOf" srcId="{047167A5-39BE-4176-8DF9-14D479C8A99D}" destId="{5A952250-870C-4695-9468-F9AF347F68CF}" srcOrd="0" destOrd="0" presId="urn:microsoft.com/office/officeart/2005/8/layout/default"/>
    <dgm:cxn modelId="{5F87D346-3A13-40B4-BB6B-1051A947DF06}" type="presParOf" srcId="{5A952250-870C-4695-9468-F9AF347F68CF}" destId="{AEF58067-4FCA-45AB-9A71-10B5DB77AADE}" srcOrd="0" destOrd="0" presId="urn:microsoft.com/office/officeart/2005/8/layout/default"/>
    <dgm:cxn modelId="{43FCD562-74A3-4681-B549-FD2F250FDC98}" type="presParOf" srcId="{5A952250-870C-4695-9468-F9AF347F68CF}" destId="{37D7D3E8-3A3B-4A2E-9E8F-92FA19A6B65C}" srcOrd="1" destOrd="0" presId="urn:microsoft.com/office/officeart/2005/8/layout/default"/>
    <dgm:cxn modelId="{C9CA6E42-1243-48E7-829C-0E84B6BE9C16}" type="presParOf" srcId="{5A952250-870C-4695-9468-F9AF347F68CF}" destId="{5FB1AFD4-E1EE-41B0-835D-53B1900098E2}" srcOrd="2" destOrd="0" presId="urn:microsoft.com/office/officeart/2005/8/layout/default"/>
    <dgm:cxn modelId="{D10C44C2-6D5B-43E4-8840-B0DA9BA8BB88}" type="presParOf" srcId="{5A952250-870C-4695-9468-F9AF347F68CF}" destId="{A2C7AA74-E90E-4A0D-B5F4-A35073E26C26}" srcOrd="3" destOrd="0" presId="urn:microsoft.com/office/officeart/2005/8/layout/default"/>
    <dgm:cxn modelId="{3F508003-1FDA-46B9-BB6F-E25E74830C74}" type="presParOf" srcId="{5A952250-870C-4695-9468-F9AF347F68CF}" destId="{8731BA4B-FBB3-4452-A12E-CCBCD370F829}" srcOrd="4" destOrd="0" presId="urn:microsoft.com/office/officeart/2005/8/layout/default"/>
    <dgm:cxn modelId="{687E7C3C-44A4-4C13-9EB4-A6470017D204}" type="presParOf" srcId="{5A952250-870C-4695-9468-F9AF347F68CF}" destId="{D2581627-E573-40F0-950C-C3A0A93D7D22}" srcOrd="5" destOrd="0" presId="urn:microsoft.com/office/officeart/2005/8/layout/default"/>
    <dgm:cxn modelId="{34C193A6-6AB8-4E18-9ABF-308A44469155}" type="presParOf" srcId="{5A952250-870C-4695-9468-F9AF347F68CF}" destId="{FCCDD950-1A21-4C87-93F5-B9A7EEE5A4C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9A3819-C330-4C22-B85E-824D42E01022}" type="doc">
      <dgm:prSet loTypeId="urn:microsoft.com/office/officeart/2005/8/layout/radial1" loCatId="cycle" qsTypeId="urn:microsoft.com/office/officeart/2005/8/quickstyle/simple2" qsCatId="simple" csTypeId="urn:microsoft.com/office/officeart/2005/8/colors/accent1_2" csCatId="accent1" phldr="1"/>
      <dgm:spPr/>
      <dgm:t>
        <a:bodyPr/>
        <a:lstStyle/>
        <a:p>
          <a:endParaRPr lang="pl-PL"/>
        </a:p>
      </dgm:t>
    </dgm:pt>
    <dgm:pt modelId="{9632F2CD-D7CA-45A6-BAE1-981D80CD7A2B}">
      <dgm:prSet phldrT="[Tekst]"/>
      <dgm:spPr/>
      <dgm:t>
        <a:bodyPr/>
        <a:lstStyle/>
        <a:p>
          <a:r>
            <a:rPr lang="pl-PL" dirty="0"/>
            <a:t>Wydarzenia  traumatyczne</a:t>
          </a:r>
        </a:p>
      </dgm:t>
    </dgm:pt>
    <dgm:pt modelId="{F1D97AF1-E467-460D-BAA4-61A3B1B7E003}" type="parTrans" cxnId="{F5603068-A805-41E5-9271-6854F546CC48}">
      <dgm:prSet/>
      <dgm:spPr/>
      <dgm:t>
        <a:bodyPr/>
        <a:lstStyle/>
        <a:p>
          <a:endParaRPr lang="pl-PL"/>
        </a:p>
      </dgm:t>
    </dgm:pt>
    <dgm:pt modelId="{47706A3A-35B0-402D-8C81-B6603AF39308}" type="sibTrans" cxnId="{F5603068-A805-41E5-9271-6854F546CC48}">
      <dgm:prSet/>
      <dgm:spPr/>
      <dgm:t>
        <a:bodyPr/>
        <a:lstStyle/>
        <a:p>
          <a:endParaRPr lang="pl-PL"/>
        </a:p>
      </dgm:t>
    </dgm:pt>
    <dgm:pt modelId="{ECB79971-F489-4257-8879-EC3C7FD45E97}">
      <dgm:prSet phldrT="[Tekst]"/>
      <dgm:spPr/>
      <dgm:t>
        <a:bodyPr/>
        <a:lstStyle/>
        <a:p>
          <a:r>
            <a:rPr lang="pl-PL" dirty="0"/>
            <a:t>Katastrofy spowodowane przez człowieka </a:t>
          </a:r>
        </a:p>
      </dgm:t>
    </dgm:pt>
    <dgm:pt modelId="{F0FC60C2-471B-477A-9A10-AC7B50D7B470}" type="parTrans" cxnId="{443A1A5E-91BF-49A2-B953-8607F34FE4CD}">
      <dgm:prSet/>
      <dgm:spPr/>
      <dgm:t>
        <a:bodyPr/>
        <a:lstStyle/>
        <a:p>
          <a:endParaRPr lang="pl-PL"/>
        </a:p>
      </dgm:t>
    </dgm:pt>
    <dgm:pt modelId="{985458DA-864B-472A-A0A0-7BFDC48BC752}" type="sibTrans" cxnId="{443A1A5E-91BF-49A2-B953-8607F34FE4CD}">
      <dgm:prSet/>
      <dgm:spPr/>
      <dgm:t>
        <a:bodyPr/>
        <a:lstStyle/>
        <a:p>
          <a:endParaRPr lang="pl-PL"/>
        </a:p>
      </dgm:t>
    </dgm:pt>
    <dgm:pt modelId="{DF86FC01-4F3D-456F-B796-C94C81F9A13C}">
      <dgm:prSet phldrT="[Tekst]"/>
      <dgm:spPr/>
      <dgm:t>
        <a:bodyPr/>
        <a:lstStyle/>
        <a:p>
          <a:r>
            <a:rPr lang="pl-PL" dirty="0"/>
            <a:t>Działania wojenne </a:t>
          </a:r>
        </a:p>
      </dgm:t>
    </dgm:pt>
    <dgm:pt modelId="{E224AC35-09AD-43D5-B189-5CC2FF4BDE5A}" type="parTrans" cxnId="{BF6CF1A6-4F24-4EF1-8C7D-93B5DABECDBD}">
      <dgm:prSet/>
      <dgm:spPr/>
      <dgm:t>
        <a:bodyPr/>
        <a:lstStyle/>
        <a:p>
          <a:endParaRPr lang="pl-PL"/>
        </a:p>
      </dgm:t>
    </dgm:pt>
    <dgm:pt modelId="{1689B560-B60A-49BB-8C68-BE1DF6C18FA6}" type="sibTrans" cxnId="{BF6CF1A6-4F24-4EF1-8C7D-93B5DABECDBD}">
      <dgm:prSet/>
      <dgm:spPr/>
      <dgm:t>
        <a:bodyPr/>
        <a:lstStyle/>
        <a:p>
          <a:endParaRPr lang="pl-PL"/>
        </a:p>
      </dgm:t>
    </dgm:pt>
    <dgm:pt modelId="{89298EB6-BD3D-4B06-8152-112CC90A1AA3}">
      <dgm:prSet phldrT="[Tekst]"/>
      <dgm:spPr/>
      <dgm:t>
        <a:bodyPr/>
        <a:lstStyle/>
        <a:p>
          <a:r>
            <a:rPr lang="pl-PL" dirty="0"/>
            <a:t>Terroryzm  </a:t>
          </a:r>
        </a:p>
      </dgm:t>
    </dgm:pt>
    <dgm:pt modelId="{3384FAA9-9B7F-48DC-B734-D0E05621846C}" type="parTrans" cxnId="{9798AAE2-5E29-43D1-B073-0223EF0AB43C}">
      <dgm:prSet/>
      <dgm:spPr/>
      <dgm:t>
        <a:bodyPr/>
        <a:lstStyle/>
        <a:p>
          <a:endParaRPr lang="pl-PL"/>
        </a:p>
      </dgm:t>
    </dgm:pt>
    <dgm:pt modelId="{CC4A3C04-485B-45E0-AF4E-B6B1A9D2BA4E}" type="sibTrans" cxnId="{9798AAE2-5E29-43D1-B073-0223EF0AB43C}">
      <dgm:prSet/>
      <dgm:spPr/>
      <dgm:t>
        <a:bodyPr/>
        <a:lstStyle/>
        <a:p>
          <a:endParaRPr lang="pl-PL"/>
        </a:p>
      </dgm:t>
    </dgm:pt>
    <dgm:pt modelId="{1D75A1CC-F419-4429-B097-12EEF9545E9A}">
      <dgm:prSet phldrT="[Tekst]"/>
      <dgm:spPr/>
      <dgm:t>
        <a:bodyPr/>
        <a:lstStyle/>
        <a:p>
          <a:pPr algn="ctr"/>
          <a:r>
            <a:rPr lang="pl-PL" dirty="0"/>
            <a:t>Uchodźctwo</a:t>
          </a:r>
        </a:p>
      </dgm:t>
    </dgm:pt>
    <dgm:pt modelId="{9C79C9C7-D584-4223-96E7-2A22172A7D68}" type="parTrans" cxnId="{0B4A08DA-BFE7-4DCB-8EE6-1D17BF12D51C}">
      <dgm:prSet/>
      <dgm:spPr/>
      <dgm:t>
        <a:bodyPr/>
        <a:lstStyle/>
        <a:p>
          <a:endParaRPr lang="pl-PL"/>
        </a:p>
      </dgm:t>
    </dgm:pt>
    <dgm:pt modelId="{76E90774-367C-4C3E-8FC2-2F1972C75389}" type="sibTrans" cxnId="{0B4A08DA-BFE7-4DCB-8EE6-1D17BF12D51C}">
      <dgm:prSet/>
      <dgm:spPr/>
      <dgm:t>
        <a:bodyPr/>
        <a:lstStyle/>
        <a:p>
          <a:endParaRPr lang="pl-PL"/>
        </a:p>
      </dgm:t>
    </dgm:pt>
    <dgm:pt modelId="{E95ED83F-EE1C-4F35-B24A-8083284840C3}" type="pres">
      <dgm:prSet presAssocID="{6F9A3819-C330-4C22-B85E-824D42E01022}" presName="cycle" presStyleCnt="0">
        <dgm:presLayoutVars>
          <dgm:chMax val="1"/>
          <dgm:dir/>
          <dgm:animLvl val="ctr"/>
          <dgm:resizeHandles val="exact"/>
        </dgm:presLayoutVars>
      </dgm:prSet>
      <dgm:spPr/>
    </dgm:pt>
    <dgm:pt modelId="{81D58D2D-9535-45D8-A17C-C699D8E0AEBA}" type="pres">
      <dgm:prSet presAssocID="{9632F2CD-D7CA-45A6-BAE1-981D80CD7A2B}" presName="centerShape" presStyleLbl="node0" presStyleIdx="0" presStyleCnt="1" custScaleX="169388" custScaleY="136294"/>
      <dgm:spPr/>
    </dgm:pt>
    <dgm:pt modelId="{F067491F-9F45-4254-A1F9-002AF59376A7}" type="pres">
      <dgm:prSet presAssocID="{F0FC60C2-471B-477A-9A10-AC7B50D7B470}" presName="Name9" presStyleLbl="parChTrans1D2" presStyleIdx="0" presStyleCnt="4"/>
      <dgm:spPr/>
    </dgm:pt>
    <dgm:pt modelId="{E17A7401-C2AC-4B24-A375-C0D5D0DDEAFE}" type="pres">
      <dgm:prSet presAssocID="{F0FC60C2-471B-477A-9A10-AC7B50D7B470}" presName="connTx" presStyleLbl="parChTrans1D2" presStyleIdx="0" presStyleCnt="4"/>
      <dgm:spPr/>
    </dgm:pt>
    <dgm:pt modelId="{AD0EDB4C-C2BE-4F05-B39B-64F1B84A688D}" type="pres">
      <dgm:prSet presAssocID="{ECB79971-F489-4257-8879-EC3C7FD45E97}" presName="node" presStyleLbl="node1" presStyleIdx="0" presStyleCnt="4" custScaleX="148054">
        <dgm:presLayoutVars>
          <dgm:bulletEnabled val="1"/>
        </dgm:presLayoutVars>
      </dgm:prSet>
      <dgm:spPr/>
    </dgm:pt>
    <dgm:pt modelId="{FD090D5F-0117-4FDD-BE3F-53ACF6347725}" type="pres">
      <dgm:prSet presAssocID="{E224AC35-09AD-43D5-B189-5CC2FF4BDE5A}" presName="Name9" presStyleLbl="parChTrans1D2" presStyleIdx="1" presStyleCnt="4"/>
      <dgm:spPr/>
    </dgm:pt>
    <dgm:pt modelId="{9E214E55-1AB5-4966-8A49-F57893217033}" type="pres">
      <dgm:prSet presAssocID="{E224AC35-09AD-43D5-B189-5CC2FF4BDE5A}" presName="connTx" presStyleLbl="parChTrans1D2" presStyleIdx="1" presStyleCnt="4"/>
      <dgm:spPr/>
    </dgm:pt>
    <dgm:pt modelId="{F5A92BEF-E7CB-4143-A500-010E1304210E}" type="pres">
      <dgm:prSet presAssocID="{DF86FC01-4F3D-456F-B796-C94C81F9A13C}" presName="node" presStyleLbl="node1" presStyleIdx="1" presStyleCnt="4" custRadScaleRad="214153" custRadScaleInc="3557">
        <dgm:presLayoutVars>
          <dgm:bulletEnabled val="1"/>
        </dgm:presLayoutVars>
      </dgm:prSet>
      <dgm:spPr/>
    </dgm:pt>
    <dgm:pt modelId="{63A10F18-F821-41E2-AF8A-2F03B4D87332}" type="pres">
      <dgm:prSet presAssocID="{3384FAA9-9B7F-48DC-B734-D0E05621846C}" presName="Name9" presStyleLbl="parChTrans1D2" presStyleIdx="2" presStyleCnt="4"/>
      <dgm:spPr/>
    </dgm:pt>
    <dgm:pt modelId="{D4BC7929-33E9-4523-A42E-B6B88C76C7B4}" type="pres">
      <dgm:prSet presAssocID="{3384FAA9-9B7F-48DC-B734-D0E05621846C}" presName="connTx" presStyleLbl="parChTrans1D2" presStyleIdx="2" presStyleCnt="4"/>
      <dgm:spPr/>
    </dgm:pt>
    <dgm:pt modelId="{14C5CD70-F367-46BE-91EA-AB4555273BC7}" type="pres">
      <dgm:prSet presAssocID="{89298EB6-BD3D-4B06-8152-112CC90A1AA3}" presName="node" presStyleLbl="node1" presStyleIdx="2" presStyleCnt="4" custRadScaleRad="133978" custRadScaleInc="105367">
        <dgm:presLayoutVars>
          <dgm:bulletEnabled val="1"/>
        </dgm:presLayoutVars>
      </dgm:prSet>
      <dgm:spPr/>
    </dgm:pt>
    <dgm:pt modelId="{C2741BB1-563D-45A5-9E67-B45C489685DE}" type="pres">
      <dgm:prSet presAssocID="{9C79C9C7-D584-4223-96E7-2A22172A7D68}" presName="Name9" presStyleLbl="parChTrans1D2" presStyleIdx="3" presStyleCnt="4"/>
      <dgm:spPr/>
    </dgm:pt>
    <dgm:pt modelId="{2DF18AB9-9C4B-4B62-B2EF-43932CD80897}" type="pres">
      <dgm:prSet presAssocID="{9C79C9C7-D584-4223-96E7-2A22172A7D68}" presName="connTx" presStyleLbl="parChTrans1D2" presStyleIdx="3" presStyleCnt="4"/>
      <dgm:spPr/>
    </dgm:pt>
    <dgm:pt modelId="{42EA0E77-3EBE-41FF-9F67-9FBF44AA7909}" type="pres">
      <dgm:prSet presAssocID="{1D75A1CC-F419-4429-B097-12EEF9545E9A}" presName="node" presStyleLbl="node1" presStyleIdx="3" presStyleCnt="4" custRadScaleRad="223707" custRadScaleInc="2986">
        <dgm:presLayoutVars>
          <dgm:bulletEnabled val="1"/>
        </dgm:presLayoutVars>
      </dgm:prSet>
      <dgm:spPr/>
    </dgm:pt>
  </dgm:ptLst>
  <dgm:cxnLst>
    <dgm:cxn modelId="{2567302F-F83A-4BDE-BE0F-7E547176EE1D}" type="presOf" srcId="{6F9A3819-C330-4C22-B85E-824D42E01022}" destId="{E95ED83F-EE1C-4F35-B24A-8083284840C3}" srcOrd="0" destOrd="0" presId="urn:microsoft.com/office/officeart/2005/8/layout/radial1"/>
    <dgm:cxn modelId="{39665F39-1944-450A-BD15-89FF4F71909A}" type="presOf" srcId="{DF86FC01-4F3D-456F-B796-C94C81F9A13C}" destId="{F5A92BEF-E7CB-4143-A500-010E1304210E}" srcOrd="0" destOrd="0" presId="urn:microsoft.com/office/officeart/2005/8/layout/radial1"/>
    <dgm:cxn modelId="{E064463B-D3BF-4F72-BAB3-6D86F62A989C}" type="presOf" srcId="{9C79C9C7-D584-4223-96E7-2A22172A7D68}" destId="{C2741BB1-563D-45A5-9E67-B45C489685DE}" srcOrd="0" destOrd="0" presId="urn:microsoft.com/office/officeart/2005/8/layout/radial1"/>
    <dgm:cxn modelId="{B935FF5B-D7A2-4356-A1FE-6720CF3F1FD9}" type="presOf" srcId="{9632F2CD-D7CA-45A6-BAE1-981D80CD7A2B}" destId="{81D58D2D-9535-45D8-A17C-C699D8E0AEBA}" srcOrd="0" destOrd="0" presId="urn:microsoft.com/office/officeart/2005/8/layout/radial1"/>
    <dgm:cxn modelId="{443A1A5E-91BF-49A2-B953-8607F34FE4CD}" srcId="{9632F2CD-D7CA-45A6-BAE1-981D80CD7A2B}" destId="{ECB79971-F489-4257-8879-EC3C7FD45E97}" srcOrd="0" destOrd="0" parTransId="{F0FC60C2-471B-477A-9A10-AC7B50D7B470}" sibTransId="{985458DA-864B-472A-A0A0-7BFDC48BC752}"/>
    <dgm:cxn modelId="{F5603068-A805-41E5-9271-6854F546CC48}" srcId="{6F9A3819-C330-4C22-B85E-824D42E01022}" destId="{9632F2CD-D7CA-45A6-BAE1-981D80CD7A2B}" srcOrd="0" destOrd="0" parTransId="{F1D97AF1-E467-460D-BAA4-61A3B1B7E003}" sibTransId="{47706A3A-35B0-402D-8C81-B6603AF39308}"/>
    <dgm:cxn modelId="{F5F9C774-DDD2-40BA-BF59-AE44519DCB85}" type="presOf" srcId="{3384FAA9-9B7F-48DC-B734-D0E05621846C}" destId="{D4BC7929-33E9-4523-A42E-B6B88C76C7B4}" srcOrd="1" destOrd="0" presId="urn:microsoft.com/office/officeart/2005/8/layout/radial1"/>
    <dgm:cxn modelId="{09B03884-48AD-40EB-9F7E-6F907CF35B6F}" type="presOf" srcId="{F0FC60C2-471B-477A-9A10-AC7B50D7B470}" destId="{F067491F-9F45-4254-A1F9-002AF59376A7}" srcOrd="0" destOrd="0" presId="urn:microsoft.com/office/officeart/2005/8/layout/radial1"/>
    <dgm:cxn modelId="{8441AD90-2C2E-4687-A648-E0F0B35AA4A6}" type="presOf" srcId="{E224AC35-09AD-43D5-B189-5CC2FF4BDE5A}" destId="{9E214E55-1AB5-4966-8A49-F57893217033}" srcOrd="1" destOrd="0" presId="urn:microsoft.com/office/officeart/2005/8/layout/radial1"/>
    <dgm:cxn modelId="{BF6CF1A6-4F24-4EF1-8C7D-93B5DABECDBD}" srcId="{9632F2CD-D7CA-45A6-BAE1-981D80CD7A2B}" destId="{DF86FC01-4F3D-456F-B796-C94C81F9A13C}" srcOrd="1" destOrd="0" parTransId="{E224AC35-09AD-43D5-B189-5CC2FF4BDE5A}" sibTransId="{1689B560-B60A-49BB-8C68-BE1DF6C18FA6}"/>
    <dgm:cxn modelId="{2B916BBF-26F4-4F5A-A684-90A222C62374}" type="presOf" srcId="{ECB79971-F489-4257-8879-EC3C7FD45E97}" destId="{AD0EDB4C-C2BE-4F05-B39B-64F1B84A688D}" srcOrd="0" destOrd="0" presId="urn:microsoft.com/office/officeart/2005/8/layout/radial1"/>
    <dgm:cxn modelId="{97F0FDCA-B6B6-4776-9748-74448CAE8618}" type="presOf" srcId="{9C79C9C7-D584-4223-96E7-2A22172A7D68}" destId="{2DF18AB9-9C4B-4B62-B2EF-43932CD80897}" srcOrd="1" destOrd="0" presId="urn:microsoft.com/office/officeart/2005/8/layout/radial1"/>
    <dgm:cxn modelId="{76B272D2-A9BE-4176-B515-623AED8D1B70}" type="presOf" srcId="{3384FAA9-9B7F-48DC-B734-D0E05621846C}" destId="{63A10F18-F821-41E2-AF8A-2F03B4D87332}" srcOrd="0" destOrd="0" presId="urn:microsoft.com/office/officeart/2005/8/layout/radial1"/>
    <dgm:cxn modelId="{CED587D3-D5AF-41D0-AAD1-749CBE537D75}" type="presOf" srcId="{E224AC35-09AD-43D5-B189-5CC2FF4BDE5A}" destId="{FD090D5F-0117-4FDD-BE3F-53ACF6347725}" srcOrd="0" destOrd="0" presId="urn:microsoft.com/office/officeart/2005/8/layout/radial1"/>
    <dgm:cxn modelId="{A7BB64D4-C0A3-4C3D-806F-726BF42E51AF}" type="presOf" srcId="{F0FC60C2-471B-477A-9A10-AC7B50D7B470}" destId="{E17A7401-C2AC-4B24-A375-C0D5D0DDEAFE}" srcOrd="1" destOrd="0" presId="urn:microsoft.com/office/officeart/2005/8/layout/radial1"/>
    <dgm:cxn modelId="{0B4A08DA-BFE7-4DCB-8EE6-1D17BF12D51C}" srcId="{9632F2CD-D7CA-45A6-BAE1-981D80CD7A2B}" destId="{1D75A1CC-F419-4429-B097-12EEF9545E9A}" srcOrd="3" destOrd="0" parTransId="{9C79C9C7-D584-4223-96E7-2A22172A7D68}" sibTransId="{76E90774-367C-4C3E-8FC2-2F1972C75389}"/>
    <dgm:cxn modelId="{9798AAE2-5E29-43D1-B073-0223EF0AB43C}" srcId="{9632F2CD-D7CA-45A6-BAE1-981D80CD7A2B}" destId="{89298EB6-BD3D-4B06-8152-112CC90A1AA3}" srcOrd="2" destOrd="0" parTransId="{3384FAA9-9B7F-48DC-B734-D0E05621846C}" sibTransId="{CC4A3C04-485B-45E0-AF4E-B6B1A9D2BA4E}"/>
    <dgm:cxn modelId="{80C200F7-96C5-466F-B85F-056CF78B0EAC}" type="presOf" srcId="{89298EB6-BD3D-4B06-8152-112CC90A1AA3}" destId="{14C5CD70-F367-46BE-91EA-AB4555273BC7}" srcOrd="0" destOrd="0" presId="urn:microsoft.com/office/officeart/2005/8/layout/radial1"/>
    <dgm:cxn modelId="{3376CEFA-D945-4F9B-8400-66CED0089A6F}" type="presOf" srcId="{1D75A1CC-F419-4429-B097-12EEF9545E9A}" destId="{42EA0E77-3EBE-41FF-9F67-9FBF44AA7909}" srcOrd="0" destOrd="0" presId="urn:microsoft.com/office/officeart/2005/8/layout/radial1"/>
    <dgm:cxn modelId="{40772D05-535D-4037-836B-EA59CC581E69}" type="presParOf" srcId="{E95ED83F-EE1C-4F35-B24A-8083284840C3}" destId="{81D58D2D-9535-45D8-A17C-C699D8E0AEBA}" srcOrd="0" destOrd="0" presId="urn:microsoft.com/office/officeart/2005/8/layout/radial1"/>
    <dgm:cxn modelId="{9E702944-FC9D-4598-BB00-9FE492C2BB63}" type="presParOf" srcId="{E95ED83F-EE1C-4F35-B24A-8083284840C3}" destId="{F067491F-9F45-4254-A1F9-002AF59376A7}" srcOrd="1" destOrd="0" presId="urn:microsoft.com/office/officeart/2005/8/layout/radial1"/>
    <dgm:cxn modelId="{93C90159-9AAD-4E75-8C31-D3A7BF181BF3}" type="presParOf" srcId="{F067491F-9F45-4254-A1F9-002AF59376A7}" destId="{E17A7401-C2AC-4B24-A375-C0D5D0DDEAFE}" srcOrd="0" destOrd="0" presId="urn:microsoft.com/office/officeart/2005/8/layout/radial1"/>
    <dgm:cxn modelId="{53930642-26A4-4C34-90DF-2637DBDCDD2C}" type="presParOf" srcId="{E95ED83F-EE1C-4F35-B24A-8083284840C3}" destId="{AD0EDB4C-C2BE-4F05-B39B-64F1B84A688D}" srcOrd="2" destOrd="0" presId="urn:microsoft.com/office/officeart/2005/8/layout/radial1"/>
    <dgm:cxn modelId="{B7933451-40AD-41D6-8EBF-0F4B396EE065}" type="presParOf" srcId="{E95ED83F-EE1C-4F35-B24A-8083284840C3}" destId="{FD090D5F-0117-4FDD-BE3F-53ACF6347725}" srcOrd="3" destOrd="0" presId="urn:microsoft.com/office/officeart/2005/8/layout/radial1"/>
    <dgm:cxn modelId="{62B5FB0F-A46D-4A2C-80C0-31FA8334D870}" type="presParOf" srcId="{FD090D5F-0117-4FDD-BE3F-53ACF6347725}" destId="{9E214E55-1AB5-4966-8A49-F57893217033}" srcOrd="0" destOrd="0" presId="urn:microsoft.com/office/officeart/2005/8/layout/radial1"/>
    <dgm:cxn modelId="{D33F4250-FE87-4D64-A340-94CF172D1C26}" type="presParOf" srcId="{E95ED83F-EE1C-4F35-B24A-8083284840C3}" destId="{F5A92BEF-E7CB-4143-A500-010E1304210E}" srcOrd="4" destOrd="0" presId="urn:microsoft.com/office/officeart/2005/8/layout/radial1"/>
    <dgm:cxn modelId="{9065E1B9-52AF-4863-B72B-389FD4A9CB6B}" type="presParOf" srcId="{E95ED83F-EE1C-4F35-B24A-8083284840C3}" destId="{63A10F18-F821-41E2-AF8A-2F03B4D87332}" srcOrd="5" destOrd="0" presId="urn:microsoft.com/office/officeart/2005/8/layout/radial1"/>
    <dgm:cxn modelId="{0CB2034F-D5C8-49F6-81E7-640397AB39CB}" type="presParOf" srcId="{63A10F18-F821-41E2-AF8A-2F03B4D87332}" destId="{D4BC7929-33E9-4523-A42E-B6B88C76C7B4}" srcOrd="0" destOrd="0" presId="urn:microsoft.com/office/officeart/2005/8/layout/radial1"/>
    <dgm:cxn modelId="{598ACC01-3E75-4D96-87CB-F3DCEDE3333F}" type="presParOf" srcId="{E95ED83F-EE1C-4F35-B24A-8083284840C3}" destId="{14C5CD70-F367-46BE-91EA-AB4555273BC7}" srcOrd="6" destOrd="0" presId="urn:microsoft.com/office/officeart/2005/8/layout/radial1"/>
    <dgm:cxn modelId="{266F7F02-969B-4EB2-9F86-BDFD83342CB6}" type="presParOf" srcId="{E95ED83F-EE1C-4F35-B24A-8083284840C3}" destId="{C2741BB1-563D-45A5-9E67-B45C489685DE}" srcOrd="7" destOrd="0" presId="urn:microsoft.com/office/officeart/2005/8/layout/radial1"/>
    <dgm:cxn modelId="{561FF4CA-9E4F-41D5-AF27-F8F2EE90F992}" type="presParOf" srcId="{C2741BB1-563D-45A5-9E67-B45C489685DE}" destId="{2DF18AB9-9C4B-4B62-B2EF-43932CD80897}" srcOrd="0" destOrd="0" presId="urn:microsoft.com/office/officeart/2005/8/layout/radial1"/>
    <dgm:cxn modelId="{76173890-29E5-4BBF-9584-34CF5EB54B7D}" type="presParOf" srcId="{E95ED83F-EE1C-4F35-B24A-8083284840C3}" destId="{42EA0E77-3EBE-41FF-9F67-9FBF44AA7909}"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ACFB49-58E0-49F1-B097-101F9AF2EF62}"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pl-PL"/>
        </a:p>
      </dgm:t>
    </dgm:pt>
    <dgm:pt modelId="{8F4811B6-CD81-4B27-9BC1-469C0409A8F9}">
      <dgm:prSet/>
      <dgm:spPr/>
      <dgm:t>
        <a:bodyPr/>
        <a:lstStyle/>
        <a:p>
          <a:r>
            <a:rPr lang="pl-PL" dirty="0"/>
            <a:t>powtórne przeżywanie traumatycznego wydarzenia</a:t>
          </a:r>
        </a:p>
      </dgm:t>
    </dgm:pt>
    <dgm:pt modelId="{AA24EF56-10EA-4D11-869C-AD511DC1B155}" type="parTrans" cxnId="{F242E76D-B173-4163-AE9E-B2D6A57ED15F}">
      <dgm:prSet/>
      <dgm:spPr/>
      <dgm:t>
        <a:bodyPr/>
        <a:lstStyle/>
        <a:p>
          <a:endParaRPr lang="pl-PL"/>
        </a:p>
      </dgm:t>
    </dgm:pt>
    <dgm:pt modelId="{377D2341-E3CA-4CCC-85BF-47E9EBFE7C10}" type="sibTrans" cxnId="{F242E76D-B173-4163-AE9E-B2D6A57ED15F}">
      <dgm:prSet/>
      <dgm:spPr/>
      <dgm:t>
        <a:bodyPr/>
        <a:lstStyle/>
        <a:p>
          <a:endParaRPr lang="pl-PL"/>
        </a:p>
      </dgm:t>
    </dgm:pt>
    <dgm:pt modelId="{1BB456F7-2730-43C6-ACB1-EC6F872B27F6}">
      <dgm:prSet/>
      <dgm:spPr/>
      <dgm:t>
        <a:bodyPr/>
        <a:lstStyle/>
        <a:p>
          <a:r>
            <a:rPr lang="pl-PL" dirty="0"/>
            <a:t>unikanie myśli, uczuć, rozmów, miejsc, sytuacji lub osób kojarzących się z traumą</a:t>
          </a:r>
        </a:p>
      </dgm:t>
    </dgm:pt>
    <dgm:pt modelId="{6BDEBB7D-4D9C-4C76-BFC8-7B269D195AC3}" type="parTrans" cxnId="{DA20A646-2381-4ACC-B5A4-21B5AEE652CD}">
      <dgm:prSet/>
      <dgm:spPr/>
      <dgm:t>
        <a:bodyPr/>
        <a:lstStyle/>
        <a:p>
          <a:endParaRPr lang="pl-PL"/>
        </a:p>
      </dgm:t>
    </dgm:pt>
    <dgm:pt modelId="{F57E0BBE-E9A2-4632-8BDA-A1C147500346}" type="sibTrans" cxnId="{DA20A646-2381-4ACC-B5A4-21B5AEE652CD}">
      <dgm:prSet/>
      <dgm:spPr/>
      <dgm:t>
        <a:bodyPr/>
        <a:lstStyle/>
        <a:p>
          <a:endParaRPr lang="pl-PL"/>
        </a:p>
      </dgm:t>
    </dgm:pt>
    <dgm:pt modelId="{898D8B5A-1D5B-40E1-A861-4827C7E7B019}">
      <dgm:prSet/>
      <dgm:spPr/>
      <dgm:t>
        <a:bodyPr/>
        <a:lstStyle/>
        <a:p>
          <a:r>
            <a:rPr lang="pl-PL" dirty="0"/>
            <a:t>zmiany w nastroju oraz sposobie myślenia</a:t>
          </a:r>
        </a:p>
      </dgm:t>
    </dgm:pt>
    <dgm:pt modelId="{93A3DDFA-475C-48A6-993E-E15A0A1FA9EF}" type="parTrans" cxnId="{1AD634A8-5D74-48B7-9360-EEEB4DB04B4C}">
      <dgm:prSet/>
      <dgm:spPr/>
      <dgm:t>
        <a:bodyPr/>
        <a:lstStyle/>
        <a:p>
          <a:endParaRPr lang="pl-PL"/>
        </a:p>
      </dgm:t>
    </dgm:pt>
    <dgm:pt modelId="{AAC20381-3BCC-4687-8E20-2DEB46E44472}" type="sibTrans" cxnId="{1AD634A8-5D74-48B7-9360-EEEB4DB04B4C}">
      <dgm:prSet/>
      <dgm:spPr/>
      <dgm:t>
        <a:bodyPr/>
        <a:lstStyle/>
        <a:p>
          <a:endParaRPr lang="pl-PL"/>
        </a:p>
      </dgm:t>
    </dgm:pt>
    <dgm:pt modelId="{ADE2001C-A1BF-458A-A78F-4EF5999B1537}">
      <dgm:prSet/>
      <dgm:spPr/>
      <dgm:t>
        <a:bodyPr/>
        <a:lstStyle/>
        <a:p>
          <a:r>
            <a:rPr lang="pl-PL" dirty="0"/>
            <a:t>nadmierne fizjologiczne pobudzenie organizmu</a:t>
          </a:r>
        </a:p>
      </dgm:t>
    </dgm:pt>
    <dgm:pt modelId="{13B19A5F-E596-47DC-A5BB-C305A01D2B42}" type="parTrans" cxnId="{6190DEC8-F6AE-46E0-B31D-5EF582C01CBD}">
      <dgm:prSet/>
      <dgm:spPr/>
      <dgm:t>
        <a:bodyPr/>
        <a:lstStyle/>
        <a:p>
          <a:endParaRPr lang="pl-PL"/>
        </a:p>
      </dgm:t>
    </dgm:pt>
    <dgm:pt modelId="{4D16E1D8-DADC-4CF9-8A7C-8ABD96533854}" type="sibTrans" cxnId="{6190DEC8-F6AE-46E0-B31D-5EF582C01CBD}">
      <dgm:prSet/>
      <dgm:spPr/>
      <dgm:t>
        <a:bodyPr/>
        <a:lstStyle/>
        <a:p>
          <a:endParaRPr lang="pl-PL"/>
        </a:p>
      </dgm:t>
    </dgm:pt>
    <dgm:pt modelId="{78A01AE4-CF07-449C-9A79-53C8C204D715}" type="pres">
      <dgm:prSet presAssocID="{4EACFB49-58E0-49F1-B097-101F9AF2EF62}" presName="diagram" presStyleCnt="0">
        <dgm:presLayoutVars>
          <dgm:dir/>
          <dgm:resizeHandles val="exact"/>
        </dgm:presLayoutVars>
      </dgm:prSet>
      <dgm:spPr/>
    </dgm:pt>
    <dgm:pt modelId="{F6C8E2D5-0BF8-4113-8400-313323B7D966}" type="pres">
      <dgm:prSet presAssocID="{ADE2001C-A1BF-458A-A78F-4EF5999B1537}" presName="node" presStyleLbl="node1" presStyleIdx="0" presStyleCnt="4" custLinFactX="10747" custLinFactY="15802" custLinFactNeighborX="100000" custLinFactNeighborY="100000">
        <dgm:presLayoutVars>
          <dgm:bulletEnabled val="1"/>
        </dgm:presLayoutVars>
      </dgm:prSet>
      <dgm:spPr/>
    </dgm:pt>
    <dgm:pt modelId="{8787E3F3-C96B-4B5A-A5A3-C24958D471DB}" type="pres">
      <dgm:prSet presAssocID="{4D16E1D8-DADC-4CF9-8A7C-8ABD96533854}" presName="sibTrans" presStyleCnt="0"/>
      <dgm:spPr/>
    </dgm:pt>
    <dgm:pt modelId="{F25A0282-4245-47F6-A06F-3CFED1507166}" type="pres">
      <dgm:prSet presAssocID="{898D8B5A-1D5B-40E1-A861-4827C7E7B019}" presName="node" presStyleLbl="node1" presStyleIdx="1" presStyleCnt="4" custLinFactNeighborY="10581">
        <dgm:presLayoutVars>
          <dgm:bulletEnabled val="1"/>
        </dgm:presLayoutVars>
      </dgm:prSet>
      <dgm:spPr/>
    </dgm:pt>
    <dgm:pt modelId="{6C9CA4EF-708A-4844-A0ED-C893188AB552}" type="pres">
      <dgm:prSet presAssocID="{AAC20381-3BCC-4687-8E20-2DEB46E44472}" presName="sibTrans" presStyleCnt="0"/>
      <dgm:spPr/>
    </dgm:pt>
    <dgm:pt modelId="{ABDCC3C1-C462-4B35-BBEE-669F2B5F91B6}" type="pres">
      <dgm:prSet presAssocID="{1BB456F7-2730-43C6-ACB1-EC6F872B27F6}" presName="node" presStyleLbl="node1" presStyleIdx="2" presStyleCnt="4" custLinFactNeighborX="1062">
        <dgm:presLayoutVars>
          <dgm:bulletEnabled val="1"/>
        </dgm:presLayoutVars>
      </dgm:prSet>
      <dgm:spPr/>
    </dgm:pt>
    <dgm:pt modelId="{35F4FC1D-3E06-4BC9-8F4C-741EAAE1CFDD}" type="pres">
      <dgm:prSet presAssocID="{F57E0BBE-E9A2-4632-8BDA-A1C147500346}" presName="sibTrans" presStyleCnt="0"/>
      <dgm:spPr/>
    </dgm:pt>
    <dgm:pt modelId="{11E4284B-FD9F-4D7E-B9F7-B5A8A68F5631}" type="pres">
      <dgm:prSet presAssocID="{8F4811B6-CD81-4B27-9BC1-469C0409A8F9}" presName="node" presStyleLbl="node1" presStyleIdx="3" presStyleCnt="4" custLinFactX="-8938" custLinFactY="-6985" custLinFactNeighborX="-100000" custLinFactNeighborY="-100000">
        <dgm:presLayoutVars>
          <dgm:bulletEnabled val="1"/>
        </dgm:presLayoutVars>
      </dgm:prSet>
      <dgm:spPr/>
    </dgm:pt>
  </dgm:ptLst>
  <dgm:cxnLst>
    <dgm:cxn modelId="{EA17D41A-7D9A-4199-B6E5-1C4DD1ACBAC2}" type="presOf" srcId="{ADE2001C-A1BF-458A-A78F-4EF5999B1537}" destId="{F6C8E2D5-0BF8-4113-8400-313323B7D966}" srcOrd="0" destOrd="0" presId="urn:microsoft.com/office/officeart/2005/8/layout/default"/>
    <dgm:cxn modelId="{DA20A646-2381-4ACC-B5A4-21B5AEE652CD}" srcId="{4EACFB49-58E0-49F1-B097-101F9AF2EF62}" destId="{1BB456F7-2730-43C6-ACB1-EC6F872B27F6}" srcOrd="2" destOrd="0" parTransId="{6BDEBB7D-4D9C-4C76-BFC8-7B269D195AC3}" sibTransId="{F57E0BBE-E9A2-4632-8BDA-A1C147500346}"/>
    <dgm:cxn modelId="{F242E76D-B173-4163-AE9E-B2D6A57ED15F}" srcId="{4EACFB49-58E0-49F1-B097-101F9AF2EF62}" destId="{8F4811B6-CD81-4B27-9BC1-469C0409A8F9}" srcOrd="3" destOrd="0" parTransId="{AA24EF56-10EA-4D11-869C-AD511DC1B155}" sibTransId="{377D2341-E3CA-4CCC-85BF-47E9EBFE7C10}"/>
    <dgm:cxn modelId="{1AD634A8-5D74-48B7-9360-EEEB4DB04B4C}" srcId="{4EACFB49-58E0-49F1-B097-101F9AF2EF62}" destId="{898D8B5A-1D5B-40E1-A861-4827C7E7B019}" srcOrd="1" destOrd="0" parTransId="{93A3DDFA-475C-48A6-993E-E15A0A1FA9EF}" sibTransId="{AAC20381-3BCC-4687-8E20-2DEB46E44472}"/>
    <dgm:cxn modelId="{6190DEC8-F6AE-46E0-B31D-5EF582C01CBD}" srcId="{4EACFB49-58E0-49F1-B097-101F9AF2EF62}" destId="{ADE2001C-A1BF-458A-A78F-4EF5999B1537}" srcOrd="0" destOrd="0" parTransId="{13B19A5F-E596-47DC-A5BB-C305A01D2B42}" sibTransId="{4D16E1D8-DADC-4CF9-8A7C-8ABD96533854}"/>
    <dgm:cxn modelId="{82DA6ED4-765F-4843-989D-DB67C6574BF2}" type="presOf" srcId="{4EACFB49-58E0-49F1-B097-101F9AF2EF62}" destId="{78A01AE4-CF07-449C-9A79-53C8C204D715}" srcOrd="0" destOrd="0" presId="urn:microsoft.com/office/officeart/2005/8/layout/default"/>
    <dgm:cxn modelId="{258E2EDB-2484-4FFB-8589-32CF4322532A}" type="presOf" srcId="{1BB456F7-2730-43C6-ACB1-EC6F872B27F6}" destId="{ABDCC3C1-C462-4B35-BBEE-669F2B5F91B6}" srcOrd="0" destOrd="0" presId="urn:microsoft.com/office/officeart/2005/8/layout/default"/>
    <dgm:cxn modelId="{238D6ADE-EB0A-426B-89FE-1F0481E705EC}" type="presOf" srcId="{898D8B5A-1D5B-40E1-A861-4827C7E7B019}" destId="{F25A0282-4245-47F6-A06F-3CFED1507166}" srcOrd="0" destOrd="0" presId="urn:microsoft.com/office/officeart/2005/8/layout/default"/>
    <dgm:cxn modelId="{45C70DFE-CC4B-45E9-B023-DBCF400F842E}" type="presOf" srcId="{8F4811B6-CD81-4B27-9BC1-469C0409A8F9}" destId="{11E4284B-FD9F-4D7E-B9F7-B5A8A68F5631}" srcOrd="0" destOrd="0" presId="urn:microsoft.com/office/officeart/2005/8/layout/default"/>
    <dgm:cxn modelId="{A49E51D1-4174-40A9-9FC2-542A3123E54B}" type="presParOf" srcId="{78A01AE4-CF07-449C-9A79-53C8C204D715}" destId="{F6C8E2D5-0BF8-4113-8400-313323B7D966}" srcOrd="0" destOrd="0" presId="urn:microsoft.com/office/officeart/2005/8/layout/default"/>
    <dgm:cxn modelId="{71858CA0-8054-43A0-9B79-E8BE37E27339}" type="presParOf" srcId="{78A01AE4-CF07-449C-9A79-53C8C204D715}" destId="{8787E3F3-C96B-4B5A-A5A3-C24958D471DB}" srcOrd="1" destOrd="0" presId="urn:microsoft.com/office/officeart/2005/8/layout/default"/>
    <dgm:cxn modelId="{07FB2DFC-A156-4EE0-94DE-07FFF1AB1E68}" type="presParOf" srcId="{78A01AE4-CF07-449C-9A79-53C8C204D715}" destId="{F25A0282-4245-47F6-A06F-3CFED1507166}" srcOrd="2" destOrd="0" presId="urn:microsoft.com/office/officeart/2005/8/layout/default"/>
    <dgm:cxn modelId="{BDD28553-C9A4-46C4-A18E-283B335CFEA7}" type="presParOf" srcId="{78A01AE4-CF07-449C-9A79-53C8C204D715}" destId="{6C9CA4EF-708A-4844-A0ED-C893188AB552}" srcOrd="3" destOrd="0" presId="urn:microsoft.com/office/officeart/2005/8/layout/default"/>
    <dgm:cxn modelId="{785AB32C-68A4-4381-9A61-DC864538D275}" type="presParOf" srcId="{78A01AE4-CF07-449C-9A79-53C8C204D715}" destId="{ABDCC3C1-C462-4B35-BBEE-669F2B5F91B6}" srcOrd="4" destOrd="0" presId="urn:microsoft.com/office/officeart/2005/8/layout/default"/>
    <dgm:cxn modelId="{6B6C4E98-7900-46A7-A419-797183F063C1}" type="presParOf" srcId="{78A01AE4-CF07-449C-9A79-53C8C204D715}" destId="{35F4FC1D-3E06-4BC9-8F4C-741EAAE1CFDD}" srcOrd="5" destOrd="0" presId="urn:microsoft.com/office/officeart/2005/8/layout/default"/>
    <dgm:cxn modelId="{2BE193C4-BF0B-48DD-A408-C3804A122986}" type="presParOf" srcId="{78A01AE4-CF07-449C-9A79-53C8C204D715}" destId="{11E4284B-FD9F-4D7E-B9F7-B5A8A68F563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F35BB9-55F0-4128-9937-5D3D6F0ACC7C}"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pl-PL"/>
        </a:p>
      </dgm:t>
    </dgm:pt>
    <dgm:pt modelId="{C6D14927-7409-41D4-A467-E991ADC081B2}">
      <dgm:prSet phldrT="[Tekst]"/>
      <dgm:spPr/>
      <dgm:t>
        <a:bodyPr/>
        <a:lstStyle/>
        <a:p>
          <a:r>
            <a:rPr lang="pl-PL" dirty="0"/>
            <a:t>Bezpieczna, przyjazna atmosfera</a:t>
          </a:r>
        </a:p>
      </dgm:t>
    </dgm:pt>
    <dgm:pt modelId="{07207CCA-7710-4FDA-ADCE-2FB8824E9C65}" type="parTrans" cxnId="{249CD9A7-9110-4618-A637-E11039097D70}">
      <dgm:prSet/>
      <dgm:spPr/>
      <dgm:t>
        <a:bodyPr/>
        <a:lstStyle/>
        <a:p>
          <a:endParaRPr lang="pl-PL"/>
        </a:p>
      </dgm:t>
    </dgm:pt>
    <dgm:pt modelId="{831EF78F-5B6C-4DEF-A324-5A13948014D9}" type="sibTrans" cxnId="{249CD9A7-9110-4618-A637-E11039097D70}">
      <dgm:prSet/>
      <dgm:spPr/>
      <dgm:t>
        <a:bodyPr/>
        <a:lstStyle/>
        <a:p>
          <a:endParaRPr lang="pl-PL"/>
        </a:p>
      </dgm:t>
    </dgm:pt>
    <dgm:pt modelId="{116CF2B9-42BC-4386-807A-774B76D74EEF}">
      <dgm:prSet phldrT="[Tekst]"/>
      <dgm:spPr/>
      <dgm:t>
        <a:bodyPr/>
        <a:lstStyle/>
        <a:p>
          <a:r>
            <a:rPr lang="pl-PL" dirty="0"/>
            <a:t>Szczerość </a:t>
          </a:r>
        </a:p>
      </dgm:t>
    </dgm:pt>
    <dgm:pt modelId="{4E07DA59-6F2C-4BED-88EB-8813BA7E8B98}" type="parTrans" cxnId="{905C1E90-AF9E-4F58-8F2D-8B63B73C0821}">
      <dgm:prSet/>
      <dgm:spPr/>
      <dgm:t>
        <a:bodyPr/>
        <a:lstStyle/>
        <a:p>
          <a:endParaRPr lang="pl-PL"/>
        </a:p>
      </dgm:t>
    </dgm:pt>
    <dgm:pt modelId="{E3B019CC-DA35-496A-9609-9CA0115B57C8}" type="sibTrans" cxnId="{905C1E90-AF9E-4F58-8F2D-8B63B73C0821}">
      <dgm:prSet/>
      <dgm:spPr/>
      <dgm:t>
        <a:bodyPr/>
        <a:lstStyle/>
        <a:p>
          <a:endParaRPr lang="pl-PL"/>
        </a:p>
      </dgm:t>
    </dgm:pt>
    <dgm:pt modelId="{BE02215C-278C-4C33-A899-856E11ED5F96}">
      <dgm:prSet phldrT="[Tekst]"/>
      <dgm:spPr/>
      <dgm:t>
        <a:bodyPr/>
        <a:lstStyle/>
        <a:p>
          <a:r>
            <a:rPr lang="pl-PL" dirty="0"/>
            <a:t>Język adekwatny </a:t>
          </a:r>
        </a:p>
        <a:p>
          <a:r>
            <a:rPr lang="pl-PL" dirty="0"/>
            <a:t>do poziomu ucznia</a:t>
          </a:r>
        </a:p>
      </dgm:t>
    </dgm:pt>
    <dgm:pt modelId="{3A61CF46-B608-4F63-BE80-FAC23C15F4D5}" type="parTrans" cxnId="{A97051CE-A6D6-4A88-A44A-39CA07616495}">
      <dgm:prSet/>
      <dgm:spPr/>
      <dgm:t>
        <a:bodyPr/>
        <a:lstStyle/>
        <a:p>
          <a:endParaRPr lang="pl-PL"/>
        </a:p>
      </dgm:t>
    </dgm:pt>
    <dgm:pt modelId="{AABE83C8-6735-4E7A-928B-397F1A6E005B}" type="sibTrans" cxnId="{A97051CE-A6D6-4A88-A44A-39CA07616495}">
      <dgm:prSet/>
      <dgm:spPr/>
      <dgm:t>
        <a:bodyPr/>
        <a:lstStyle/>
        <a:p>
          <a:endParaRPr lang="pl-PL"/>
        </a:p>
      </dgm:t>
    </dgm:pt>
    <dgm:pt modelId="{75650EF8-48E4-4F76-A98B-48898043FD93}">
      <dgm:prSet phldrT="[Tekst]"/>
      <dgm:spPr/>
      <dgm:t>
        <a:bodyPr/>
        <a:lstStyle/>
        <a:p>
          <a:r>
            <a:rPr lang="pl-PL" dirty="0"/>
            <a:t>Podążanie za tematem rozmowy ucznia i uważne słuchanie</a:t>
          </a:r>
        </a:p>
      </dgm:t>
    </dgm:pt>
    <dgm:pt modelId="{3B2E9C1E-4671-4F19-9D95-B5DA18834888}" type="parTrans" cxnId="{294CA810-80D4-4051-A7AD-6BD0406D1ACE}">
      <dgm:prSet/>
      <dgm:spPr/>
      <dgm:t>
        <a:bodyPr/>
        <a:lstStyle/>
        <a:p>
          <a:endParaRPr lang="pl-PL"/>
        </a:p>
      </dgm:t>
    </dgm:pt>
    <dgm:pt modelId="{E7B98206-2C0B-4CD2-8521-0FD58955D019}" type="sibTrans" cxnId="{294CA810-80D4-4051-A7AD-6BD0406D1ACE}">
      <dgm:prSet/>
      <dgm:spPr/>
      <dgm:t>
        <a:bodyPr/>
        <a:lstStyle/>
        <a:p>
          <a:endParaRPr lang="pl-PL"/>
        </a:p>
      </dgm:t>
    </dgm:pt>
    <dgm:pt modelId="{4CB6B527-934A-4DDF-A550-8E34F63B0DFE}">
      <dgm:prSet phldrT="[Tekst]"/>
      <dgm:spPr/>
      <dgm:t>
        <a:bodyPr/>
        <a:lstStyle/>
        <a:p>
          <a:r>
            <a:rPr lang="pl-PL" dirty="0"/>
            <a:t>Dynamika rozmowy </a:t>
          </a:r>
        </a:p>
      </dgm:t>
    </dgm:pt>
    <dgm:pt modelId="{0501D2B7-5FE9-4788-BC6E-443C910A14B1}" type="parTrans" cxnId="{D1F12C3D-0A02-48E5-BFC6-554EDFF95186}">
      <dgm:prSet/>
      <dgm:spPr/>
      <dgm:t>
        <a:bodyPr/>
        <a:lstStyle/>
        <a:p>
          <a:endParaRPr lang="pl-PL"/>
        </a:p>
      </dgm:t>
    </dgm:pt>
    <dgm:pt modelId="{3E7E1A2C-BE97-45AF-81C3-765A187CA706}" type="sibTrans" cxnId="{D1F12C3D-0A02-48E5-BFC6-554EDFF95186}">
      <dgm:prSet/>
      <dgm:spPr/>
      <dgm:t>
        <a:bodyPr/>
        <a:lstStyle/>
        <a:p>
          <a:endParaRPr lang="pl-PL"/>
        </a:p>
      </dgm:t>
    </dgm:pt>
    <dgm:pt modelId="{2751DD73-3AE8-49A9-A0AF-DC1810376905}">
      <dgm:prSet phldrT="[Tekst]"/>
      <dgm:spPr/>
      <dgm:t>
        <a:bodyPr/>
        <a:lstStyle/>
        <a:p>
          <a:r>
            <a:rPr lang="pl-PL" dirty="0"/>
            <a:t>Dopytanie </a:t>
          </a:r>
        </a:p>
      </dgm:t>
    </dgm:pt>
    <dgm:pt modelId="{B401E5DF-E805-429B-B816-4016561D0900}" type="parTrans" cxnId="{9883F6B7-686E-4C55-9126-5D8943FCF458}">
      <dgm:prSet/>
      <dgm:spPr/>
      <dgm:t>
        <a:bodyPr/>
        <a:lstStyle/>
        <a:p>
          <a:endParaRPr lang="pl-PL"/>
        </a:p>
      </dgm:t>
    </dgm:pt>
    <dgm:pt modelId="{50F6721F-B646-491F-AA06-18C36E0AE70E}" type="sibTrans" cxnId="{9883F6B7-686E-4C55-9126-5D8943FCF458}">
      <dgm:prSet/>
      <dgm:spPr/>
      <dgm:t>
        <a:bodyPr/>
        <a:lstStyle/>
        <a:p>
          <a:endParaRPr lang="pl-PL"/>
        </a:p>
      </dgm:t>
    </dgm:pt>
    <dgm:pt modelId="{E818308C-A139-4898-B020-9F381A8535EA}">
      <dgm:prSet phldrT="[Tekst]"/>
      <dgm:spPr/>
      <dgm:t>
        <a:bodyPr/>
        <a:lstStyle/>
        <a:p>
          <a:r>
            <a:rPr lang="pl-PL" dirty="0"/>
            <a:t> Zapewnienie o gotowości  rozmowy, gdy uczeń będzie tego potrzebował </a:t>
          </a:r>
        </a:p>
      </dgm:t>
    </dgm:pt>
    <dgm:pt modelId="{5720D915-255B-4710-BAC3-CD1D3246798E}" type="parTrans" cxnId="{11C254ED-0935-43BD-B23C-023D46934480}">
      <dgm:prSet/>
      <dgm:spPr/>
      <dgm:t>
        <a:bodyPr/>
        <a:lstStyle/>
        <a:p>
          <a:endParaRPr lang="pl-PL"/>
        </a:p>
      </dgm:t>
    </dgm:pt>
    <dgm:pt modelId="{42FCC85A-5661-4D01-84B0-5A99E36A2C30}" type="sibTrans" cxnId="{11C254ED-0935-43BD-B23C-023D46934480}">
      <dgm:prSet/>
      <dgm:spPr/>
      <dgm:t>
        <a:bodyPr/>
        <a:lstStyle/>
        <a:p>
          <a:endParaRPr lang="pl-PL"/>
        </a:p>
      </dgm:t>
    </dgm:pt>
    <dgm:pt modelId="{24C49963-DE84-4AB6-8392-6E22C00BE5EE}" type="pres">
      <dgm:prSet presAssocID="{7CF35BB9-55F0-4128-9937-5D3D6F0ACC7C}" presName="diagram" presStyleCnt="0">
        <dgm:presLayoutVars>
          <dgm:dir/>
          <dgm:resizeHandles val="exact"/>
        </dgm:presLayoutVars>
      </dgm:prSet>
      <dgm:spPr/>
    </dgm:pt>
    <dgm:pt modelId="{0408F19A-A4CD-47E0-8040-FEFD2D1E4808}" type="pres">
      <dgm:prSet presAssocID="{C6D14927-7409-41D4-A467-E991ADC081B2}" presName="node" presStyleLbl="node1" presStyleIdx="0" presStyleCnt="7">
        <dgm:presLayoutVars>
          <dgm:bulletEnabled val="1"/>
        </dgm:presLayoutVars>
      </dgm:prSet>
      <dgm:spPr/>
    </dgm:pt>
    <dgm:pt modelId="{082C2CAE-AE32-4D14-87B8-9BDCAB52B221}" type="pres">
      <dgm:prSet presAssocID="{831EF78F-5B6C-4DEF-A324-5A13948014D9}" presName="sibTrans" presStyleCnt="0"/>
      <dgm:spPr/>
    </dgm:pt>
    <dgm:pt modelId="{8120393D-ABC5-4B61-8850-3E0E0560D47B}" type="pres">
      <dgm:prSet presAssocID="{116CF2B9-42BC-4386-807A-774B76D74EEF}" presName="node" presStyleLbl="node1" presStyleIdx="1" presStyleCnt="7">
        <dgm:presLayoutVars>
          <dgm:bulletEnabled val="1"/>
        </dgm:presLayoutVars>
      </dgm:prSet>
      <dgm:spPr/>
    </dgm:pt>
    <dgm:pt modelId="{463ADDC8-EB5F-40D9-A327-FEE00BA6F2F4}" type="pres">
      <dgm:prSet presAssocID="{E3B019CC-DA35-496A-9609-9CA0115B57C8}" presName="sibTrans" presStyleCnt="0"/>
      <dgm:spPr/>
    </dgm:pt>
    <dgm:pt modelId="{3661A7A5-4B22-45BA-A042-FDA1D7C82B1B}" type="pres">
      <dgm:prSet presAssocID="{BE02215C-278C-4C33-A899-856E11ED5F96}" presName="node" presStyleLbl="node1" presStyleIdx="2" presStyleCnt="7">
        <dgm:presLayoutVars>
          <dgm:bulletEnabled val="1"/>
        </dgm:presLayoutVars>
      </dgm:prSet>
      <dgm:spPr/>
    </dgm:pt>
    <dgm:pt modelId="{BA3CEB91-0E0A-42C9-ADD3-A7B362BE59DF}" type="pres">
      <dgm:prSet presAssocID="{AABE83C8-6735-4E7A-928B-397F1A6E005B}" presName="sibTrans" presStyleCnt="0"/>
      <dgm:spPr/>
    </dgm:pt>
    <dgm:pt modelId="{FE7FB4E3-43B8-4DA2-80F1-CA301B97A33B}" type="pres">
      <dgm:prSet presAssocID="{75650EF8-48E4-4F76-A98B-48898043FD93}" presName="node" presStyleLbl="node1" presStyleIdx="3" presStyleCnt="7">
        <dgm:presLayoutVars>
          <dgm:bulletEnabled val="1"/>
        </dgm:presLayoutVars>
      </dgm:prSet>
      <dgm:spPr/>
    </dgm:pt>
    <dgm:pt modelId="{935786A3-8C82-4542-B925-8B715CB83CD6}" type="pres">
      <dgm:prSet presAssocID="{E7B98206-2C0B-4CD2-8521-0FD58955D019}" presName="sibTrans" presStyleCnt="0"/>
      <dgm:spPr/>
    </dgm:pt>
    <dgm:pt modelId="{0F60B0C3-5D1B-43F9-8D98-7CC0E8D092D9}" type="pres">
      <dgm:prSet presAssocID="{4CB6B527-934A-4DDF-A550-8E34F63B0DFE}" presName="node" presStyleLbl="node1" presStyleIdx="4" presStyleCnt="7">
        <dgm:presLayoutVars>
          <dgm:bulletEnabled val="1"/>
        </dgm:presLayoutVars>
      </dgm:prSet>
      <dgm:spPr/>
    </dgm:pt>
    <dgm:pt modelId="{68CECBAB-C3FE-4CDB-959B-A07C3DD5026A}" type="pres">
      <dgm:prSet presAssocID="{3E7E1A2C-BE97-45AF-81C3-765A187CA706}" presName="sibTrans" presStyleCnt="0"/>
      <dgm:spPr/>
    </dgm:pt>
    <dgm:pt modelId="{F1DD39AC-DC4C-4170-8A71-634131AF900F}" type="pres">
      <dgm:prSet presAssocID="{2751DD73-3AE8-49A9-A0AF-DC1810376905}" presName="node" presStyleLbl="node1" presStyleIdx="5" presStyleCnt="7">
        <dgm:presLayoutVars>
          <dgm:bulletEnabled val="1"/>
        </dgm:presLayoutVars>
      </dgm:prSet>
      <dgm:spPr/>
    </dgm:pt>
    <dgm:pt modelId="{BC912717-D754-4A15-80D9-8D8DA5850AB6}" type="pres">
      <dgm:prSet presAssocID="{50F6721F-B646-491F-AA06-18C36E0AE70E}" presName="sibTrans" presStyleCnt="0"/>
      <dgm:spPr/>
    </dgm:pt>
    <dgm:pt modelId="{0BE50938-F583-47DC-8A78-44B014D24AB7}" type="pres">
      <dgm:prSet presAssocID="{E818308C-A139-4898-B020-9F381A8535EA}" presName="node" presStyleLbl="node1" presStyleIdx="6" presStyleCnt="7">
        <dgm:presLayoutVars>
          <dgm:bulletEnabled val="1"/>
        </dgm:presLayoutVars>
      </dgm:prSet>
      <dgm:spPr/>
    </dgm:pt>
  </dgm:ptLst>
  <dgm:cxnLst>
    <dgm:cxn modelId="{3AFE610D-403C-4E6F-BE79-F8FD1614CD5C}" type="presOf" srcId="{C6D14927-7409-41D4-A467-E991ADC081B2}" destId="{0408F19A-A4CD-47E0-8040-FEFD2D1E4808}" srcOrd="0" destOrd="0" presId="urn:microsoft.com/office/officeart/2005/8/layout/default"/>
    <dgm:cxn modelId="{8537F10D-7402-4DCF-8587-6E7D38839536}" type="presOf" srcId="{116CF2B9-42BC-4386-807A-774B76D74EEF}" destId="{8120393D-ABC5-4B61-8850-3E0E0560D47B}" srcOrd="0" destOrd="0" presId="urn:microsoft.com/office/officeart/2005/8/layout/default"/>
    <dgm:cxn modelId="{294CA810-80D4-4051-A7AD-6BD0406D1ACE}" srcId="{7CF35BB9-55F0-4128-9937-5D3D6F0ACC7C}" destId="{75650EF8-48E4-4F76-A98B-48898043FD93}" srcOrd="3" destOrd="0" parTransId="{3B2E9C1E-4671-4F19-9D95-B5DA18834888}" sibTransId="{E7B98206-2C0B-4CD2-8521-0FD58955D019}"/>
    <dgm:cxn modelId="{FCC49A15-6933-436A-A1FB-2FA202513171}" type="presOf" srcId="{E818308C-A139-4898-B020-9F381A8535EA}" destId="{0BE50938-F583-47DC-8A78-44B014D24AB7}" srcOrd="0" destOrd="0" presId="urn:microsoft.com/office/officeart/2005/8/layout/default"/>
    <dgm:cxn modelId="{D1F12C3D-0A02-48E5-BFC6-554EDFF95186}" srcId="{7CF35BB9-55F0-4128-9937-5D3D6F0ACC7C}" destId="{4CB6B527-934A-4DDF-A550-8E34F63B0DFE}" srcOrd="4" destOrd="0" parTransId="{0501D2B7-5FE9-4788-BC6E-443C910A14B1}" sibTransId="{3E7E1A2C-BE97-45AF-81C3-765A187CA706}"/>
    <dgm:cxn modelId="{0501C750-B2CC-4E5E-8C11-F1411B5D2E2B}" type="presOf" srcId="{7CF35BB9-55F0-4128-9937-5D3D6F0ACC7C}" destId="{24C49963-DE84-4AB6-8392-6E22C00BE5EE}" srcOrd="0" destOrd="0" presId="urn:microsoft.com/office/officeart/2005/8/layout/default"/>
    <dgm:cxn modelId="{DBB70E56-6CEB-4208-BC3F-DBC08F0467A0}" type="presOf" srcId="{2751DD73-3AE8-49A9-A0AF-DC1810376905}" destId="{F1DD39AC-DC4C-4170-8A71-634131AF900F}" srcOrd="0" destOrd="0" presId="urn:microsoft.com/office/officeart/2005/8/layout/default"/>
    <dgm:cxn modelId="{5ACFD785-6593-4574-B934-5102EBF45737}" type="presOf" srcId="{75650EF8-48E4-4F76-A98B-48898043FD93}" destId="{FE7FB4E3-43B8-4DA2-80F1-CA301B97A33B}" srcOrd="0" destOrd="0" presId="urn:microsoft.com/office/officeart/2005/8/layout/default"/>
    <dgm:cxn modelId="{905C1E90-AF9E-4F58-8F2D-8B63B73C0821}" srcId="{7CF35BB9-55F0-4128-9937-5D3D6F0ACC7C}" destId="{116CF2B9-42BC-4386-807A-774B76D74EEF}" srcOrd="1" destOrd="0" parTransId="{4E07DA59-6F2C-4BED-88EB-8813BA7E8B98}" sibTransId="{E3B019CC-DA35-496A-9609-9CA0115B57C8}"/>
    <dgm:cxn modelId="{249CD9A7-9110-4618-A637-E11039097D70}" srcId="{7CF35BB9-55F0-4128-9937-5D3D6F0ACC7C}" destId="{C6D14927-7409-41D4-A467-E991ADC081B2}" srcOrd="0" destOrd="0" parTransId="{07207CCA-7710-4FDA-ADCE-2FB8824E9C65}" sibTransId="{831EF78F-5B6C-4DEF-A324-5A13948014D9}"/>
    <dgm:cxn modelId="{9883F6B7-686E-4C55-9126-5D8943FCF458}" srcId="{7CF35BB9-55F0-4128-9937-5D3D6F0ACC7C}" destId="{2751DD73-3AE8-49A9-A0AF-DC1810376905}" srcOrd="5" destOrd="0" parTransId="{B401E5DF-E805-429B-B816-4016561D0900}" sibTransId="{50F6721F-B646-491F-AA06-18C36E0AE70E}"/>
    <dgm:cxn modelId="{24DF26BF-020D-4072-89BF-E0986B8F16F0}" type="presOf" srcId="{4CB6B527-934A-4DDF-A550-8E34F63B0DFE}" destId="{0F60B0C3-5D1B-43F9-8D98-7CC0E8D092D9}" srcOrd="0" destOrd="0" presId="urn:microsoft.com/office/officeart/2005/8/layout/default"/>
    <dgm:cxn modelId="{A97051CE-A6D6-4A88-A44A-39CA07616495}" srcId="{7CF35BB9-55F0-4128-9937-5D3D6F0ACC7C}" destId="{BE02215C-278C-4C33-A899-856E11ED5F96}" srcOrd="2" destOrd="0" parTransId="{3A61CF46-B608-4F63-BE80-FAC23C15F4D5}" sibTransId="{AABE83C8-6735-4E7A-928B-397F1A6E005B}"/>
    <dgm:cxn modelId="{F29176DC-E212-46A2-B2C2-41A777EC2E36}" type="presOf" srcId="{BE02215C-278C-4C33-A899-856E11ED5F96}" destId="{3661A7A5-4B22-45BA-A042-FDA1D7C82B1B}" srcOrd="0" destOrd="0" presId="urn:microsoft.com/office/officeart/2005/8/layout/default"/>
    <dgm:cxn modelId="{11C254ED-0935-43BD-B23C-023D46934480}" srcId="{7CF35BB9-55F0-4128-9937-5D3D6F0ACC7C}" destId="{E818308C-A139-4898-B020-9F381A8535EA}" srcOrd="6" destOrd="0" parTransId="{5720D915-255B-4710-BAC3-CD1D3246798E}" sibTransId="{42FCC85A-5661-4D01-84B0-5A99E36A2C30}"/>
    <dgm:cxn modelId="{4AF589E6-157F-41E1-B699-523256A7E764}" type="presParOf" srcId="{24C49963-DE84-4AB6-8392-6E22C00BE5EE}" destId="{0408F19A-A4CD-47E0-8040-FEFD2D1E4808}" srcOrd="0" destOrd="0" presId="urn:microsoft.com/office/officeart/2005/8/layout/default"/>
    <dgm:cxn modelId="{AA57AE8C-F30C-4D89-96D9-20809D0DC76A}" type="presParOf" srcId="{24C49963-DE84-4AB6-8392-6E22C00BE5EE}" destId="{082C2CAE-AE32-4D14-87B8-9BDCAB52B221}" srcOrd="1" destOrd="0" presId="urn:microsoft.com/office/officeart/2005/8/layout/default"/>
    <dgm:cxn modelId="{4B357EE1-4891-4465-AF0E-8ECB033F7537}" type="presParOf" srcId="{24C49963-DE84-4AB6-8392-6E22C00BE5EE}" destId="{8120393D-ABC5-4B61-8850-3E0E0560D47B}" srcOrd="2" destOrd="0" presId="urn:microsoft.com/office/officeart/2005/8/layout/default"/>
    <dgm:cxn modelId="{ED6DBBE5-041E-4CE8-9654-DB768E02544A}" type="presParOf" srcId="{24C49963-DE84-4AB6-8392-6E22C00BE5EE}" destId="{463ADDC8-EB5F-40D9-A327-FEE00BA6F2F4}" srcOrd="3" destOrd="0" presId="urn:microsoft.com/office/officeart/2005/8/layout/default"/>
    <dgm:cxn modelId="{B36293EB-D6EB-43E7-BFC9-F13ED106F19E}" type="presParOf" srcId="{24C49963-DE84-4AB6-8392-6E22C00BE5EE}" destId="{3661A7A5-4B22-45BA-A042-FDA1D7C82B1B}" srcOrd="4" destOrd="0" presId="urn:microsoft.com/office/officeart/2005/8/layout/default"/>
    <dgm:cxn modelId="{A435BFF6-0A6B-4D4D-B00F-DD81DB62E3B4}" type="presParOf" srcId="{24C49963-DE84-4AB6-8392-6E22C00BE5EE}" destId="{BA3CEB91-0E0A-42C9-ADD3-A7B362BE59DF}" srcOrd="5" destOrd="0" presId="urn:microsoft.com/office/officeart/2005/8/layout/default"/>
    <dgm:cxn modelId="{478EDEB8-8224-4561-A31E-AD27C8E6F72E}" type="presParOf" srcId="{24C49963-DE84-4AB6-8392-6E22C00BE5EE}" destId="{FE7FB4E3-43B8-4DA2-80F1-CA301B97A33B}" srcOrd="6" destOrd="0" presId="urn:microsoft.com/office/officeart/2005/8/layout/default"/>
    <dgm:cxn modelId="{0A3346E4-7B8F-4314-A0B5-F0498034E5D9}" type="presParOf" srcId="{24C49963-DE84-4AB6-8392-6E22C00BE5EE}" destId="{935786A3-8C82-4542-B925-8B715CB83CD6}" srcOrd="7" destOrd="0" presId="urn:microsoft.com/office/officeart/2005/8/layout/default"/>
    <dgm:cxn modelId="{D8A8D7C9-EEB6-4BB7-8CA2-D1DE4BCEA468}" type="presParOf" srcId="{24C49963-DE84-4AB6-8392-6E22C00BE5EE}" destId="{0F60B0C3-5D1B-43F9-8D98-7CC0E8D092D9}" srcOrd="8" destOrd="0" presId="urn:microsoft.com/office/officeart/2005/8/layout/default"/>
    <dgm:cxn modelId="{4EDD5F3C-B6A8-43C8-9C33-16C884CCB8B8}" type="presParOf" srcId="{24C49963-DE84-4AB6-8392-6E22C00BE5EE}" destId="{68CECBAB-C3FE-4CDB-959B-A07C3DD5026A}" srcOrd="9" destOrd="0" presId="urn:microsoft.com/office/officeart/2005/8/layout/default"/>
    <dgm:cxn modelId="{C85B1718-2350-489D-9A3B-42BFEFAAC329}" type="presParOf" srcId="{24C49963-DE84-4AB6-8392-6E22C00BE5EE}" destId="{F1DD39AC-DC4C-4170-8A71-634131AF900F}" srcOrd="10" destOrd="0" presId="urn:microsoft.com/office/officeart/2005/8/layout/default"/>
    <dgm:cxn modelId="{453B2DFA-8BC6-4A65-B8BF-FA9E389138D5}" type="presParOf" srcId="{24C49963-DE84-4AB6-8392-6E22C00BE5EE}" destId="{BC912717-D754-4A15-80D9-8D8DA5850AB6}" srcOrd="11" destOrd="0" presId="urn:microsoft.com/office/officeart/2005/8/layout/default"/>
    <dgm:cxn modelId="{6863AE1C-F798-4056-B9DE-FC2ACA973E45}" type="presParOf" srcId="{24C49963-DE84-4AB6-8392-6E22C00BE5EE}" destId="{0BE50938-F583-47DC-8A78-44B014D24AB7}"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E4FC9F-C8B9-42C1-831D-39E8E669C8C8}" type="doc">
      <dgm:prSet loTypeId="urn:microsoft.com/office/officeart/2005/8/layout/chevron1" loCatId="process" qsTypeId="urn:microsoft.com/office/officeart/2005/8/quickstyle/simple5" qsCatId="simple" csTypeId="urn:microsoft.com/office/officeart/2005/8/colors/accent1_2" csCatId="accent1" phldr="1"/>
      <dgm:spPr/>
    </dgm:pt>
    <dgm:pt modelId="{431D4FD1-6369-4BA0-97DC-099095A55EC4}">
      <dgm:prSet phldrT="[Tekst]"/>
      <dgm:spPr/>
      <dgm:t>
        <a:bodyPr/>
        <a:lstStyle/>
        <a:p>
          <a:r>
            <a:rPr lang="pl-PL" dirty="0"/>
            <a:t>Nauczyciel informuje wychowawcę o niepokojącym zachowaniu ucznia </a:t>
          </a:r>
        </a:p>
      </dgm:t>
    </dgm:pt>
    <dgm:pt modelId="{F239243A-9438-48B3-B928-33DA64EF8F5F}" type="parTrans" cxnId="{9AE82B85-E2C0-4FAB-BA2A-552CF3565276}">
      <dgm:prSet/>
      <dgm:spPr/>
      <dgm:t>
        <a:bodyPr/>
        <a:lstStyle/>
        <a:p>
          <a:endParaRPr lang="pl-PL"/>
        </a:p>
      </dgm:t>
    </dgm:pt>
    <dgm:pt modelId="{27343201-FDFA-4C89-A221-F185444E6E7A}" type="sibTrans" cxnId="{9AE82B85-E2C0-4FAB-BA2A-552CF3565276}">
      <dgm:prSet/>
      <dgm:spPr/>
      <dgm:t>
        <a:bodyPr/>
        <a:lstStyle/>
        <a:p>
          <a:endParaRPr lang="pl-PL"/>
        </a:p>
      </dgm:t>
    </dgm:pt>
    <dgm:pt modelId="{59052709-3166-458C-93B9-D507DCEFE13B}">
      <dgm:prSet phldrT="[Tekst]"/>
      <dgm:spPr/>
      <dgm:t>
        <a:bodyPr/>
        <a:lstStyle/>
        <a:p>
          <a:r>
            <a:rPr lang="pl-PL" dirty="0"/>
            <a:t>Wychowawca weryfikuje informacje i informuje rodziców ucznia o jego niepokojącym zachowaniu oraz możliwościach uzyskania pomocy </a:t>
          </a:r>
        </a:p>
      </dgm:t>
    </dgm:pt>
    <dgm:pt modelId="{C9D78990-9CDB-44DF-9093-C1C5D08E8B26}" type="parTrans" cxnId="{258484ED-CD17-4E89-9478-F33E0846EA68}">
      <dgm:prSet/>
      <dgm:spPr/>
      <dgm:t>
        <a:bodyPr/>
        <a:lstStyle/>
        <a:p>
          <a:endParaRPr lang="pl-PL"/>
        </a:p>
      </dgm:t>
    </dgm:pt>
    <dgm:pt modelId="{D6CE0EB3-3C72-4580-A853-CE6541A557A2}" type="sibTrans" cxnId="{258484ED-CD17-4E89-9478-F33E0846EA68}">
      <dgm:prSet/>
      <dgm:spPr/>
      <dgm:t>
        <a:bodyPr/>
        <a:lstStyle/>
        <a:p>
          <a:endParaRPr lang="pl-PL"/>
        </a:p>
      </dgm:t>
    </dgm:pt>
    <dgm:pt modelId="{EDC138EA-7F5D-48DE-B99D-0B158495AAC1}">
      <dgm:prSet phldrT="[Tekst]"/>
      <dgm:spPr/>
      <dgm:t>
        <a:bodyPr/>
        <a:lstStyle/>
        <a:p>
          <a:r>
            <a:rPr lang="pl-PL" dirty="0"/>
            <a:t>Psycholog proponuje indywidualną terapię i wsparcie dziecku i jego rodzicom lub kieruje dziecko do psychoterapeuty </a:t>
          </a:r>
        </a:p>
      </dgm:t>
    </dgm:pt>
    <dgm:pt modelId="{7B087B0C-28DC-4A43-81D8-220E2870F524}" type="parTrans" cxnId="{2144133F-F024-4482-B52F-D6807A8073F7}">
      <dgm:prSet/>
      <dgm:spPr/>
      <dgm:t>
        <a:bodyPr/>
        <a:lstStyle/>
        <a:p>
          <a:endParaRPr lang="pl-PL"/>
        </a:p>
      </dgm:t>
    </dgm:pt>
    <dgm:pt modelId="{D4333ECD-0E53-4BF3-B3F3-CB253E570A82}" type="sibTrans" cxnId="{2144133F-F024-4482-B52F-D6807A8073F7}">
      <dgm:prSet/>
      <dgm:spPr/>
      <dgm:t>
        <a:bodyPr/>
        <a:lstStyle/>
        <a:p>
          <a:endParaRPr lang="pl-PL"/>
        </a:p>
      </dgm:t>
    </dgm:pt>
    <dgm:pt modelId="{BBC21C05-24C7-47E8-9512-3CDD7951ECB4}" type="pres">
      <dgm:prSet presAssocID="{0FE4FC9F-C8B9-42C1-831D-39E8E669C8C8}" presName="Name0" presStyleCnt="0">
        <dgm:presLayoutVars>
          <dgm:dir/>
          <dgm:animLvl val="lvl"/>
          <dgm:resizeHandles val="exact"/>
        </dgm:presLayoutVars>
      </dgm:prSet>
      <dgm:spPr/>
    </dgm:pt>
    <dgm:pt modelId="{87625C5F-AD60-4638-93B1-62FB11459CB3}" type="pres">
      <dgm:prSet presAssocID="{431D4FD1-6369-4BA0-97DC-099095A55EC4}" presName="parTxOnly" presStyleLbl="node1" presStyleIdx="0" presStyleCnt="3">
        <dgm:presLayoutVars>
          <dgm:chMax val="0"/>
          <dgm:chPref val="0"/>
          <dgm:bulletEnabled val="1"/>
        </dgm:presLayoutVars>
      </dgm:prSet>
      <dgm:spPr/>
    </dgm:pt>
    <dgm:pt modelId="{DEF6586B-E744-4E4B-B94B-2189DFBBBE59}" type="pres">
      <dgm:prSet presAssocID="{27343201-FDFA-4C89-A221-F185444E6E7A}" presName="parTxOnlySpace" presStyleCnt="0"/>
      <dgm:spPr/>
    </dgm:pt>
    <dgm:pt modelId="{61B5BBB9-BF7C-40F7-BFDF-BA732272AAF5}" type="pres">
      <dgm:prSet presAssocID="{59052709-3166-458C-93B9-D507DCEFE13B}" presName="parTxOnly" presStyleLbl="node1" presStyleIdx="1" presStyleCnt="3">
        <dgm:presLayoutVars>
          <dgm:chMax val="0"/>
          <dgm:chPref val="0"/>
          <dgm:bulletEnabled val="1"/>
        </dgm:presLayoutVars>
      </dgm:prSet>
      <dgm:spPr/>
    </dgm:pt>
    <dgm:pt modelId="{20098607-D36C-4074-AFC6-201813F42B2B}" type="pres">
      <dgm:prSet presAssocID="{D6CE0EB3-3C72-4580-A853-CE6541A557A2}" presName="parTxOnlySpace" presStyleCnt="0"/>
      <dgm:spPr/>
    </dgm:pt>
    <dgm:pt modelId="{5A5FB8C0-38D8-4938-B14A-727321BA03C1}" type="pres">
      <dgm:prSet presAssocID="{EDC138EA-7F5D-48DE-B99D-0B158495AAC1}" presName="parTxOnly" presStyleLbl="node1" presStyleIdx="2" presStyleCnt="3">
        <dgm:presLayoutVars>
          <dgm:chMax val="0"/>
          <dgm:chPref val="0"/>
          <dgm:bulletEnabled val="1"/>
        </dgm:presLayoutVars>
      </dgm:prSet>
      <dgm:spPr/>
    </dgm:pt>
  </dgm:ptLst>
  <dgm:cxnLst>
    <dgm:cxn modelId="{2144133F-F024-4482-B52F-D6807A8073F7}" srcId="{0FE4FC9F-C8B9-42C1-831D-39E8E669C8C8}" destId="{EDC138EA-7F5D-48DE-B99D-0B158495AAC1}" srcOrd="2" destOrd="0" parTransId="{7B087B0C-28DC-4A43-81D8-220E2870F524}" sibTransId="{D4333ECD-0E53-4BF3-B3F3-CB253E570A82}"/>
    <dgm:cxn modelId="{78FC194E-131C-4193-BBD4-64536F660F67}" type="presOf" srcId="{EDC138EA-7F5D-48DE-B99D-0B158495AAC1}" destId="{5A5FB8C0-38D8-4938-B14A-727321BA03C1}" srcOrd="0" destOrd="0" presId="urn:microsoft.com/office/officeart/2005/8/layout/chevron1"/>
    <dgm:cxn modelId="{9AE82B85-E2C0-4FAB-BA2A-552CF3565276}" srcId="{0FE4FC9F-C8B9-42C1-831D-39E8E669C8C8}" destId="{431D4FD1-6369-4BA0-97DC-099095A55EC4}" srcOrd="0" destOrd="0" parTransId="{F239243A-9438-48B3-B928-33DA64EF8F5F}" sibTransId="{27343201-FDFA-4C89-A221-F185444E6E7A}"/>
    <dgm:cxn modelId="{2B565A94-7C5D-4D71-B568-3D9AB7F23E56}" type="presOf" srcId="{0FE4FC9F-C8B9-42C1-831D-39E8E669C8C8}" destId="{BBC21C05-24C7-47E8-9512-3CDD7951ECB4}" srcOrd="0" destOrd="0" presId="urn:microsoft.com/office/officeart/2005/8/layout/chevron1"/>
    <dgm:cxn modelId="{93B9BD9D-DE30-4418-86EA-D0EA143AB3D3}" type="presOf" srcId="{431D4FD1-6369-4BA0-97DC-099095A55EC4}" destId="{87625C5F-AD60-4638-93B1-62FB11459CB3}" srcOrd="0" destOrd="0" presId="urn:microsoft.com/office/officeart/2005/8/layout/chevron1"/>
    <dgm:cxn modelId="{652A13C5-8AA3-483D-8355-36EC2582D3BD}" type="presOf" srcId="{59052709-3166-458C-93B9-D507DCEFE13B}" destId="{61B5BBB9-BF7C-40F7-BFDF-BA732272AAF5}" srcOrd="0" destOrd="0" presId="urn:microsoft.com/office/officeart/2005/8/layout/chevron1"/>
    <dgm:cxn modelId="{258484ED-CD17-4E89-9478-F33E0846EA68}" srcId="{0FE4FC9F-C8B9-42C1-831D-39E8E669C8C8}" destId="{59052709-3166-458C-93B9-D507DCEFE13B}" srcOrd="1" destOrd="0" parTransId="{C9D78990-9CDB-44DF-9093-C1C5D08E8B26}" sibTransId="{D6CE0EB3-3C72-4580-A853-CE6541A557A2}"/>
    <dgm:cxn modelId="{91685E98-76A1-4E3A-B505-EA6937DEB737}" type="presParOf" srcId="{BBC21C05-24C7-47E8-9512-3CDD7951ECB4}" destId="{87625C5F-AD60-4638-93B1-62FB11459CB3}" srcOrd="0" destOrd="0" presId="urn:microsoft.com/office/officeart/2005/8/layout/chevron1"/>
    <dgm:cxn modelId="{12BBA4D6-158A-452B-A128-F1E86EDB8D78}" type="presParOf" srcId="{BBC21C05-24C7-47E8-9512-3CDD7951ECB4}" destId="{DEF6586B-E744-4E4B-B94B-2189DFBBBE59}" srcOrd="1" destOrd="0" presId="urn:microsoft.com/office/officeart/2005/8/layout/chevron1"/>
    <dgm:cxn modelId="{6B1BDF02-7E06-4391-8505-4AAD0F024BEC}" type="presParOf" srcId="{BBC21C05-24C7-47E8-9512-3CDD7951ECB4}" destId="{61B5BBB9-BF7C-40F7-BFDF-BA732272AAF5}" srcOrd="2" destOrd="0" presId="urn:microsoft.com/office/officeart/2005/8/layout/chevron1"/>
    <dgm:cxn modelId="{2E2FA1F6-92E5-49E2-BE99-AA1851C43F6A}" type="presParOf" srcId="{BBC21C05-24C7-47E8-9512-3CDD7951ECB4}" destId="{20098607-D36C-4074-AFC6-201813F42B2B}" srcOrd="3" destOrd="0" presId="urn:microsoft.com/office/officeart/2005/8/layout/chevron1"/>
    <dgm:cxn modelId="{B770A5E2-EE96-4571-A677-BAEF9B273E4D}" type="presParOf" srcId="{BBC21C05-24C7-47E8-9512-3CDD7951ECB4}" destId="{5A5FB8C0-38D8-4938-B14A-727321BA03C1}"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90083-8CC6-4960-884C-CFB57A89F4BC}">
      <dsp:nvSpPr>
        <dsp:cNvPr id="0" name=""/>
        <dsp:cNvSpPr/>
      </dsp:nvSpPr>
      <dsp:spPr>
        <a:xfrm>
          <a:off x="5455570" y="1225533"/>
          <a:ext cx="4088076" cy="707028"/>
        </a:xfrm>
        <a:custGeom>
          <a:avLst/>
          <a:gdLst/>
          <a:ahLst/>
          <a:cxnLst/>
          <a:rect l="0" t="0" r="0" b="0"/>
          <a:pathLst>
            <a:path>
              <a:moveTo>
                <a:pt x="0" y="0"/>
              </a:moveTo>
              <a:lnTo>
                <a:pt x="0" y="421497"/>
              </a:lnTo>
              <a:lnTo>
                <a:pt x="4088076" y="421497"/>
              </a:lnTo>
              <a:lnTo>
                <a:pt x="4088076" y="70702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651CB-EA5D-4F04-AB24-8A7539F5134A}">
      <dsp:nvSpPr>
        <dsp:cNvPr id="0" name=""/>
        <dsp:cNvSpPr/>
      </dsp:nvSpPr>
      <dsp:spPr>
        <a:xfrm>
          <a:off x="5406474" y="1225533"/>
          <a:ext cx="91440" cy="761617"/>
        </a:xfrm>
        <a:custGeom>
          <a:avLst/>
          <a:gdLst/>
          <a:ahLst/>
          <a:cxnLst/>
          <a:rect l="0" t="0" r="0" b="0"/>
          <a:pathLst>
            <a:path>
              <a:moveTo>
                <a:pt x="49095" y="0"/>
              </a:moveTo>
              <a:lnTo>
                <a:pt x="49095" y="476087"/>
              </a:lnTo>
              <a:lnTo>
                <a:pt x="45720" y="476087"/>
              </a:lnTo>
              <a:lnTo>
                <a:pt x="45720" y="76161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3FAC58-8CA1-45FA-8E07-6EEE7F70ADF8}">
      <dsp:nvSpPr>
        <dsp:cNvPr id="0" name=""/>
        <dsp:cNvSpPr/>
      </dsp:nvSpPr>
      <dsp:spPr>
        <a:xfrm>
          <a:off x="1181738" y="1225533"/>
          <a:ext cx="4273831" cy="693384"/>
        </a:xfrm>
        <a:custGeom>
          <a:avLst/>
          <a:gdLst/>
          <a:ahLst/>
          <a:cxnLst/>
          <a:rect l="0" t="0" r="0" b="0"/>
          <a:pathLst>
            <a:path>
              <a:moveTo>
                <a:pt x="4273831" y="0"/>
              </a:moveTo>
              <a:lnTo>
                <a:pt x="4273831" y="407853"/>
              </a:lnTo>
              <a:lnTo>
                <a:pt x="0" y="407853"/>
              </a:lnTo>
              <a:lnTo>
                <a:pt x="0" y="69338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410B35-8BC7-49CA-A3CE-91F9991E3A0C}">
      <dsp:nvSpPr>
        <dsp:cNvPr id="0" name=""/>
        <dsp:cNvSpPr/>
      </dsp:nvSpPr>
      <dsp:spPr>
        <a:xfrm>
          <a:off x="4273831" y="1830"/>
          <a:ext cx="2363476" cy="122370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2678" numCol="1" spcCol="1270" anchor="ctr" anchorCtr="0">
          <a:noAutofit/>
        </a:bodyPr>
        <a:lstStyle/>
        <a:p>
          <a:pPr marL="0" lvl="0" indent="0" algn="ctr" defTabSz="1244600">
            <a:lnSpc>
              <a:spcPct val="90000"/>
            </a:lnSpc>
            <a:spcBef>
              <a:spcPct val="0"/>
            </a:spcBef>
            <a:spcAft>
              <a:spcPct val="35000"/>
            </a:spcAft>
            <a:buNone/>
          </a:pPr>
          <a:r>
            <a:rPr lang="pl-PL" sz="2800" kern="1200" dirty="0"/>
            <a:t>Sytuacja trudna </a:t>
          </a:r>
        </a:p>
      </dsp:txBody>
      <dsp:txXfrm>
        <a:off x="4273831" y="1830"/>
        <a:ext cx="2363476" cy="1223703"/>
      </dsp:txXfrm>
    </dsp:sp>
    <dsp:sp modelId="{1C2F6E12-ACC7-43B1-B92D-233FD579FF92}">
      <dsp:nvSpPr>
        <dsp:cNvPr id="0" name=""/>
        <dsp:cNvSpPr/>
      </dsp:nvSpPr>
      <dsp:spPr>
        <a:xfrm>
          <a:off x="4727680" y="953599"/>
          <a:ext cx="2164821" cy="40790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260" tIns="12065" rIns="48260" bIns="12065" numCol="1" spcCol="1270" anchor="ctr" anchorCtr="0">
          <a:noAutofit/>
        </a:bodyPr>
        <a:lstStyle/>
        <a:p>
          <a:pPr marL="0" lvl="0" indent="0" algn="r" defTabSz="844550">
            <a:lnSpc>
              <a:spcPct val="90000"/>
            </a:lnSpc>
            <a:spcBef>
              <a:spcPct val="0"/>
            </a:spcBef>
            <a:spcAft>
              <a:spcPct val="35000"/>
            </a:spcAft>
            <a:buNone/>
          </a:pPr>
          <a:r>
            <a:rPr lang="pl-PL" sz="1900" kern="1200" dirty="0"/>
            <a:t>Funkcjonowanie:    </a:t>
          </a:r>
        </a:p>
      </dsp:txBody>
      <dsp:txXfrm>
        <a:off x="4727680" y="953599"/>
        <a:ext cx="2164821" cy="407901"/>
      </dsp:txXfrm>
    </dsp:sp>
    <dsp:sp modelId="{07927FA3-9114-42E7-B1A5-5E22FF78186B}">
      <dsp:nvSpPr>
        <dsp:cNvPr id="0" name=""/>
        <dsp:cNvSpPr/>
      </dsp:nvSpPr>
      <dsp:spPr>
        <a:xfrm>
          <a:off x="0" y="1918917"/>
          <a:ext cx="2363476" cy="122370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2678" numCol="1" spcCol="1270" anchor="ctr" anchorCtr="0">
          <a:noAutofit/>
        </a:bodyPr>
        <a:lstStyle/>
        <a:p>
          <a:pPr marL="0" lvl="0" indent="0" algn="ctr" defTabSz="1244600">
            <a:lnSpc>
              <a:spcPct val="90000"/>
            </a:lnSpc>
            <a:spcBef>
              <a:spcPct val="0"/>
            </a:spcBef>
            <a:spcAft>
              <a:spcPct val="35000"/>
            </a:spcAft>
            <a:buNone/>
          </a:pPr>
          <a:r>
            <a:rPr lang="pl-PL" sz="2800" kern="1200" dirty="0"/>
            <a:t>poznawcze</a:t>
          </a:r>
        </a:p>
      </dsp:txBody>
      <dsp:txXfrm>
        <a:off x="0" y="1918917"/>
        <a:ext cx="2363476" cy="1223703"/>
      </dsp:txXfrm>
    </dsp:sp>
    <dsp:sp modelId="{0A9C9DB0-703D-4A14-BB70-D4D722378908}">
      <dsp:nvSpPr>
        <dsp:cNvPr id="0" name=""/>
        <dsp:cNvSpPr/>
      </dsp:nvSpPr>
      <dsp:spPr>
        <a:xfrm>
          <a:off x="298915" y="2870683"/>
          <a:ext cx="2127128" cy="40790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6040" tIns="16510" rIns="66040" bIns="16510" numCol="1" spcCol="1270" anchor="ctr" anchorCtr="0">
          <a:noAutofit/>
        </a:bodyPr>
        <a:lstStyle/>
        <a:p>
          <a:pPr marL="0" lvl="0" indent="0" algn="r" defTabSz="1155700">
            <a:lnSpc>
              <a:spcPct val="90000"/>
            </a:lnSpc>
            <a:spcBef>
              <a:spcPct val="0"/>
            </a:spcBef>
            <a:spcAft>
              <a:spcPct val="35000"/>
            </a:spcAft>
            <a:buNone/>
          </a:pPr>
          <a:r>
            <a:rPr lang="pl-PL" sz="2600" kern="1200" dirty="0"/>
            <a:t>sprawdzian</a:t>
          </a:r>
        </a:p>
      </dsp:txBody>
      <dsp:txXfrm>
        <a:off x="298915" y="2870683"/>
        <a:ext cx="2127128" cy="407901"/>
      </dsp:txXfrm>
    </dsp:sp>
    <dsp:sp modelId="{1572A81A-2D61-40A4-8FB3-D10652AD9C05}">
      <dsp:nvSpPr>
        <dsp:cNvPr id="0" name=""/>
        <dsp:cNvSpPr/>
      </dsp:nvSpPr>
      <dsp:spPr>
        <a:xfrm>
          <a:off x="4270456" y="1987151"/>
          <a:ext cx="2363476" cy="122370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2678" numCol="1" spcCol="1270" anchor="ctr" anchorCtr="0">
          <a:noAutofit/>
        </a:bodyPr>
        <a:lstStyle/>
        <a:p>
          <a:pPr marL="0" lvl="0" indent="0" algn="ctr" defTabSz="1244600">
            <a:lnSpc>
              <a:spcPct val="90000"/>
            </a:lnSpc>
            <a:spcBef>
              <a:spcPct val="0"/>
            </a:spcBef>
            <a:spcAft>
              <a:spcPct val="35000"/>
            </a:spcAft>
            <a:buNone/>
          </a:pPr>
          <a:r>
            <a:rPr lang="pl-PL" sz="2800" kern="1200" dirty="0"/>
            <a:t>emocjonalne</a:t>
          </a:r>
        </a:p>
      </dsp:txBody>
      <dsp:txXfrm>
        <a:off x="4270456" y="1987151"/>
        <a:ext cx="2363476" cy="1223703"/>
      </dsp:txXfrm>
    </dsp:sp>
    <dsp:sp modelId="{5A0BFAFD-008F-438C-940B-C97F92748242}">
      <dsp:nvSpPr>
        <dsp:cNvPr id="0" name=""/>
        <dsp:cNvSpPr/>
      </dsp:nvSpPr>
      <dsp:spPr>
        <a:xfrm>
          <a:off x="4574583" y="2857034"/>
          <a:ext cx="3420975" cy="40790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5880" tIns="13970" rIns="55880" bIns="13970" numCol="1" spcCol="1270" anchor="ctr" anchorCtr="0">
          <a:noAutofit/>
        </a:bodyPr>
        <a:lstStyle/>
        <a:p>
          <a:pPr marL="0" lvl="0" indent="0" algn="r" defTabSz="977900">
            <a:lnSpc>
              <a:spcPct val="90000"/>
            </a:lnSpc>
            <a:spcBef>
              <a:spcPct val="0"/>
            </a:spcBef>
            <a:spcAft>
              <a:spcPct val="35000"/>
            </a:spcAft>
            <a:buNone/>
          </a:pPr>
          <a:r>
            <a:rPr lang="pl-PL" sz="2200" kern="1200" dirty="0"/>
            <a:t>wystąpienie przed klasą </a:t>
          </a:r>
        </a:p>
      </dsp:txBody>
      <dsp:txXfrm>
        <a:off x="4574583" y="2857034"/>
        <a:ext cx="3420975" cy="407901"/>
      </dsp:txXfrm>
    </dsp:sp>
    <dsp:sp modelId="{9F7E59A3-EADE-437A-8352-D644D7269491}">
      <dsp:nvSpPr>
        <dsp:cNvPr id="0" name=""/>
        <dsp:cNvSpPr/>
      </dsp:nvSpPr>
      <dsp:spPr>
        <a:xfrm>
          <a:off x="8361908" y="1932562"/>
          <a:ext cx="2363476" cy="1223703"/>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2678" numCol="1" spcCol="1270" anchor="ctr" anchorCtr="0">
          <a:noAutofit/>
        </a:bodyPr>
        <a:lstStyle/>
        <a:p>
          <a:pPr marL="0" lvl="0" indent="0" algn="ctr" defTabSz="1244600">
            <a:lnSpc>
              <a:spcPct val="90000"/>
            </a:lnSpc>
            <a:spcBef>
              <a:spcPct val="0"/>
            </a:spcBef>
            <a:spcAft>
              <a:spcPct val="35000"/>
            </a:spcAft>
            <a:buNone/>
          </a:pPr>
          <a:r>
            <a:rPr lang="pl-PL" sz="2800" kern="1200" dirty="0"/>
            <a:t>społeczne </a:t>
          </a:r>
        </a:p>
      </dsp:txBody>
      <dsp:txXfrm>
        <a:off x="8361908" y="1932562"/>
        <a:ext cx="2363476" cy="1223703"/>
      </dsp:txXfrm>
    </dsp:sp>
    <dsp:sp modelId="{0AD3D5C5-3448-420B-970F-FE2FDFA6AA87}">
      <dsp:nvSpPr>
        <dsp:cNvPr id="0" name=""/>
        <dsp:cNvSpPr/>
      </dsp:nvSpPr>
      <dsp:spPr>
        <a:xfrm>
          <a:off x="8625925" y="2884331"/>
          <a:ext cx="2540408" cy="40790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3340" tIns="13335" rIns="53340" bIns="13335" numCol="1" spcCol="1270" anchor="ctr" anchorCtr="0">
          <a:noAutofit/>
        </a:bodyPr>
        <a:lstStyle/>
        <a:p>
          <a:pPr marL="0" lvl="0" indent="0" algn="r" defTabSz="933450">
            <a:lnSpc>
              <a:spcPct val="90000"/>
            </a:lnSpc>
            <a:spcBef>
              <a:spcPct val="0"/>
            </a:spcBef>
            <a:spcAft>
              <a:spcPct val="35000"/>
            </a:spcAft>
            <a:buNone/>
          </a:pPr>
          <a:r>
            <a:rPr lang="pl-PL" sz="2100" kern="1200" dirty="0"/>
            <a:t>nowa klasa/szkoła</a:t>
          </a:r>
        </a:p>
      </dsp:txBody>
      <dsp:txXfrm>
        <a:off x="8625925" y="2884331"/>
        <a:ext cx="2540408" cy="407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A40D7-E6A9-4ED1-AD48-80EEDE9D2082}">
      <dsp:nvSpPr>
        <dsp:cNvPr id="0" name=""/>
        <dsp:cNvSpPr/>
      </dsp:nvSpPr>
      <dsp:spPr>
        <a:xfrm>
          <a:off x="624650" y="1650246"/>
          <a:ext cx="949071" cy="781913"/>
        </a:xfrm>
        <a:custGeom>
          <a:avLst/>
          <a:gdLst/>
          <a:ahLst/>
          <a:cxnLst/>
          <a:rect l="0" t="0" r="0" b="0"/>
          <a:pathLst>
            <a:path>
              <a:moveTo>
                <a:pt x="0" y="0"/>
              </a:moveTo>
              <a:lnTo>
                <a:pt x="474535" y="0"/>
              </a:lnTo>
              <a:lnTo>
                <a:pt x="474535" y="781913"/>
              </a:lnTo>
              <a:lnTo>
                <a:pt x="949071" y="781913"/>
              </a:lnTo>
            </a:path>
          </a:pathLst>
        </a:custGeom>
        <a:noFill/>
        <a:ln w="15875"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068443" y="2010461"/>
        <a:ext cx="61484" cy="61484"/>
      </dsp:txXfrm>
    </dsp:sp>
    <dsp:sp modelId="{5D197971-5F6A-4DEB-83AB-9FCBA55D2C59}">
      <dsp:nvSpPr>
        <dsp:cNvPr id="0" name=""/>
        <dsp:cNvSpPr/>
      </dsp:nvSpPr>
      <dsp:spPr>
        <a:xfrm>
          <a:off x="624650" y="600763"/>
          <a:ext cx="955587" cy="1049483"/>
        </a:xfrm>
        <a:custGeom>
          <a:avLst/>
          <a:gdLst/>
          <a:ahLst/>
          <a:cxnLst/>
          <a:rect l="0" t="0" r="0" b="0"/>
          <a:pathLst>
            <a:path>
              <a:moveTo>
                <a:pt x="0" y="1049483"/>
              </a:moveTo>
              <a:lnTo>
                <a:pt x="477793" y="1049483"/>
              </a:lnTo>
              <a:lnTo>
                <a:pt x="477793" y="0"/>
              </a:lnTo>
              <a:lnTo>
                <a:pt x="955587" y="0"/>
              </a:lnTo>
            </a:path>
          </a:pathLst>
        </a:custGeom>
        <a:noFill/>
        <a:ln w="15875"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066959" y="1090021"/>
        <a:ext cx="70967" cy="70967"/>
      </dsp:txXfrm>
    </dsp:sp>
    <dsp:sp modelId="{793826EA-FFDF-47E1-860D-3C3958FFB5BE}">
      <dsp:nvSpPr>
        <dsp:cNvPr id="0" name=""/>
        <dsp:cNvSpPr/>
      </dsp:nvSpPr>
      <dsp:spPr>
        <a:xfrm rot="16200000">
          <a:off x="-1331491" y="1337921"/>
          <a:ext cx="3287632" cy="624650"/>
        </a:xfrm>
        <a:prstGeom prst="rect">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pl-PL" sz="4000" kern="1200" dirty="0"/>
            <a:t>KRYZYS</a:t>
          </a:r>
        </a:p>
      </dsp:txBody>
      <dsp:txXfrm>
        <a:off x="-1331491" y="1337921"/>
        <a:ext cx="3287632" cy="624650"/>
      </dsp:txXfrm>
    </dsp:sp>
    <dsp:sp modelId="{063AC31B-8C4C-4906-9577-4F0DC54A32A3}">
      <dsp:nvSpPr>
        <dsp:cNvPr id="0" name=""/>
        <dsp:cNvSpPr/>
      </dsp:nvSpPr>
      <dsp:spPr>
        <a:xfrm>
          <a:off x="1580237" y="0"/>
          <a:ext cx="7040594" cy="1201527"/>
        </a:xfrm>
        <a:prstGeom prst="rect">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l-PL" sz="2000" kern="1200" dirty="0"/>
            <a:t>ROZWOJOWY (NORMATYWNY) ma miejsce w rozwoju każdego człowieka, np. trudność w wyborze szkoły  </a:t>
          </a:r>
        </a:p>
        <a:p>
          <a:pPr marL="0" lvl="0" indent="0" algn="ctr" defTabSz="889000">
            <a:lnSpc>
              <a:spcPct val="90000"/>
            </a:lnSpc>
            <a:spcBef>
              <a:spcPct val="0"/>
            </a:spcBef>
            <a:spcAft>
              <a:spcPct val="35000"/>
            </a:spcAft>
            <a:buNone/>
          </a:pPr>
          <a:r>
            <a:rPr lang="pl-PL" sz="1500" kern="1200" dirty="0"/>
            <a:t> </a:t>
          </a:r>
        </a:p>
      </dsp:txBody>
      <dsp:txXfrm>
        <a:off x="1580237" y="0"/>
        <a:ext cx="7040594" cy="1201527"/>
      </dsp:txXfrm>
    </dsp:sp>
    <dsp:sp modelId="{409B2EB5-FF04-45D7-8788-959442491A45}">
      <dsp:nvSpPr>
        <dsp:cNvPr id="0" name=""/>
        <dsp:cNvSpPr/>
      </dsp:nvSpPr>
      <dsp:spPr>
        <a:xfrm>
          <a:off x="1573721" y="1811676"/>
          <a:ext cx="7162849" cy="1240967"/>
        </a:xfrm>
        <a:prstGeom prst="rect">
          <a:avLst/>
        </a:prstGeom>
        <a:solidFill>
          <a:schemeClr val="accent1">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l-PL" sz="2000" kern="1200" dirty="0"/>
            <a:t>SYTUACYJNY (LOSOWY, TRAUMATYCZNY) związany                           z zaistnieniem szczególnie niekorzystnych zdarzeń losowych, np. przewlekła choroba somatyczna dziecka </a:t>
          </a:r>
        </a:p>
      </dsp:txBody>
      <dsp:txXfrm>
        <a:off x="1573721" y="1811676"/>
        <a:ext cx="7162849" cy="1240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58067-4FCA-45AB-9A71-10B5DB77AADE}">
      <dsp:nvSpPr>
        <dsp:cNvPr id="0" name=""/>
        <dsp:cNvSpPr/>
      </dsp:nvSpPr>
      <dsp:spPr>
        <a:xfrm>
          <a:off x="1646710" y="30430"/>
          <a:ext cx="2724228" cy="163453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Sfera fizyczna/somatyczna </a:t>
          </a:r>
        </a:p>
      </dsp:txBody>
      <dsp:txXfrm>
        <a:off x="1646710" y="30430"/>
        <a:ext cx="2724228" cy="1634537"/>
      </dsp:txXfrm>
    </dsp:sp>
    <dsp:sp modelId="{5FB1AFD4-E1EE-41B0-835D-53B1900098E2}">
      <dsp:nvSpPr>
        <dsp:cNvPr id="0" name=""/>
        <dsp:cNvSpPr/>
      </dsp:nvSpPr>
      <dsp:spPr>
        <a:xfrm>
          <a:off x="5230732" y="30430"/>
          <a:ext cx="2724228" cy="163453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Sfera emocjonalna</a:t>
          </a:r>
        </a:p>
      </dsp:txBody>
      <dsp:txXfrm>
        <a:off x="5230732" y="30430"/>
        <a:ext cx="2724228" cy="1634537"/>
      </dsp:txXfrm>
    </dsp:sp>
    <dsp:sp modelId="{8731BA4B-FBB3-4452-A12E-CCBCD370F829}">
      <dsp:nvSpPr>
        <dsp:cNvPr id="0" name=""/>
        <dsp:cNvSpPr/>
      </dsp:nvSpPr>
      <dsp:spPr>
        <a:xfrm>
          <a:off x="5231849" y="1880612"/>
          <a:ext cx="2724228" cy="163453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Sfera poznawcza </a:t>
          </a:r>
        </a:p>
      </dsp:txBody>
      <dsp:txXfrm>
        <a:off x="5231849" y="1880612"/>
        <a:ext cx="2724228" cy="1634537"/>
      </dsp:txXfrm>
    </dsp:sp>
    <dsp:sp modelId="{FCCDD950-1A21-4C87-93F5-B9A7EEE5A4C4}">
      <dsp:nvSpPr>
        <dsp:cNvPr id="0" name=""/>
        <dsp:cNvSpPr/>
      </dsp:nvSpPr>
      <dsp:spPr>
        <a:xfrm>
          <a:off x="1647827" y="1908017"/>
          <a:ext cx="2724228" cy="163453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1900" kern="1200" dirty="0"/>
            <a:t>Sfera społeczna </a:t>
          </a:r>
        </a:p>
      </dsp:txBody>
      <dsp:txXfrm>
        <a:off x="1647827" y="1908017"/>
        <a:ext cx="2724228" cy="16345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58D2D-9535-45D8-A17C-C699D8E0AEBA}">
      <dsp:nvSpPr>
        <dsp:cNvPr id="0" name=""/>
        <dsp:cNvSpPr/>
      </dsp:nvSpPr>
      <dsp:spPr>
        <a:xfrm>
          <a:off x="3745431" y="1412378"/>
          <a:ext cx="2111925" cy="1699310"/>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Wydarzenia  traumatyczne</a:t>
          </a:r>
        </a:p>
      </dsp:txBody>
      <dsp:txXfrm>
        <a:off x="4054715" y="1661236"/>
        <a:ext cx="1493357" cy="1201594"/>
      </dsp:txXfrm>
    </dsp:sp>
    <dsp:sp modelId="{F067491F-9F45-4254-A1F9-002AF59376A7}">
      <dsp:nvSpPr>
        <dsp:cNvPr id="0" name=""/>
        <dsp:cNvSpPr/>
      </dsp:nvSpPr>
      <dsp:spPr>
        <a:xfrm rot="16200000">
          <a:off x="4726639" y="1325938"/>
          <a:ext cx="149508" cy="23370"/>
        </a:xfrm>
        <a:custGeom>
          <a:avLst/>
          <a:gdLst/>
          <a:ahLst/>
          <a:cxnLst/>
          <a:rect l="0" t="0" r="0" b="0"/>
          <a:pathLst>
            <a:path>
              <a:moveTo>
                <a:pt x="0" y="11685"/>
              </a:moveTo>
              <a:lnTo>
                <a:pt x="149508" y="116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797656" y="1333886"/>
        <a:ext cx="7475" cy="7475"/>
      </dsp:txXfrm>
    </dsp:sp>
    <dsp:sp modelId="{AD0EDB4C-C2BE-4F05-B39B-64F1B84A688D}">
      <dsp:nvSpPr>
        <dsp:cNvPr id="0" name=""/>
        <dsp:cNvSpPr/>
      </dsp:nvSpPr>
      <dsp:spPr>
        <a:xfrm>
          <a:off x="3878427" y="16072"/>
          <a:ext cx="1845933" cy="1246797"/>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Katastrofy spowodowane przez człowieka </a:t>
          </a:r>
        </a:p>
      </dsp:txBody>
      <dsp:txXfrm>
        <a:off x="4148758" y="198661"/>
        <a:ext cx="1305271" cy="881619"/>
      </dsp:txXfrm>
    </dsp:sp>
    <dsp:sp modelId="{FD090D5F-0117-4FDD-BE3F-53ACF6347725}">
      <dsp:nvSpPr>
        <dsp:cNvPr id="0" name=""/>
        <dsp:cNvSpPr/>
      </dsp:nvSpPr>
      <dsp:spPr>
        <a:xfrm rot="96039">
          <a:off x="5856370" y="2304916"/>
          <a:ext cx="1795629" cy="23370"/>
        </a:xfrm>
        <a:custGeom>
          <a:avLst/>
          <a:gdLst/>
          <a:ahLst/>
          <a:cxnLst/>
          <a:rect l="0" t="0" r="0" b="0"/>
          <a:pathLst>
            <a:path>
              <a:moveTo>
                <a:pt x="0" y="11685"/>
              </a:moveTo>
              <a:lnTo>
                <a:pt x="1795629" y="116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6709293" y="2271711"/>
        <a:ext cx="89781" cy="89781"/>
      </dsp:txXfrm>
    </dsp:sp>
    <dsp:sp modelId="{F5A92BEF-E7CB-4143-A500-010E1304210E}">
      <dsp:nvSpPr>
        <dsp:cNvPr id="0" name=""/>
        <dsp:cNvSpPr/>
      </dsp:nvSpPr>
      <dsp:spPr>
        <a:xfrm>
          <a:off x="7651405" y="1735695"/>
          <a:ext cx="1246797" cy="1246797"/>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Działania wojenne </a:t>
          </a:r>
        </a:p>
      </dsp:txBody>
      <dsp:txXfrm>
        <a:off x="7833994" y="1918284"/>
        <a:ext cx="881619" cy="881619"/>
      </dsp:txXfrm>
    </dsp:sp>
    <dsp:sp modelId="{63A10F18-F821-41E2-AF8A-2F03B4D87332}">
      <dsp:nvSpPr>
        <dsp:cNvPr id="0" name=""/>
        <dsp:cNvSpPr/>
      </dsp:nvSpPr>
      <dsp:spPr>
        <a:xfrm rot="8244909">
          <a:off x="3579937" y="3094575"/>
          <a:ext cx="605755" cy="23370"/>
        </a:xfrm>
        <a:custGeom>
          <a:avLst/>
          <a:gdLst/>
          <a:ahLst/>
          <a:cxnLst/>
          <a:rect l="0" t="0" r="0" b="0"/>
          <a:pathLst>
            <a:path>
              <a:moveTo>
                <a:pt x="0" y="11685"/>
              </a:moveTo>
              <a:lnTo>
                <a:pt x="605755" y="116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rot="10800000">
        <a:off x="3867672" y="3091117"/>
        <a:ext cx="30287" cy="30287"/>
      </dsp:txXfrm>
    </dsp:sp>
    <dsp:sp modelId="{14C5CD70-F367-46BE-91EA-AB4555273BC7}">
      <dsp:nvSpPr>
        <dsp:cNvPr id="0" name=""/>
        <dsp:cNvSpPr/>
      </dsp:nvSpPr>
      <dsp:spPr>
        <a:xfrm>
          <a:off x="2577421" y="3109656"/>
          <a:ext cx="1246797" cy="1246797"/>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Terroryzm  </a:t>
          </a:r>
        </a:p>
      </dsp:txBody>
      <dsp:txXfrm>
        <a:off x="2760010" y="3292245"/>
        <a:ext cx="881619" cy="881619"/>
      </dsp:txXfrm>
    </dsp:sp>
    <dsp:sp modelId="{C2741BB1-563D-45A5-9E67-B45C489685DE}">
      <dsp:nvSpPr>
        <dsp:cNvPr id="0" name=""/>
        <dsp:cNvSpPr/>
      </dsp:nvSpPr>
      <dsp:spPr>
        <a:xfrm rot="10880622">
          <a:off x="1795565" y="2202719"/>
          <a:ext cx="1950582" cy="23370"/>
        </a:xfrm>
        <a:custGeom>
          <a:avLst/>
          <a:gdLst/>
          <a:ahLst/>
          <a:cxnLst/>
          <a:rect l="0" t="0" r="0" b="0"/>
          <a:pathLst>
            <a:path>
              <a:moveTo>
                <a:pt x="0" y="11685"/>
              </a:moveTo>
              <a:lnTo>
                <a:pt x="1950582" y="116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rot="10800000">
        <a:off x="2722092" y="2165640"/>
        <a:ext cx="97529" cy="97529"/>
      </dsp:txXfrm>
    </dsp:sp>
    <dsp:sp modelId="{42EA0E77-3EBE-41FF-9F67-9FBF44AA7909}">
      <dsp:nvSpPr>
        <dsp:cNvPr id="0" name=""/>
        <dsp:cNvSpPr/>
      </dsp:nvSpPr>
      <dsp:spPr>
        <a:xfrm>
          <a:off x="549207" y="1553516"/>
          <a:ext cx="1246797" cy="1246797"/>
        </a:xfrm>
        <a:prstGeom prst="ellipse">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Uchodźctwo</a:t>
          </a:r>
        </a:p>
      </dsp:txBody>
      <dsp:txXfrm>
        <a:off x="731796" y="1736105"/>
        <a:ext cx="881619" cy="8816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8E2D5-0BF8-4113-8400-313323B7D966}">
      <dsp:nvSpPr>
        <dsp:cNvPr id="0" name=""/>
        <dsp:cNvSpPr/>
      </dsp:nvSpPr>
      <dsp:spPr>
        <a:xfrm>
          <a:off x="4258468" y="2882734"/>
          <a:ext cx="3869531" cy="2321718"/>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nadmierne fizjologiczne pobudzenie organizmu</a:t>
          </a:r>
        </a:p>
      </dsp:txBody>
      <dsp:txXfrm>
        <a:off x="4258468" y="2882734"/>
        <a:ext cx="3869531" cy="2321718"/>
      </dsp:txXfrm>
    </dsp:sp>
    <dsp:sp modelId="{F25A0282-4245-47F6-A06F-3CFED1507166}">
      <dsp:nvSpPr>
        <dsp:cNvPr id="0" name=""/>
        <dsp:cNvSpPr/>
      </dsp:nvSpPr>
      <dsp:spPr>
        <a:xfrm>
          <a:off x="4257476" y="439799"/>
          <a:ext cx="3869531" cy="2321718"/>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zmiany w nastroju oraz sposobie myślenia</a:t>
          </a:r>
        </a:p>
      </dsp:txBody>
      <dsp:txXfrm>
        <a:off x="4257476" y="439799"/>
        <a:ext cx="3869531" cy="2321718"/>
      </dsp:txXfrm>
    </dsp:sp>
    <dsp:sp modelId="{ABDCC3C1-C462-4B35-BBEE-669F2B5F91B6}">
      <dsp:nvSpPr>
        <dsp:cNvPr id="0" name=""/>
        <dsp:cNvSpPr/>
      </dsp:nvSpPr>
      <dsp:spPr>
        <a:xfrm>
          <a:off x="42086" y="2902810"/>
          <a:ext cx="3869531" cy="2321718"/>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unikanie myśli, uczuć, rozmów, miejsc, sytuacji lub osób kojarzących się z traumą</a:t>
          </a:r>
        </a:p>
      </dsp:txBody>
      <dsp:txXfrm>
        <a:off x="42086" y="2902810"/>
        <a:ext cx="3869531" cy="2321718"/>
      </dsp:txXfrm>
    </dsp:sp>
    <dsp:sp modelId="{11E4284B-FD9F-4D7E-B9F7-B5A8A68F5631}">
      <dsp:nvSpPr>
        <dsp:cNvPr id="0" name=""/>
        <dsp:cNvSpPr/>
      </dsp:nvSpPr>
      <dsp:spPr>
        <a:xfrm>
          <a:off x="42086" y="418919"/>
          <a:ext cx="3869531" cy="2321718"/>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powtórne przeżywanie traumatycznego wydarzenia</a:t>
          </a:r>
        </a:p>
      </dsp:txBody>
      <dsp:txXfrm>
        <a:off x="42086" y="418919"/>
        <a:ext cx="3869531" cy="23217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8F19A-A4CD-47E0-8040-FEFD2D1E4808}">
      <dsp:nvSpPr>
        <dsp:cNvPr id="0" name=""/>
        <dsp:cNvSpPr/>
      </dsp:nvSpPr>
      <dsp:spPr>
        <a:xfrm>
          <a:off x="2813" y="584613"/>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Bezpieczna, przyjazna atmosfera</a:t>
          </a:r>
        </a:p>
      </dsp:txBody>
      <dsp:txXfrm>
        <a:off x="2813" y="584613"/>
        <a:ext cx="2231897" cy="1339138"/>
      </dsp:txXfrm>
    </dsp:sp>
    <dsp:sp modelId="{8120393D-ABC5-4B61-8850-3E0E0560D47B}">
      <dsp:nvSpPr>
        <dsp:cNvPr id="0" name=""/>
        <dsp:cNvSpPr/>
      </dsp:nvSpPr>
      <dsp:spPr>
        <a:xfrm>
          <a:off x="2457901" y="584613"/>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Szczerość </a:t>
          </a:r>
        </a:p>
      </dsp:txBody>
      <dsp:txXfrm>
        <a:off x="2457901" y="584613"/>
        <a:ext cx="2231897" cy="1339138"/>
      </dsp:txXfrm>
    </dsp:sp>
    <dsp:sp modelId="{3661A7A5-4B22-45BA-A042-FDA1D7C82B1B}">
      <dsp:nvSpPr>
        <dsp:cNvPr id="0" name=""/>
        <dsp:cNvSpPr/>
      </dsp:nvSpPr>
      <dsp:spPr>
        <a:xfrm>
          <a:off x="4912988" y="584613"/>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Język adekwatny </a:t>
          </a:r>
        </a:p>
        <a:p>
          <a:pPr marL="0" lvl="0" indent="0" algn="ctr" defTabSz="755650">
            <a:lnSpc>
              <a:spcPct val="90000"/>
            </a:lnSpc>
            <a:spcBef>
              <a:spcPct val="0"/>
            </a:spcBef>
            <a:spcAft>
              <a:spcPct val="35000"/>
            </a:spcAft>
            <a:buNone/>
          </a:pPr>
          <a:r>
            <a:rPr lang="pl-PL" sz="1700" kern="1200" dirty="0"/>
            <a:t>do poziomu ucznia</a:t>
          </a:r>
        </a:p>
      </dsp:txBody>
      <dsp:txXfrm>
        <a:off x="4912988" y="584613"/>
        <a:ext cx="2231897" cy="1339138"/>
      </dsp:txXfrm>
    </dsp:sp>
    <dsp:sp modelId="{FE7FB4E3-43B8-4DA2-80F1-CA301B97A33B}">
      <dsp:nvSpPr>
        <dsp:cNvPr id="0" name=""/>
        <dsp:cNvSpPr/>
      </dsp:nvSpPr>
      <dsp:spPr>
        <a:xfrm>
          <a:off x="7368076" y="584613"/>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Podążanie za tematem rozmowy ucznia i uważne słuchanie</a:t>
          </a:r>
        </a:p>
      </dsp:txBody>
      <dsp:txXfrm>
        <a:off x="7368076" y="584613"/>
        <a:ext cx="2231897" cy="1339138"/>
      </dsp:txXfrm>
    </dsp:sp>
    <dsp:sp modelId="{0F60B0C3-5D1B-43F9-8D98-7CC0E8D092D9}">
      <dsp:nvSpPr>
        <dsp:cNvPr id="0" name=""/>
        <dsp:cNvSpPr/>
      </dsp:nvSpPr>
      <dsp:spPr>
        <a:xfrm>
          <a:off x="1230357" y="2146942"/>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Dynamika rozmowy </a:t>
          </a:r>
        </a:p>
      </dsp:txBody>
      <dsp:txXfrm>
        <a:off x="1230357" y="2146942"/>
        <a:ext cx="2231897" cy="1339138"/>
      </dsp:txXfrm>
    </dsp:sp>
    <dsp:sp modelId="{F1DD39AC-DC4C-4170-8A71-634131AF900F}">
      <dsp:nvSpPr>
        <dsp:cNvPr id="0" name=""/>
        <dsp:cNvSpPr/>
      </dsp:nvSpPr>
      <dsp:spPr>
        <a:xfrm>
          <a:off x="3685445" y="2146942"/>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Dopytanie </a:t>
          </a:r>
        </a:p>
      </dsp:txBody>
      <dsp:txXfrm>
        <a:off x="3685445" y="2146942"/>
        <a:ext cx="2231897" cy="1339138"/>
      </dsp:txXfrm>
    </dsp:sp>
    <dsp:sp modelId="{0BE50938-F583-47DC-8A78-44B014D24AB7}">
      <dsp:nvSpPr>
        <dsp:cNvPr id="0" name=""/>
        <dsp:cNvSpPr/>
      </dsp:nvSpPr>
      <dsp:spPr>
        <a:xfrm>
          <a:off x="6140532" y="2146942"/>
          <a:ext cx="2231897" cy="133913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 Zapewnienie o gotowości  rozmowy, gdy uczeń będzie tego potrzebował </a:t>
          </a:r>
        </a:p>
      </dsp:txBody>
      <dsp:txXfrm>
        <a:off x="6140532" y="2146942"/>
        <a:ext cx="2231897" cy="1339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5C5F-AD60-4638-93B1-62FB11459CB3}">
      <dsp:nvSpPr>
        <dsp:cNvPr id="0" name=""/>
        <dsp:cNvSpPr/>
      </dsp:nvSpPr>
      <dsp:spPr>
        <a:xfrm>
          <a:off x="3186" y="1454916"/>
          <a:ext cx="3882461" cy="1552984"/>
        </a:xfrm>
        <a:prstGeom prst="chevron">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l-PL" sz="1400" kern="1200" dirty="0"/>
            <a:t>Nauczyciel informuje wychowawcę o niepokojącym zachowaniu ucznia </a:t>
          </a:r>
        </a:p>
      </dsp:txBody>
      <dsp:txXfrm>
        <a:off x="779678" y="1454916"/>
        <a:ext cx="2329477" cy="1552984"/>
      </dsp:txXfrm>
    </dsp:sp>
    <dsp:sp modelId="{61B5BBB9-BF7C-40F7-BFDF-BA732272AAF5}">
      <dsp:nvSpPr>
        <dsp:cNvPr id="0" name=""/>
        <dsp:cNvSpPr/>
      </dsp:nvSpPr>
      <dsp:spPr>
        <a:xfrm>
          <a:off x="3497401" y="1454916"/>
          <a:ext cx="3882461" cy="1552984"/>
        </a:xfrm>
        <a:prstGeom prst="chevron">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l-PL" sz="1400" kern="1200" dirty="0"/>
            <a:t>Wychowawca weryfikuje informacje i informuje rodziców ucznia o jego niepokojącym zachowaniu oraz możliwościach uzyskania pomocy </a:t>
          </a:r>
        </a:p>
      </dsp:txBody>
      <dsp:txXfrm>
        <a:off x="4273893" y="1454916"/>
        <a:ext cx="2329477" cy="1552984"/>
      </dsp:txXfrm>
    </dsp:sp>
    <dsp:sp modelId="{5A5FB8C0-38D8-4938-B14A-727321BA03C1}">
      <dsp:nvSpPr>
        <dsp:cNvPr id="0" name=""/>
        <dsp:cNvSpPr/>
      </dsp:nvSpPr>
      <dsp:spPr>
        <a:xfrm>
          <a:off x="6991617" y="1454916"/>
          <a:ext cx="3882461" cy="1552984"/>
        </a:xfrm>
        <a:prstGeom prst="chevron">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l-PL" sz="1400" kern="1200" dirty="0"/>
            <a:t>Psycholog proponuje indywidualną terapię i wsparcie dziecku i jego rodzicom lub kieruje dziecko do psychoterapeuty </a:t>
          </a:r>
        </a:p>
      </dsp:txBody>
      <dsp:txXfrm>
        <a:off x="7768109" y="1454916"/>
        <a:ext cx="2329477" cy="1552984"/>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12/29/2021</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12/29/2021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29166" y="2974448"/>
            <a:ext cx="4645152" cy="24938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94337" y="2971669"/>
            <a:ext cx="4645152" cy="248719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12/29/2021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12/29/2021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12/29/2021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59AFFF-B3E3-4922-8132-F7F566E35BF4}"/>
              </a:ext>
            </a:extLst>
          </p:cNvPr>
          <p:cNvSpPr>
            <a:spLocks noGrp="1"/>
          </p:cNvSpPr>
          <p:nvPr>
            <p:ph type="ctrTitle"/>
          </p:nvPr>
        </p:nvSpPr>
        <p:spPr>
          <a:xfrm>
            <a:off x="1128403" y="1610435"/>
            <a:ext cx="8637073" cy="1954031"/>
          </a:xfrm>
        </p:spPr>
        <p:txBody>
          <a:bodyPr>
            <a:normAutofit/>
          </a:bodyPr>
          <a:lstStyle/>
          <a:p>
            <a:r>
              <a:rPr lang="pl-PL" sz="6000" b="1" dirty="0"/>
              <a:t>Uczeń w sytuacji kryzysowej. </a:t>
            </a:r>
          </a:p>
        </p:txBody>
      </p:sp>
      <p:sp>
        <p:nvSpPr>
          <p:cNvPr id="3" name="Podtytuł 2">
            <a:extLst>
              <a:ext uri="{FF2B5EF4-FFF2-40B4-BE49-F238E27FC236}">
                <a16:creationId xmlns:a16="http://schemas.microsoft.com/office/drawing/2014/main" id="{3E4E2718-7512-4201-B0CD-4CDC1AFF60B2}"/>
              </a:ext>
            </a:extLst>
          </p:cNvPr>
          <p:cNvSpPr>
            <a:spLocks noGrp="1"/>
          </p:cNvSpPr>
          <p:nvPr>
            <p:ph type="subTitle" idx="1"/>
          </p:nvPr>
        </p:nvSpPr>
        <p:spPr/>
        <p:txBody>
          <a:bodyPr>
            <a:normAutofit/>
          </a:bodyPr>
          <a:lstStyle/>
          <a:p>
            <a:r>
              <a:rPr lang="pl-PL" sz="3200" b="1" dirty="0"/>
              <a:t>Wspierająca rola nauczycieli. </a:t>
            </a:r>
          </a:p>
        </p:txBody>
      </p:sp>
      <p:sp>
        <p:nvSpPr>
          <p:cNvPr id="4" name="Podtytuł 2">
            <a:extLst>
              <a:ext uri="{FF2B5EF4-FFF2-40B4-BE49-F238E27FC236}">
                <a16:creationId xmlns:a16="http://schemas.microsoft.com/office/drawing/2014/main" id="{C8B94D4F-AD97-45FC-A386-00FFDAE8D585}"/>
              </a:ext>
            </a:extLst>
          </p:cNvPr>
          <p:cNvSpPr txBox="1">
            <a:spLocks/>
          </p:cNvSpPr>
          <p:nvPr/>
        </p:nvSpPr>
        <p:spPr>
          <a:xfrm>
            <a:off x="7995502" y="4480005"/>
            <a:ext cx="2731637" cy="1252055"/>
          </a:xfrm>
          <a:prstGeom prst="rect">
            <a:avLst/>
          </a:prstGeom>
        </p:spPr>
        <p:txBody>
          <a:bodyPr vert="horz" lIns="91440" tIns="91440" rIns="91440" bIns="91440" rtlCol="0">
            <a:normAutofit fontScale="475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pl-PL" sz="3200" b="1" dirty="0"/>
              <a:t>Opracowanie: </a:t>
            </a:r>
          </a:p>
          <a:p>
            <a:r>
              <a:rPr lang="pl-PL" sz="3200" b="1" dirty="0"/>
              <a:t>Monika Markiewicz</a:t>
            </a:r>
          </a:p>
          <a:p>
            <a:r>
              <a:rPr lang="pl-PL" sz="3200" b="1" dirty="0"/>
              <a:t>Karolina Nowacka </a:t>
            </a:r>
          </a:p>
        </p:txBody>
      </p:sp>
    </p:spTree>
    <p:extLst>
      <p:ext uri="{BB962C8B-B14F-4D97-AF65-F5344CB8AC3E}">
        <p14:creationId xmlns:p14="http://schemas.microsoft.com/office/powerpoint/2010/main" val="3071936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A5605-D67A-447D-B08A-F8A26B835EB6}"/>
              </a:ext>
            </a:extLst>
          </p:cNvPr>
          <p:cNvSpPr>
            <a:spLocks noGrp="1"/>
          </p:cNvSpPr>
          <p:nvPr>
            <p:ph type="title"/>
          </p:nvPr>
        </p:nvSpPr>
        <p:spPr/>
        <p:txBody>
          <a:bodyPr/>
          <a:lstStyle/>
          <a:p>
            <a:pPr algn="ctr"/>
            <a:r>
              <a:rPr lang="pl-PL" dirty="0"/>
              <a:t>Sfera poznawcza</a:t>
            </a:r>
          </a:p>
        </p:txBody>
      </p:sp>
      <p:sp>
        <p:nvSpPr>
          <p:cNvPr id="3" name="Symbol zastępczy zawartości 2">
            <a:extLst>
              <a:ext uri="{FF2B5EF4-FFF2-40B4-BE49-F238E27FC236}">
                <a16:creationId xmlns:a16="http://schemas.microsoft.com/office/drawing/2014/main" id="{7E5BAF35-BF9A-4931-B8C5-F5F13BD43D20}"/>
              </a:ext>
            </a:extLst>
          </p:cNvPr>
          <p:cNvSpPr>
            <a:spLocks noGrp="1"/>
          </p:cNvSpPr>
          <p:nvPr>
            <p:ph idx="1"/>
          </p:nvPr>
        </p:nvSpPr>
        <p:spPr/>
        <p:txBody>
          <a:bodyPr>
            <a:normAutofit/>
          </a:bodyPr>
          <a:lstStyle/>
          <a:p>
            <a:pPr marL="0" indent="0" algn="just">
              <a:buNone/>
            </a:pPr>
            <a:r>
              <a:rPr lang="pl-PL" b="0" i="0" u="none" strike="noStrike" baseline="0" dirty="0">
                <a:solidFill>
                  <a:srgbClr val="1B1B1A"/>
                </a:solidFill>
                <a:latin typeface="Myriad Pro"/>
              </a:rPr>
              <a:t>Silne emocje, które towarzyszą dziecku w sytuacji kryzysowej, utrudniają wypełnianie obowiązków szkolnych, osłabiają koncentrację uwagi, wpływają negatywnie na procesy zapamiętywania oraz procesy myślenia. Uczeń może wówczas mieć trudność ze skupieniem się na lekcji, bo myśli o swojej sytuacji problemowej, próbuje ją zrozumieć i znaleźć jej rozwiązanie. </a:t>
            </a:r>
            <a:endParaRPr lang="pl-PL" sz="2400" dirty="0"/>
          </a:p>
        </p:txBody>
      </p:sp>
    </p:spTree>
    <p:extLst>
      <p:ext uri="{BB962C8B-B14F-4D97-AF65-F5344CB8AC3E}">
        <p14:creationId xmlns:p14="http://schemas.microsoft.com/office/powerpoint/2010/main" val="1562176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3BDB59-D05C-4F6D-8822-B26D4476A0A2}"/>
              </a:ext>
            </a:extLst>
          </p:cNvPr>
          <p:cNvSpPr>
            <a:spLocks noGrp="1"/>
          </p:cNvSpPr>
          <p:nvPr>
            <p:ph type="title"/>
          </p:nvPr>
        </p:nvSpPr>
        <p:spPr/>
        <p:txBody>
          <a:bodyPr/>
          <a:lstStyle/>
          <a:p>
            <a:pPr algn="ctr"/>
            <a:r>
              <a:rPr lang="pl-PL" dirty="0"/>
              <a:t>Sfera społeczna </a:t>
            </a:r>
          </a:p>
        </p:txBody>
      </p:sp>
      <p:sp>
        <p:nvSpPr>
          <p:cNvPr id="3" name="Symbol zastępczy zawartości 2">
            <a:extLst>
              <a:ext uri="{FF2B5EF4-FFF2-40B4-BE49-F238E27FC236}">
                <a16:creationId xmlns:a16="http://schemas.microsoft.com/office/drawing/2014/main" id="{AC62AD4E-BF2A-458A-9302-62B85BE38ECF}"/>
              </a:ext>
            </a:extLst>
          </p:cNvPr>
          <p:cNvSpPr>
            <a:spLocks noGrp="1"/>
          </p:cNvSpPr>
          <p:nvPr>
            <p:ph idx="1"/>
          </p:nvPr>
        </p:nvSpPr>
        <p:spPr/>
        <p:txBody>
          <a:bodyPr>
            <a:normAutofit/>
          </a:bodyPr>
          <a:lstStyle/>
          <a:p>
            <a:pPr marL="0" indent="0" algn="just">
              <a:buNone/>
            </a:pPr>
            <a:r>
              <a:rPr lang="pl-PL" b="0" i="0" u="none" strike="noStrike" baseline="0" dirty="0">
                <a:solidFill>
                  <a:srgbClr val="1B1B1A"/>
                </a:solidFill>
                <a:latin typeface="Myriad Pro"/>
              </a:rPr>
              <a:t>Brak rozwiązania sytuacji kryzysowej oraz objawy psychosomatyczne sprawiają, że dziecko wycofuje się z kontaktów z rówieśnikami, niechętnie chodzi do szkoły. Zdarza się, że całkowicie odmawia uczęszczania do szkoły, wchodzi w konflikty                          z nauczycielami lub rówieśnikami z klasy. Może wycofywać się z kontaktów społecznych, samotnie spędzać przerwy, niechętnie współpracować z innymi uczniami podczas lekcji. </a:t>
            </a:r>
            <a:endParaRPr lang="pl-PL" sz="2400" dirty="0"/>
          </a:p>
        </p:txBody>
      </p:sp>
    </p:spTree>
    <p:extLst>
      <p:ext uri="{BB962C8B-B14F-4D97-AF65-F5344CB8AC3E}">
        <p14:creationId xmlns:p14="http://schemas.microsoft.com/office/powerpoint/2010/main" val="3660333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8C69E1-A2C5-457E-B7C2-DFAA31582F41}"/>
              </a:ext>
            </a:extLst>
          </p:cNvPr>
          <p:cNvSpPr>
            <a:spLocks noGrp="1"/>
          </p:cNvSpPr>
          <p:nvPr>
            <p:ph type="title"/>
          </p:nvPr>
        </p:nvSpPr>
        <p:spPr>
          <a:xfrm>
            <a:off x="1294362" y="2379765"/>
            <a:ext cx="9603275" cy="1049235"/>
          </a:xfrm>
        </p:spPr>
        <p:txBody>
          <a:bodyPr>
            <a:normAutofit/>
          </a:bodyPr>
          <a:lstStyle/>
          <a:p>
            <a:pPr algn="ctr"/>
            <a:r>
              <a:rPr lang="pl-PL" sz="4000" b="1" dirty="0"/>
              <a:t>Czym jest zdarzenie traumatyczne? </a:t>
            </a:r>
          </a:p>
        </p:txBody>
      </p:sp>
    </p:spTree>
    <p:extLst>
      <p:ext uri="{BB962C8B-B14F-4D97-AF65-F5344CB8AC3E}">
        <p14:creationId xmlns:p14="http://schemas.microsoft.com/office/powerpoint/2010/main" val="866844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24CFDE4-FC86-4605-9DEF-8A82E844E70E}"/>
              </a:ext>
            </a:extLst>
          </p:cNvPr>
          <p:cNvSpPr>
            <a:spLocks noGrp="1"/>
          </p:cNvSpPr>
          <p:nvPr>
            <p:ph idx="1"/>
          </p:nvPr>
        </p:nvSpPr>
        <p:spPr/>
        <p:txBody>
          <a:bodyPr/>
          <a:lstStyle/>
          <a:p>
            <a:pPr algn="just"/>
            <a:r>
              <a:rPr lang="pl-PL" b="0" i="0" u="none" strike="noStrike" baseline="0" dirty="0">
                <a:solidFill>
                  <a:srgbClr val="1B1B1A"/>
                </a:solidFill>
                <a:latin typeface="Myriad Pro"/>
              </a:rPr>
              <a:t>Międzynarodowa Klasyfikacja Chorób i Problemów Zdrowotnych (ICD-10, 2002) definiuje </a:t>
            </a:r>
            <a:r>
              <a:rPr lang="pl-PL" b="1" i="0" u="none" strike="noStrike" baseline="0" dirty="0">
                <a:solidFill>
                  <a:srgbClr val="1B1B1A"/>
                </a:solidFill>
                <a:latin typeface="Myriad Pro"/>
              </a:rPr>
              <a:t>zdarzenie traumatyczne jako ekspozycję na wyjątkowo zagrażający lub katastroficzny stresor – zarówno krótko-, jak i długotrwały</a:t>
            </a:r>
            <a:r>
              <a:rPr lang="pl-PL" b="0" i="0" u="none" strike="noStrike" baseline="0" dirty="0">
                <a:solidFill>
                  <a:srgbClr val="1B1B1A"/>
                </a:solidFill>
                <a:latin typeface="Myriad Pro"/>
              </a:rPr>
              <a:t>. </a:t>
            </a:r>
          </a:p>
          <a:p>
            <a:pPr algn="just"/>
            <a:r>
              <a:rPr lang="pl-PL" b="1" i="0" u="none" strike="noStrike" baseline="0" dirty="0">
                <a:solidFill>
                  <a:srgbClr val="1B1B1A"/>
                </a:solidFill>
                <a:latin typeface="Myriad Pro"/>
              </a:rPr>
              <a:t>Zdarzenia traumatyczne różnią się od innych zdarzeń tym, że są gwałtowne, nagłe, zaskakujące, stanowią zagrożenie dla życia i zdrowia; wywołują silne emocje – najczęściej strach, cierpienie, poczucie bezradności, przerażenie. </a:t>
            </a:r>
          </a:p>
          <a:p>
            <a:pPr marL="0" indent="0">
              <a:buNone/>
            </a:pPr>
            <a:endParaRPr lang="pl-PL" dirty="0"/>
          </a:p>
        </p:txBody>
      </p:sp>
    </p:spTree>
    <p:extLst>
      <p:ext uri="{BB962C8B-B14F-4D97-AF65-F5344CB8AC3E}">
        <p14:creationId xmlns:p14="http://schemas.microsoft.com/office/powerpoint/2010/main" val="411569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a:extLst>
              <a:ext uri="{FF2B5EF4-FFF2-40B4-BE49-F238E27FC236}">
                <a16:creationId xmlns:a16="http://schemas.microsoft.com/office/drawing/2014/main" id="{68C8370E-AC39-4B29-AFA4-2198F308A157}"/>
              </a:ext>
            </a:extLst>
          </p:cNvPr>
          <p:cNvGraphicFramePr>
            <a:graphicFrameLocks noGrp="1"/>
          </p:cNvGraphicFramePr>
          <p:nvPr>
            <p:ph idx="1"/>
            <p:extLst>
              <p:ext uri="{D42A27DB-BD31-4B8C-83A1-F6EECF244321}">
                <p14:modId xmlns:p14="http://schemas.microsoft.com/office/powerpoint/2010/main" val="3641528995"/>
              </p:ext>
            </p:extLst>
          </p:nvPr>
        </p:nvGraphicFramePr>
        <p:xfrm>
          <a:off x="1130300" y="941696"/>
          <a:ext cx="9602788" cy="4524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Obraz 7">
            <a:extLst>
              <a:ext uri="{FF2B5EF4-FFF2-40B4-BE49-F238E27FC236}">
                <a16:creationId xmlns:a16="http://schemas.microsoft.com/office/drawing/2014/main" id="{D0DF64F4-3B14-48EA-884D-4D1451EDD0C2}"/>
              </a:ext>
            </a:extLst>
          </p:cNvPr>
          <p:cNvPicPr>
            <a:picLocks noChangeAspect="1"/>
          </p:cNvPicPr>
          <p:nvPr/>
        </p:nvPicPr>
        <p:blipFill>
          <a:blip r:embed="rId7"/>
          <a:stretch>
            <a:fillRect/>
          </a:stretch>
        </p:blipFill>
        <p:spPr>
          <a:xfrm>
            <a:off x="6907026" y="4133171"/>
            <a:ext cx="1249788" cy="1249788"/>
          </a:xfrm>
          <a:prstGeom prst="rect">
            <a:avLst/>
          </a:prstGeom>
        </p:spPr>
      </p:pic>
      <p:cxnSp>
        <p:nvCxnSpPr>
          <p:cNvPr id="10" name="Łącznik prosty 9">
            <a:extLst>
              <a:ext uri="{FF2B5EF4-FFF2-40B4-BE49-F238E27FC236}">
                <a16:creationId xmlns:a16="http://schemas.microsoft.com/office/drawing/2014/main" id="{5DC04321-F937-4CCB-95C5-4B3294A0B6CE}"/>
              </a:ext>
            </a:extLst>
          </p:cNvPr>
          <p:cNvCxnSpPr/>
          <p:nvPr/>
        </p:nvCxnSpPr>
        <p:spPr>
          <a:xfrm>
            <a:off x="6738425" y="3742006"/>
            <a:ext cx="520504" cy="450166"/>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Obraz 11">
            <a:extLst>
              <a:ext uri="{FF2B5EF4-FFF2-40B4-BE49-F238E27FC236}">
                <a16:creationId xmlns:a16="http://schemas.microsoft.com/office/drawing/2014/main" id="{E3FF5F24-16CB-4888-A3B0-46524CE03668}"/>
              </a:ext>
            </a:extLst>
          </p:cNvPr>
          <p:cNvPicPr>
            <a:picLocks noChangeAspect="1"/>
          </p:cNvPicPr>
          <p:nvPr/>
        </p:nvPicPr>
        <p:blipFill>
          <a:blip r:embed="rId8"/>
          <a:stretch>
            <a:fillRect/>
          </a:stretch>
        </p:blipFill>
        <p:spPr>
          <a:xfrm>
            <a:off x="7531920" y="1218627"/>
            <a:ext cx="1249788" cy="1249788"/>
          </a:xfrm>
          <a:prstGeom prst="rect">
            <a:avLst/>
          </a:prstGeom>
        </p:spPr>
      </p:pic>
      <p:pic>
        <p:nvPicPr>
          <p:cNvPr id="14" name="Obraz 13">
            <a:extLst>
              <a:ext uri="{FF2B5EF4-FFF2-40B4-BE49-F238E27FC236}">
                <a16:creationId xmlns:a16="http://schemas.microsoft.com/office/drawing/2014/main" id="{A8F3F02A-FD48-4211-A5B6-BBBDFD2413C2}"/>
              </a:ext>
            </a:extLst>
          </p:cNvPr>
          <p:cNvPicPr>
            <a:picLocks noChangeAspect="1"/>
          </p:cNvPicPr>
          <p:nvPr/>
        </p:nvPicPr>
        <p:blipFill>
          <a:blip r:embed="rId9"/>
          <a:stretch>
            <a:fillRect/>
          </a:stretch>
        </p:blipFill>
        <p:spPr>
          <a:xfrm>
            <a:off x="3081322" y="1218627"/>
            <a:ext cx="1249788" cy="1249788"/>
          </a:xfrm>
          <a:prstGeom prst="rect">
            <a:avLst/>
          </a:prstGeom>
        </p:spPr>
      </p:pic>
      <p:cxnSp>
        <p:nvCxnSpPr>
          <p:cNvPr id="16" name="Łącznik prosty 15">
            <a:extLst>
              <a:ext uri="{FF2B5EF4-FFF2-40B4-BE49-F238E27FC236}">
                <a16:creationId xmlns:a16="http://schemas.microsoft.com/office/drawing/2014/main" id="{95BC92E7-E533-42E7-BF9C-A31CDD571E4E}"/>
              </a:ext>
            </a:extLst>
          </p:cNvPr>
          <p:cNvCxnSpPr/>
          <p:nvPr/>
        </p:nvCxnSpPr>
        <p:spPr>
          <a:xfrm>
            <a:off x="4094328" y="2320119"/>
            <a:ext cx="968991" cy="423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Łącznik prosty 17">
            <a:extLst>
              <a:ext uri="{FF2B5EF4-FFF2-40B4-BE49-F238E27FC236}">
                <a16:creationId xmlns:a16="http://schemas.microsoft.com/office/drawing/2014/main" id="{3E3ED873-7043-49CA-88BE-A4A95A319D24}"/>
              </a:ext>
            </a:extLst>
          </p:cNvPr>
          <p:cNvCxnSpPr/>
          <p:nvPr/>
        </p:nvCxnSpPr>
        <p:spPr>
          <a:xfrm flipV="1">
            <a:off x="6738425" y="2238233"/>
            <a:ext cx="917969" cy="40943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763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B6C456-E278-4498-BF9D-5BEA71132206}"/>
              </a:ext>
            </a:extLst>
          </p:cNvPr>
          <p:cNvSpPr>
            <a:spLocks noGrp="1"/>
          </p:cNvSpPr>
          <p:nvPr>
            <p:ph type="title"/>
          </p:nvPr>
        </p:nvSpPr>
        <p:spPr>
          <a:xfrm>
            <a:off x="1130270" y="953325"/>
            <a:ext cx="9603275" cy="670760"/>
          </a:xfrm>
        </p:spPr>
        <p:txBody>
          <a:bodyPr/>
          <a:lstStyle/>
          <a:p>
            <a:pPr algn="ctr"/>
            <a:r>
              <a:rPr lang="pl-PL" dirty="0"/>
              <a:t>Typowe objawy ostrej reakcji na stres:</a:t>
            </a:r>
          </a:p>
        </p:txBody>
      </p:sp>
      <p:sp>
        <p:nvSpPr>
          <p:cNvPr id="3" name="Symbol zastępczy zawartości 2">
            <a:extLst>
              <a:ext uri="{FF2B5EF4-FFF2-40B4-BE49-F238E27FC236}">
                <a16:creationId xmlns:a16="http://schemas.microsoft.com/office/drawing/2014/main" id="{2AB184B7-982E-4981-A73B-46DCED952380}"/>
              </a:ext>
            </a:extLst>
          </p:cNvPr>
          <p:cNvSpPr>
            <a:spLocks noGrp="1"/>
          </p:cNvSpPr>
          <p:nvPr>
            <p:ph idx="1"/>
          </p:nvPr>
        </p:nvSpPr>
        <p:spPr>
          <a:xfrm>
            <a:off x="2233883" y="1856097"/>
            <a:ext cx="9958117" cy="4256327"/>
          </a:xfrm>
        </p:spPr>
        <p:txBody>
          <a:bodyPr numCol="2">
            <a:normAutofit lnSpcReduction="10000"/>
          </a:bodyPr>
          <a:lstStyle/>
          <a:p>
            <a:r>
              <a:rPr lang="pl-PL" dirty="0"/>
              <a:t>trudności w oddychaniu, </a:t>
            </a:r>
          </a:p>
          <a:p>
            <a:r>
              <a:rPr lang="pl-PL" dirty="0"/>
              <a:t>uczucie niepełnego oddechu, </a:t>
            </a:r>
          </a:p>
          <a:p>
            <a:r>
              <a:rPr lang="pl-PL" dirty="0"/>
              <a:t>ucisk i ból w klatce piersiowej, </a:t>
            </a:r>
          </a:p>
          <a:p>
            <a:r>
              <a:rPr lang="pl-PL" dirty="0"/>
              <a:t>nudności, </a:t>
            </a:r>
          </a:p>
          <a:p>
            <a:r>
              <a:rPr lang="pl-PL" dirty="0"/>
              <a:t>biegunka,</a:t>
            </a:r>
          </a:p>
          <a:p>
            <a:r>
              <a:rPr lang="pl-PL" dirty="0"/>
              <a:t>omdlenia,</a:t>
            </a:r>
          </a:p>
          <a:p>
            <a:r>
              <a:rPr lang="pl-PL" dirty="0"/>
              <a:t>poczucie nierealności, </a:t>
            </a:r>
          </a:p>
          <a:p>
            <a:r>
              <a:rPr lang="pl-PL" dirty="0"/>
              <a:t>obawa utraty kontroli lub utraty zmysłów, </a:t>
            </a:r>
          </a:p>
          <a:p>
            <a:r>
              <a:rPr lang="pl-PL" dirty="0"/>
              <a:t>dezorientacja, </a:t>
            </a:r>
          </a:p>
          <a:p>
            <a:r>
              <a:rPr lang="pl-PL" dirty="0"/>
              <a:t>odrętwienie, </a:t>
            </a:r>
          </a:p>
          <a:p>
            <a:r>
              <a:rPr lang="pl-PL" dirty="0"/>
              <a:t>rozpacz,</a:t>
            </a:r>
          </a:p>
          <a:p>
            <a:r>
              <a:rPr lang="pl-PL" dirty="0"/>
              <a:t>gniew.  </a:t>
            </a:r>
          </a:p>
          <a:p>
            <a:endParaRPr lang="pl-PL" dirty="0"/>
          </a:p>
          <a:p>
            <a:pPr marL="0" indent="0">
              <a:buNone/>
            </a:pPr>
            <a:endParaRPr lang="pl-PL" dirty="0"/>
          </a:p>
        </p:txBody>
      </p:sp>
    </p:spTree>
    <p:extLst>
      <p:ext uri="{BB962C8B-B14F-4D97-AF65-F5344CB8AC3E}">
        <p14:creationId xmlns:p14="http://schemas.microsoft.com/office/powerpoint/2010/main" val="355768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a:extLst>
              <a:ext uri="{FF2B5EF4-FFF2-40B4-BE49-F238E27FC236}">
                <a16:creationId xmlns:a16="http://schemas.microsoft.com/office/drawing/2014/main" id="{0D1E2E4C-2F77-4FD9-A664-86220E5F1E5E}"/>
              </a:ext>
            </a:extLst>
          </p:cNvPr>
          <p:cNvSpPr>
            <a:spLocks noGrp="1"/>
          </p:cNvSpPr>
          <p:nvPr>
            <p:ph type="subTitle" idx="1"/>
          </p:nvPr>
        </p:nvSpPr>
        <p:spPr>
          <a:xfrm>
            <a:off x="709684" y="1257995"/>
            <a:ext cx="10563367" cy="3546017"/>
          </a:xfrm>
        </p:spPr>
        <p:txBody>
          <a:bodyPr>
            <a:normAutofit/>
          </a:bodyPr>
          <a:lstStyle/>
          <a:p>
            <a:pPr algn="just"/>
            <a:r>
              <a:rPr lang="pl-PL" sz="2000" b="1" i="0" u="none" strike="noStrike" baseline="0" dirty="0">
                <a:solidFill>
                  <a:srgbClr val="1B1B1A"/>
                </a:solidFill>
                <a:latin typeface="Myriad Pro"/>
              </a:rPr>
              <a:t>Ostry stan </a:t>
            </a:r>
            <a:r>
              <a:rPr lang="pl-PL" sz="2000" b="1" i="0" u="none" strike="noStrike" baseline="0" dirty="0" err="1">
                <a:solidFill>
                  <a:srgbClr val="1B1B1A"/>
                </a:solidFill>
                <a:latin typeface="Myriad Pro"/>
              </a:rPr>
              <a:t>dystresu</a:t>
            </a:r>
            <a:r>
              <a:rPr lang="pl-PL" sz="2000" b="1" i="0" u="none" strike="noStrike" baseline="0" dirty="0">
                <a:solidFill>
                  <a:srgbClr val="1B1B1A"/>
                </a:solidFill>
                <a:latin typeface="Myriad Pro"/>
              </a:rPr>
              <a:t> (stresu negatywnego) uważany jest za normalną, adaptacyjną reakcję w odpowiedzi na stresor urazowy i zwykle powinien ustąpić ciągu kilku dni                            od wydarzenia. </a:t>
            </a:r>
          </a:p>
          <a:p>
            <a:pPr algn="just"/>
            <a:r>
              <a:rPr lang="pl-PL" sz="2000" b="0" i="0" u="none" strike="noStrike" baseline="0" dirty="0">
                <a:solidFill>
                  <a:srgbClr val="1B1B1A"/>
                </a:solidFill>
                <a:latin typeface="Myriad Pro"/>
              </a:rPr>
              <a:t>Jeśli objawy utrzymują się dłużej niż trzy dni, można rozpoznać ostre zaburzenie stresowe (ASD). A kiedy objawy </a:t>
            </a:r>
            <a:r>
              <a:rPr lang="pl-PL" sz="2000" b="0" i="0" u="none" strike="noStrike" baseline="0" dirty="0" err="1">
                <a:solidFill>
                  <a:srgbClr val="1B1B1A"/>
                </a:solidFill>
                <a:latin typeface="Myriad Pro"/>
              </a:rPr>
              <a:t>dystresu</a:t>
            </a:r>
            <a:r>
              <a:rPr lang="pl-PL" sz="2000" b="0" i="0" u="none" strike="noStrike" baseline="0" dirty="0">
                <a:solidFill>
                  <a:srgbClr val="1B1B1A"/>
                </a:solidFill>
                <a:latin typeface="Myriad Pro"/>
              </a:rPr>
              <a:t> utrzymują się dłużej niż miesiąc, należy rozpoznać zespół stresu pourazowego (PTSD).  </a:t>
            </a:r>
          </a:p>
          <a:p>
            <a:pPr algn="just"/>
            <a:r>
              <a:rPr lang="pl-PL" sz="2000" b="1" i="0" u="none" strike="noStrike" baseline="0" dirty="0">
                <a:solidFill>
                  <a:srgbClr val="FF0000"/>
                </a:solidFill>
                <a:latin typeface="Myriad Pro"/>
              </a:rPr>
              <a:t>Zespół stresu pourazowego stanowi jedną z poważniejszych negatywnych konsekwencji przeżycia traumatycznego zdarzenia. </a:t>
            </a:r>
            <a:endParaRPr lang="pl-PL" sz="2400" dirty="0">
              <a:solidFill>
                <a:srgbClr val="FF0000"/>
              </a:solidFill>
            </a:endParaRPr>
          </a:p>
        </p:txBody>
      </p:sp>
    </p:spTree>
    <p:extLst>
      <p:ext uri="{BB962C8B-B14F-4D97-AF65-F5344CB8AC3E}">
        <p14:creationId xmlns:p14="http://schemas.microsoft.com/office/powerpoint/2010/main" val="3330302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7D83A71-4644-4A5F-8733-2FE87EFAF4DB}"/>
              </a:ext>
            </a:extLst>
          </p:cNvPr>
          <p:cNvSpPr>
            <a:spLocks noGrp="1"/>
          </p:cNvSpPr>
          <p:nvPr>
            <p:ph idx="1"/>
          </p:nvPr>
        </p:nvSpPr>
        <p:spPr>
          <a:xfrm>
            <a:off x="272954" y="828847"/>
            <a:ext cx="11586949" cy="846161"/>
          </a:xfrm>
        </p:spPr>
        <p:txBody>
          <a:bodyPr>
            <a:normAutofit fontScale="92500" lnSpcReduction="20000"/>
          </a:bodyPr>
          <a:lstStyle/>
          <a:p>
            <a:pPr marL="0" indent="0" algn="ctr">
              <a:buNone/>
            </a:pPr>
            <a:r>
              <a:rPr lang="pl-PL" sz="2200" i="0" u="none" strike="noStrike" baseline="0" dirty="0">
                <a:solidFill>
                  <a:srgbClr val="1B1B1A"/>
                </a:solidFill>
                <a:latin typeface="Myriad Pro"/>
              </a:rPr>
              <a:t>Do postawienia diagnozy PTSD wymagane jest potwierdzenie określonej liczby objawów </a:t>
            </a:r>
          </a:p>
          <a:p>
            <a:pPr marL="0" indent="0" algn="ctr">
              <a:buNone/>
            </a:pPr>
            <a:r>
              <a:rPr lang="pl-PL" sz="2200" i="0" u="none" strike="noStrike" baseline="0" dirty="0">
                <a:solidFill>
                  <a:srgbClr val="1B1B1A"/>
                </a:solidFill>
                <a:latin typeface="Myriad Pro"/>
              </a:rPr>
              <a:t>z czterech odrębnych grup: </a:t>
            </a:r>
          </a:p>
          <a:p>
            <a:pPr marL="0" indent="0">
              <a:buNone/>
            </a:pPr>
            <a:endParaRPr lang="pl-PL" dirty="0"/>
          </a:p>
        </p:txBody>
      </p:sp>
      <p:graphicFrame>
        <p:nvGraphicFramePr>
          <p:cNvPr id="4" name="Diagram 3">
            <a:extLst>
              <a:ext uri="{FF2B5EF4-FFF2-40B4-BE49-F238E27FC236}">
                <a16:creationId xmlns:a16="http://schemas.microsoft.com/office/drawing/2014/main" id="{E034AF85-6E1F-46D3-8C1D-4D719B90F177}"/>
              </a:ext>
            </a:extLst>
          </p:cNvPr>
          <p:cNvGraphicFramePr/>
          <p:nvPr>
            <p:extLst>
              <p:ext uri="{D42A27DB-BD31-4B8C-83A1-F6EECF244321}">
                <p14:modId xmlns:p14="http://schemas.microsoft.com/office/powerpoint/2010/main" val="2878830290"/>
              </p:ext>
            </p:extLst>
          </p:nvPr>
        </p:nvGraphicFramePr>
        <p:xfrm>
          <a:off x="2032000" y="12519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3914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9772BAC-C253-43BD-B6DA-3CC8F2BB4FE6}"/>
              </a:ext>
            </a:extLst>
          </p:cNvPr>
          <p:cNvSpPr>
            <a:spLocks noGrp="1"/>
          </p:cNvSpPr>
          <p:nvPr>
            <p:ph idx="1"/>
          </p:nvPr>
        </p:nvSpPr>
        <p:spPr>
          <a:xfrm>
            <a:off x="601529" y="1189129"/>
            <a:ext cx="10988942" cy="5266261"/>
          </a:xfrm>
        </p:spPr>
        <p:txBody>
          <a:bodyPr>
            <a:normAutofit/>
          </a:bodyPr>
          <a:lstStyle/>
          <a:p>
            <a:pPr marL="0" indent="0" algn="just">
              <a:buNone/>
            </a:pPr>
            <a:r>
              <a:rPr lang="pl-PL" sz="1800" b="0" i="0" u="none" strike="noStrike" baseline="0" dirty="0">
                <a:solidFill>
                  <a:srgbClr val="1B1B1A"/>
                </a:solidFill>
                <a:latin typeface="Myriad Pro"/>
              </a:rPr>
              <a:t>By można było postawić diagnozę, powyższe objawy powinny utrzymywać się </a:t>
            </a:r>
            <a:r>
              <a:rPr lang="pl-PL" sz="1800" b="1" i="0" u="none" strike="noStrike" baseline="0" dirty="0">
                <a:solidFill>
                  <a:srgbClr val="1B1B1A"/>
                </a:solidFill>
                <a:latin typeface="Myriad Pro"/>
              </a:rPr>
              <a:t>co najmniej przez miesiąc od zdarzenia traumatycznego </a:t>
            </a:r>
            <a:r>
              <a:rPr lang="pl-PL" sz="1800" b="0" i="0" u="none" strike="noStrike" baseline="0" dirty="0">
                <a:solidFill>
                  <a:srgbClr val="1B1B1A"/>
                </a:solidFill>
                <a:latin typeface="Myriad Pro"/>
              </a:rPr>
              <a:t>i być tak nasilone, aby w sposób znaczący pogarszały funkcjonowanie dziecka w sferze rodzinnej i społecznej. </a:t>
            </a:r>
          </a:p>
          <a:p>
            <a:pPr marL="0" indent="0" algn="just">
              <a:buNone/>
            </a:pPr>
            <a:r>
              <a:rPr lang="pl-PL" sz="1800" b="0" i="0" u="none" strike="noStrike" baseline="0" dirty="0">
                <a:solidFill>
                  <a:srgbClr val="1B1B1A"/>
                </a:solidFill>
                <a:latin typeface="Myriad Pro"/>
              </a:rPr>
              <a:t>Ponadto za cechy specyficzne dla dziecięcych reakcji na wydarzenie traumatyczne uważa się: </a:t>
            </a:r>
          </a:p>
          <a:p>
            <a:r>
              <a:rPr lang="pl-PL" sz="1800" b="0" i="0" u="none" strike="noStrike" baseline="0" dirty="0">
                <a:solidFill>
                  <a:srgbClr val="1B1B1A"/>
                </a:solidFill>
                <a:latin typeface="Myriad Pro"/>
              </a:rPr>
              <a:t>wzrost przywiązania do rodziców i rodzeństwa; </a:t>
            </a:r>
          </a:p>
          <a:p>
            <a:r>
              <a:rPr lang="pl-PL" sz="1800" b="0" i="0" u="none" strike="noStrike" baseline="0" dirty="0">
                <a:solidFill>
                  <a:srgbClr val="1B1B1A"/>
                </a:solidFill>
                <a:latin typeface="Myriad Pro"/>
              </a:rPr>
              <a:t>nadmierne zaabsorbowanie bezpieczeństwem opiekuna lub innej bliskiej osoby; </a:t>
            </a:r>
          </a:p>
          <a:p>
            <a:r>
              <a:rPr lang="pl-PL" sz="1800" b="0" i="0" u="none" strike="noStrike" baseline="0" dirty="0">
                <a:solidFill>
                  <a:srgbClr val="1B1B1A"/>
                </a:solidFill>
                <a:latin typeface="Myriad Pro"/>
              </a:rPr>
              <a:t>pojawienie się objawów lęku separacyjnego;</a:t>
            </a:r>
            <a:endParaRPr lang="pl-PL" sz="1800" b="0" i="0" u="none" strike="noStrike" baseline="0" dirty="0">
              <a:solidFill>
                <a:srgbClr val="000000"/>
              </a:solidFill>
              <a:latin typeface="Myriad Pro"/>
            </a:endParaRPr>
          </a:p>
          <a:p>
            <a:r>
              <a:rPr lang="pl-PL" sz="1800" b="0" i="0" u="none" strike="noStrike" baseline="0" dirty="0">
                <a:solidFill>
                  <a:srgbClr val="1B1B1A"/>
                </a:solidFill>
                <a:latin typeface="Myriad Pro"/>
              </a:rPr>
              <a:t>utrata osiągniętych już umiejętności rozwojowych, szczególnie u młodszych dzieci, np. „spieszczanie” mowy, moczenie się, nasilony płacz; </a:t>
            </a:r>
          </a:p>
          <a:p>
            <a:r>
              <a:rPr lang="pl-PL" sz="1800" b="0" i="0" u="none" strike="noStrike" baseline="0" dirty="0">
                <a:solidFill>
                  <a:srgbClr val="1B1B1A"/>
                </a:solidFill>
                <a:latin typeface="Myriad Pro"/>
              </a:rPr>
              <a:t>występowanie objawów psychosomatycznych, takich jak np. bóle głowy, bóle brzucha; </a:t>
            </a:r>
          </a:p>
          <a:p>
            <a:r>
              <a:rPr lang="pl-PL" sz="1800" b="0" i="0" u="none" strike="noStrike" baseline="0" dirty="0">
                <a:solidFill>
                  <a:srgbClr val="1B1B1A"/>
                </a:solidFill>
                <a:latin typeface="Myriad Pro"/>
              </a:rPr>
              <a:t>poczucie winy z powodu przeżycia, szczególnie u starszych dzieci </a:t>
            </a:r>
          </a:p>
          <a:p>
            <a:endParaRPr lang="pl-PL" sz="1800" b="0" i="0" u="none" strike="noStrike" baseline="0" dirty="0">
              <a:solidFill>
                <a:srgbClr val="1B1B1A"/>
              </a:solidFill>
              <a:latin typeface="Myriad Pro"/>
            </a:endParaRPr>
          </a:p>
          <a:p>
            <a:endParaRPr lang="pl-PL" dirty="0"/>
          </a:p>
        </p:txBody>
      </p:sp>
    </p:spTree>
    <p:extLst>
      <p:ext uri="{BB962C8B-B14F-4D97-AF65-F5344CB8AC3E}">
        <p14:creationId xmlns:p14="http://schemas.microsoft.com/office/powerpoint/2010/main" val="3791380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7E7FA28-6EB9-459D-BF23-C2BEEBE52AEE}"/>
              </a:ext>
            </a:extLst>
          </p:cNvPr>
          <p:cNvSpPr>
            <a:spLocks noGrp="1"/>
          </p:cNvSpPr>
          <p:nvPr>
            <p:ph idx="1"/>
          </p:nvPr>
        </p:nvSpPr>
        <p:spPr>
          <a:xfrm>
            <a:off x="1116622" y="1421142"/>
            <a:ext cx="9474041" cy="3294576"/>
          </a:xfrm>
        </p:spPr>
        <p:txBody>
          <a:bodyPr>
            <a:normAutofit/>
          </a:bodyPr>
          <a:lstStyle/>
          <a:p>
            <a:pPr marL="0" indent="0" algn="just">
              <a:buNone/>
            </a:pPr>
            <a:r>
              <a:rPr lang="pl-PL" b="1" i="0" u="none" strike="noStrike" baseline="0" dirty="0">
                <a:solidFill>
                  <a:srgbClr val="1B1B1A"/>
                </a:solidFill>
                <a:latin typeface="Myriad Pro"/>
              </a:rPr>
              <a:t>Najważniejszym czynnikiem chroniącym przed rozwojem PTSD jest pomoc i wsparcie otrzymywane bezpośrednio po traumie. Dzięki wsparciu swoich bliskich, nauczycieli, a także innych osób z otoczenia, dzieci są w stanie poradzić sobie z traumą i jej negatywnymi konsekwencjami. Doświadczenie zdarzenia traumatycznego nie musi oznaczać, że uczeń będzie cierpiał                            na zespół stresu pourazowego i będzie potrzebował pomocy psychoterapeutycznej. </a:t>
            </a:r>
            <a:endParaRPr lang="pl-PL" sz="2400" dirty="0"/>
          </a:p>
        </p:txBody>
      </p:sp>
    </p:spTree>
    <p:extLst>
      <p:ext uri="{BB962C8B-B14F-4D97-AF65-F5344CB8AC3E}">
        <p14:creationId xmlns:p14="http://schemas.microsoft.com/office/powerpoint/2010/main" val="3996356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07752D-B104-4BE2-8198-78549EA8E2FF}"/>
              </a:ext>
            </a:extLst>
          </p:cNvPr>
          <p:cNvSpPr>
            <a:spLocks noGrp="1"/>
          </p:cNvSpPr>
          <p:nvPr>
            <p:ph type="title"/>
          </p:nvPr>
        </p:nvSpPr>
        <p:spPr>
          <a:xfrm>
            <a:off x="545910" y="953324"/>
            <a:ext cx="11068335" cy="1049235"/>
          </a:xfrm>
        </p:spPr>
        <p:txBody>
          <a:bodyPr>
            <a:normAutofit/>
          </a:bodyPr>
          <a:lstStyle/>
          <a:p>
            <a:pPr algn="just"/>
            <a:r>
              <a:rPr lang="pl-PL" sz="2000" b="1" i="0" u="none" strike="noStrike" baseline="0" dirty="0">
                <a:solidFill>
                  <a:srgbClr val="1B1B1A"/>
                </a:solidFill>
                <a:latin typeface="Myriad Pro"/>
              </a:rPr>
              <a:t>Sytuacja trudna </a:t>
            </a:r>
            <a:r>
              <a:rPr lang="pl-PL" sz="2000" b="0" i="0" u="none" strike="noStrike" baseline="0" dirty="0">
                <a:solidFill>
                  <a:srgbClr val="1B1B1A"/>
                </a:solidFill>
                <a:latin typeface="Myriad Pro"/>
              </a:rPr>
              <a:t>– to sytuacja stresowa, która wiąże się z przeżywaniem nieprzyjemnych emocji i wymaga od osoby, która jej doświadcza, dużego wysiłku oraz mobilizacji w radzeniu sobie z nią. Specyfikę przeżywania sytuacji trudnej stanowi konieczność wyjścia z tzw. strefy komfortu. </a:t>
            </a:r>
            <a:endParaRPr lang="pl-PL" sz="3600" dirty="0"/>
          </a:p>
        </p:txBody>
      </p:sp>
      <p:graphicFrame>
        <p:nvGraphicFramePr>
          <p:cNvPr id="4" name="Symbol zastępczy zawartości 3">
            <a:extLst>
              <a:ext uri="{FF2B5EF4-FFF2-40B4-BE49-F238E27FC236}">
                <a16:creationId xmlns:a16="http://schemas.microsoft.com/office/drawing/2014/main" id="{076D1916-7F27-44FA-B4E9-CF6DE0DE10A7}"/>
              </a:ext>
            </a:extLst>
          </p:cNvPr>
          <p:cNvGraphicFramePr>
            <a:graphicFrameLocks noGrp="1"/>
          </p:cNvGraphicFramePr>
          <p:nvPr>
            <p:ph idx="1"/>
            <p:extLst>
              <p:ext uri="{D42A27DB-BD31-4B8C-83A1-F6EECF244321}">
                <p14:modId xmlns:p14="http://schemas.microsoft.com/office/powerpoint/2010/main" val="678605818"/>
              </p:ext>
            </p:extLst>
          </p:nvPr>
        </p:nvGraphicFramePr>
        <p:xfrm>
          <a:off x="447911" y="2158052"/>
          <a:ext cx="11166334" cy="3294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067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AFD03D-1A91-455E-AA56-98D99DE8D07B}"/>
              </a:ext>
            </a:extLst>
          </p:cNvPr>
          <p:cNvSpPr>
            <a:spLocks noGrp="1"/>
          </p:cNvSpPr>
          <p:nvPr>
            <p:ph type="title"/>
          </p:nvPr>
        </p:nvSpPr>
        <p:spPr>
          <a:xfrm>
            <a:off x="1143918" y="2904382"/>
            <a:ext cx="9603275" cy="1049235"/>
          </a:xfrm>
        </p:spPr>
        <p:txBody>
          <a:bodyPr>
            <a:normAutofit fontScale="90000"/>
          </a:bodyPr>
          <a:lstStyle/>
          <a:p>
            <a:pPr algn="ctr"/>
            <a:r>
              <a:rPr lang="pl-PL" sz="3600" dirty="0">
                <a:solidFill>
                  <a:srgbClr val="4D5863"/>
                </a:solidFill>
                <a:latin typeface="Acumin Pro ExtraCondensed Smbd"/>
              </a:rPr>
              <a:t>R</a:t>
            </a:r>
            <a:r>
              <a:rPr lang="pl-PL" sz="3600" i="0" u="none" strike="noStrike" baseline="0" dirty="0">
                <a:solidFill>
                  <a:srgbClr val="4D5863"/>
                </a:solidFill>
                <a:latin typeface="Acumin Pro ExtraCondensed Smbd"/>
              </a:rPr>
              <a:t>ozpoznawanie potrzeb osoby </a:t>
            </a:r>
            <a:br>
              <a:rPr lang="pl-PL" sz="3600" i="0" u="none" strike="noStrike" baseline="0" dirty="0">
                <a:solidFill>
                  <a:srgbClr val="4D5863"/>
                </a:solidFill>
                <a:latin typeface="Acumin Pro ExtraCondensed Smbd"/>
              </a:rPr>
            </a:br>
            <a:r>
              <a:rPr lang="pl-PL" sz="3600" i="0" u="none" strike="noStrike" baseline="0" dirty="0">
                <a:solidFill>
                  <a:srgbClr val="4D5863"/>
                </a:solidFill>
                <a:latin typeface="Acumin Pro ExtraCondensed Smbd"/>
              </a:rPr>
              <a:t>w sytuacji trudnej, kryzysowej, traumatycznej </a:t>
            </a:r>
            <a:endParaRPr lang="pl-PL" sz="5400" dirty="0"/>
          </a:p>
        </p:txBody>
      </p:sp>
    </p:spTree>
    <p:extLst>
      <p:ext uri="{BB962C8B-B14F-4D97-AF65-F5344CB8AC3E}">
        <p14:creationId xmlns:p14="http://schemas.microsoft.com/office/powerpoint/2010/main" val="1230636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20488FDE-5108-461E-9E79-BEAA1BAB2FC2}"/>
              </a:ext>
            </a:extLst>
          </p:cNvPr>
          <p:cNvSpPr>
            <a:spLocks noGrp="1"/>
          </p:cNvSpPr>
          <p:nvPr>
            <p:ph type="title"/>
          </p:nvPr>
        </p:nvSpPr>
        <p:spPr>
          <a:xfrm>
            <a:off x="1130757" y="1257351"/>
            <a:ext cx="9603275" cy="608054"/>
          </a:xfrm>
        </p:spPr>
        <p:txBody>
          <a:bodyPr/>
          <a:lstStyle/>
          <a:p>
            <a:pPr algn="ctr"/>
            <a:r>
              <a:rPr lang="pl-PL" dirty="0"/>
              <a:t>Rozmowa z uczniem</a:t>
            </a:r>
          </a:p>
        </p:txBody>
      </p:sp>
      <p:graphicFrame>
        <p:nvGraphicFramePr>
          <p:cNvPr id="4" name="Symbol zastępczy zawartości 3">
            <a:extLst>
              <a:ext uri="{FF2B5EF4-FFF2-40B4-BE49-F238E27FC236}">
                <a16:creationId xmlns:a16="http://schemas.microsoft.com/office/drawing/2014/main" id="{19BC7E52-4D0C-4C9C-B76F-D11D56F6D6A1}"/>
              </a:ext>
            </a:extLst>
          </p:cNvPr>
          <p:cNvGraphicFramePr>
            <a:graphicFrameLocks noGrp="1"/>
          </p:cNvGraphicFramePr>
          <p:nvPr>
            <p:ph idx="4294967295"/>
            <p:extLst>
              <p:ext uri="{D42A27DB-BD31-4B8C-83A1-F6EECF244321}">
                <p14:modId xmlns:p14="http://schemas.microsoft.com/office/powerpoint/2010/main" val="538685424"/>
              </p:ext>
            </p:extLst>
          </p:nvPr>
        </p:nvGraphicFramePr>
        <p:xfrm>
          <a:off x="1392072" y="2002559"/>
          <a:ext cx="9602788" cy="4070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781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A85AD6D-F499-483D-AF9A-AB14835D8633}"/>
              </a:ext>
            </a:extLst>
          </p:cNvPr>
          <p:cNvSpPr>
            <a:spLocks noGrp="1"/>
          </p:cNvSpPr>
          <p:nvPr>
            <p:ph type="title"/>
          </p:nvPr>
        </p:nvSpPr>
        <p:spPr>
          <a:xfrm>
            <a:off x="1130270" y="953324"/>
            <a:ext cx="9603275" cy="1612455"/>
          </a:xfrm>
        </p:spPr>
        <p:txBody>
          <a:bodyPr>
            <a:normAutofit/>
          </a:bodyPr>
          <a:lstStyle/>
          <a:p>
            <a:pPr algn="ctr"/>
            <a:r>
              <a:rPr lang="pl-PL" b="1" dirty="0"/>
              <a:t>Wywiad z dorosłymi w sprawie ucznia </a:t>
            </a:r>
            <a:br>
              <a:rPr lang="pl-PL" b="1" dirty="0"/>
            </a:br>
            <a:br>
              <a:rPr lang="pl-PL" b="1" dirty="0"/>
            </a:br>
            <a:endParaRPr lang="pl-PL" b="1" dirty="0"/>
          </a:p>
        </p:txBody>
      </p:sp>
      <p:graphicFrame>
        <p:nvGraphicFramePr>
          <p:cNvPr id="5" name="Symbol zastępczy zawartości 4">
            <a:extLst>
              <a:ext uri="{FF2B5EF4-FFF2-40B4-BE49-F238E27FC236}">
                <a16:creationId xmlns:a16="http://schemas.microsoft.com/office/drawing/2014/main" id="{7E902624-49E5-400C-B5A4-4759D53D1B14}"/>
              </a:ext>
            </a:extLst>
          </p:cNvPr>
          <p:cNvGraphicFramePr>
            <a:graphicFrameLocks noGrp="1"/>
          </p:cNvGraphicFramePr>
          <p:nvPr>
            <p:ph idx="1"/>
            <p:extLst>
              <p:ext uri="{D42A27DB-BD31-4B8C-83A1-F6EECF244321}">
                <p14:modId xmlns:p14="http://schemas.microsoft.com/office/powerpoint/2010/main" val="216047929"/>
              </p:ext>
            </p:extLst>
          </p:nvPr>
        </p:nvGraphicFramePr>
        <p:xfrm>
          <a:off x="641445" y="1542197"/>
          <a:ext cx="10877265" cy="4462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425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E09CB9-9B2F-4A78-928E-D796CE0907EE}"/>
              </a:ext>
            </a:extLst>
          </p:cNvPr>
          <p:cNvSpPr>
            <a:spLocks noGrp="1"/>
          </p:cNvSpPr>
          <p:nvPr>
            <p:ph type="title"/>
          </p:nvPr>
        </p:nvSpPr>
        <p:spPr>
          <a:xfrm>
            <a:off x="1130270" y="953325"/>
            <a:ext cx="9603275" cy="547930"/>
          </a:xfrm>
        </p:spPr>
        <p:txBody>
          <a:bodyPr/>
          <a:lstStyle/>
          <a:p>
            <a:pPr algn="ctr"/>
            <a:r>
              <a:rPr lang="pl-PL" b="1" dirty="0"/>
              <a:t>Obserwacja ucznia </a:t>
            </a:r>
          </a:p>
        </p:txBody>
      </p:sp>
      <p:sp>
        <p:nvSpPr>
          <p:cNvPr id="3" name="Symbol zastępczy zawartości 2">
            <a:extLst>
              <a:ext uri="{FF2B5EF4-FFF2-40B4-BE49-F238E27FC236}">
                <a16:creationId xmlns:a16="http://schemas.microsoft.com/office/drawing/2014/main" id="{1E20F7B2-CE96-4743-A044-2C2FEA4F66AF}"/>
              </a:ext>
            </a:extLst>
          </p:cNvPr>
          <p:cNvSpPr>
            <a:spLocks noGrp="1"/>
          </p:cNvSpPr>
          <p:nvPr>
            <p:ph idx="1"/>
          </p:nvPr>
        </p:nvSpPr>
        <p:spPr>
          <a:xfrm>
            <a:off x="600502" y="1719618"/>
            <a:ext cx="10918208" cy="4185057"/>
          </a:xfrm>
        </p:spPr>
        <p:txBody>
          <a:bodyPr>
            <a:normAutofit lnSpcReduction="10000"/>
          </a:bodyPr>
          <a:lstStyle/>
          <a:p>
            <a:pPr marL="0" indent="0">
              <a:buNone/>
            </a:pPr>
            <a:r>
              <a:rPr lang="pl-PL" dirty="0"/>
              <a:t>Przedmiotem obserwacji są:</a:t>
            </a:r>
          </a:p>
          <a:p>
            <a:r>
              <a:rPr lang="pl-PL" dirty="0"/>
              <a:t>Wygląd zewnętrzny ucznia,</a:t>
            </a:r>
          </a:p>
          <a:p>
            <a:r>
              <a:rPr lang="pl-PL" dirty="0"/>
              <a:t>Reakcje niewerbalne, </a:t>
            </a:r>
          </a:p>
          <a:p>
            <a:r>
              <a:rPr lang="pl-PL" dirty="0"/>
              <a:t>Sposób mówienia i zasób słów, </a:t>
            </a:r>
          </a:p>
          <a:p>
            <a:r>
              <a:rPr lang="pl-PL" dirty="0"/>
              <a:t>Zachowanie, </a:t>
            </a:r>
          </a:p>
          <a:p>
            <a:r>
              <a:rPr lang="pl-PL" dirty="0"/>
              <a:t>Środowisko rówieśnicze dziecka. </a:t>
            </a:r>
          </a:p>
          <a:p>
            <a:pPr marL="0" indent="0" algn="just">
              <a:buNone/>
            </a:pPr>
            <a:r>
              <a:rPr lang="pl-PL" sz="1800" b="1" i="0" u="none" strike="noStrike" baseline="0" dirty="0">
                <a:solidFill>
                  <a:srgbClr val="1B1B1A"/>
                </a:solidFill>
                <a:latin typeface="Myriad Pro"/>
              </a:rPr>
              <a:t>Bardzo istotne jest, by poszczególnych elementów obserwacji, np. wyglądu zewnętrznego czy sposobu mówienia, nie traktować jako wiążące i nie intepretować w izolacji od innych informacji. Należy wziąć pod uwagę jak najwięcej obserwowanych danych, by nie wyciągać pochopnych wniosków.</a:t>
            </a:r>
            <a:endParaRPr lang="pl-PL" dirty="0"/>
          </a:p>
          <a:p>
            <a:endParaRPr lang="pl-PL" dirty="0"/>
          </a:p>
        </p:txBody>
      </p:sp>
    </p:spTree>
    <p:extLst>
      <p:ext uri="{BB962C8B-B14F-4D97-AF65-F5344CB8AC3E}">
        <p14:creationId xmlns:p14="http://schemas.microsoft.com/office/powerpoint/2010/main" val="3572809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6CE5F9-606A-45F7-8CFB-5AA40DDE6469}"/>
              </a:ext>
            </a:extLst>
          </p:cNvPr>
          <p:cNvSpPr>
            <a:spLocks noGrp="1"/>
          </p:cNvSpPr>
          <p:nvPr>
            <p:ph type="title"/>
          </p:nvPr>
        </p:nvSpPr>
        <p:spPr>
          <a:xfrm>
            <a:off x="1102975" y="2140679"/>
            <a:ext cx="9603275" cy="3304777"/>
          </a:xfrm>
        </p:spPr>
        <p:txBody>
          <a:bodyPr>
            <a:normAutofit/>
          </a:bodyPr>
          <a:lstStyle/>
          <a:p>
            <a:pPr algn="ctr"/>
            <a:r>
              <a:rPr lang="pl-PL" sz="4000" b="1" dirty="0"/>
              <a:t>Przykłady sytuacji kryzysowych, </a:t>
            </a:r>
            <a:br>
              <a:rPr lang="pl-PL" sz="4000" b="1" dirty="0"/>
            </a:br>
            <a:r>
              <a:rPr lang="pl-PL" sz="4000" b="1" dirty="0"/>
              <a:t>w których może znaleźć się uczeń </a:t>
            </a:r>
          </a:p>
        </p:txBody>
      </p:sp>
    </p:spTree>
    <p:extLst>
      <p:ext uri="{BB962C8B-B14F-4D97-AF65-F5344CB8AC3E}">
        <p14:creationId xmlns:p14="http://schemas.microsoft.com/office/powerpoint/2010/main" val="2931715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15AC76-5491-49E6-B404-EF2A76379FBE}"/>
              </a:ext>
            </a:extLst>
          </p:cNvPr>
          <p:cNvSpPr>
            <a:spLocks noGrp="1"/>
          </p:cNvSpPr>
          <p:nvPr>
            <p:ph type="title"/>
          </p:nvPr>
        </p:nvSpPr>
        <p:spPr/>
        <p:txBody>
          <a:bodyPr>
            <a:normAutofit/>
          </a:bodyPr>
          <a:lstStyle/>
          <a:p>
            <a:pPr algn="ctr"/>
            <a:r>
              <a:rPr lang="pl-PL" sz="2400" b="1" i="0" u="none" strike="noStrike" baseline="0" dirty="0">
                <a:solidFill>
                  <a:srgbClr val="4D5863"/>
                </a:solidFill>
                <a:latin typeface="Acumin Pro ExtraCondensed"/>
              </a:rPr>
              <a:t>Przewlekła choroba somatyczna ucznia </a:t>
            </a:r>
            <a:endParaRPr lang="pl-PL" sz="4000" dirty="0"/>
          </a:p>
        </p:txBody>
      </p:sp>
      <p:sp>
        <p:nvSpPr>
          <p:cNvPr id="3" name="Symbol zastępczy zawartości 2">
            <a:extLst>
              <a:ext uri="{FF2B5EF4-FFF2-40B4-BE49-F238E27FC236}">
                <a16:creationId xmlns:a16="http://schemas.microsoft.com/office/drawing/2014/main" id="{506FAD2F-9172-450D-8AC3-FFC0C643E2E9}"/>
              </a:ext>
            </a:extLst>
          </p:cNvPr>
          <p:cNvSpPr>
            <a:spLocks noGrp="1"/>
          </p:cNvSpPr>
          <p:nvPr>
            <p:ph idx="1"/>
          </p:nvPr>
        </p:nvSpPr>
        <p:spPr>
          <a:xfrm>
            <a:off x="1130270" y="1781711"/>
            <a:ext cx="9603275" cy="3527267"/>
          </a:xfrm>
        </p:spPr>
        <p:txBody>
          <a:bodyPr>
            <a:normAutofit fontScale="92500" lnSpcReduction="20000"/>
          </a:bodyPr>
          <a:lstStyle/>
          <a:p>
            <a:pPr marL="0" indent="0" algn="just">
              <a:buNone/>
            </a:pPr>
            <a:r>
              <a:rPr lang="pl-PL" sz="1800" b="0" i="1" u="none" strike="noStrike" baseline="0" dirty="0">
                <a:solidFill>
                  <a:srgbClr val="1B1B1A"/>
                </a:solidFill>
                <a:latin typeface="Myriad Pro"/>
              </a:rPr>
              <a:t>Marysia, uczennica klasy 5 szkoły podstawowej, 2 lata temu zaczęła bardzo poważnie chorować. Niezbędny był przeszczep lewej nerki, potem długa rekonwalescencja. Ze względu na duże osłabienie i niebezpieczeństwo infekcji dziewczynka kontynuuje naukę w trybie nauczania indywidualnego. Lubi się uczyć i bardzo chętnie zdobywa wiedzę w domu, pod okiem przychodzących nauczycieli. Wolny czas spędza przede wszystkim z młodszymi o kilka lat siostrami. Z uczniami swojej klasy komunikuje się głównie za pomocą komunikatorów, mediów społecznościowych, czasami bierze udział w uroczystościach szkolnych klasy, ale od kilku miesięcy zaczęła unikać spotkań z klasą i odmawiać wyjścia do szkoły. Chętniej zostaje w domu z rodzeństwem. Mówi, że jej rówieśnicy „udają starszych i nie ma z nimi wspólnych tematów”. Rodzice nie widzą problemów, gdyż są spokojniejsi, jeśli dziecko pozostaje w domu. Wychowawczyni Marysi zauważyła, że dziewczynka odmawia kontaktu z rówieśnikami, nie jest zainteresowana życiem klasy. Chętniej opowiada o rodzeństwie, niż o sobie, czy planach klasowych. Klasa także coraz rzadziej pamięta, by zapraszać Marysię na wspólne uroczystości. </a:t>
            </a:r>
            <a:endParaRPr lang="pl-PL" dirty="0"/>
          </a:p>
        </p:txBody>
      </p:sp>
    </p:spTree>
    <p:extLst>
      <p:ext uri="{BB962C8B-B14F-4D97-AF65-F5344CB8AC3E}">
        <p14:creationId xmlns:p14="http://schemas.microsoft.com/office/powerpoint/2010/main" val="3198499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37404F-4877-4104-BD8B-3D50DE2FCC37}"/>
              </a:ext>
            </a:extLst>
          </p:cNvPr>
          <p:cNvSpPr>
            <a:spLocks noGrp="1"/>
          </p:cNvSpPr>
          <p:nvPr>
            <p:ph type="title"/>
          </p:nvPr>
        </p:nvSpPr>
        <p:spPr/>
        <p:txBody>
          <a:bodyPr>
            <a:normAutofit/>
          </a:bodyPr>
          <a:lstStyle/>
          <a:p>
            <a:pPr algn="ctr"/>
            <a:r>
              <a:rPr lang="pl-PL" sz="2400" b="1" i="0" u="none" strike="noStrike" baseline="0" dirty="0">
                <a:solidFill>
                  <a:srgbClr val="4D5863"/>
                </a:solidFill>
                <a:latin typeface="Acumin Pro ExtraCondensed"/>
              </a:rPr>
              <a:t>Kryzys zdrowia psychicznego rodziców ucznia </a:t>
            </a:r>
            <a:endParaRPr lang="pl-PL" sz="4000" dirty="0"/>
          </a:p>
        </p:txBody>
      </p:sp>
      <p:sp>
        <p:nvSpPr>
          <p:cNvPr id="3" name="Symbol zastępczy zawartości 2">
            <a:extLst>
              <a:ext uri="{FF2B5EF4-FFF2-40B4-BE49-F238E27FC236}">
                <a16:creationId xmlns:a16="http://schemas.microsoft.com/office/drawing/2014/main" id="{278A4BA1-E69A-43B4-B328-790C4A26AEF3}"/>
              </a:ext>
            </a:extLst>
          </p:cNvPr>
          <p:cNvSpPr>
            <a:spLocks noGrp="1"/>
          </p:cNvSpPr>
          <p:nvPr>
            <p:ph idx="1"/>
          </p:nvPr>
        </p:nvSpPr>
        <p:spPr/>
        <p:txBody>
          <a:bodyPr/>
          <a:lstStyle/>
          <a:p>
            <a:pPr marL="0" indent="0" algn="just">
              <a:buNone/>
            </a:pPr>
            <a:r>
              <a:rPr lang="pl-PL" sz="1800" b="0" i="1" u="none" strike="noStrike" baseline="0" dirty="0">
                <a:solidFill>
                  <a:srgbClr val="1B1B1A"/>
                </a:solidFill>
                <a:latin typeface="Myriad Pro"/>
              </a:rPr>
              <a:t>Trzynastoletnia Asia od kilku tygodni unika rozmów z koleżankami, na lekcjach jest mniej aktywna. Kilka razy w ostatnim czasie spóźniła się na pierwszą lekcję, natomiast z ostatniej lekcji wychodzi jako pierwsza. Wychowawczyni, analizując frekwencję, zauważa, że w ciągu ostatnich dwu miesięcy uczennica łącznie przez trzy tygodnie była nieobecna w szkole. Podczas indywidualnej rozmowy z wychowawczynią Joanna wybucha płaczem i wyznaje, że musi być                  w domu, by zająć się mamą i młodszą siostrą, bo mama ma nawrót depresji.</a:t>
            </a:r>
            <a:endParaRPr lang="pl-PL" dirty="0"/>
          </a:p>
        </p:txBody>
      </p:sp>
    </p:spTree>
    <p:extLst>
      <p:ext uri="{BB962C8B-B14F-4D97-AF65-F5344CB8AC3E}">
        <p14:creationId xmlns:p14="http://schemas.microsoft.com/office/powerpoint/2010/main" val="2073935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0648-F60F-46BC-A496-0DFBB6A79217}"/>
              </a:ext>
            </a:extLst>
          </p:cNvPr>
          <p:cNvSpPr>
            <a:spLocks noGrp="1"/>
          </p:cNvSpPr>
          <p:nvPr>
            <p:ph type="title"/>
          </p:nvPr>
        </p:nvSpPr>
        <p:spPr/>
        <p:txBody>
          <a:bodyPr>
            <a:normAutofit/>
          </a:bodyPr>
          <a:lstStyle/>
          <a:p>
            <a:pPr algn="ctr"/>
            <a:r>
              <a:rPr lang="pl-PL" sz="2400" b="1" i="0" u="none" strike="noStrike" baseline="0" dirty="0">
                <a:solidFill>
                  <a:srgbClr val="4D5863"/>
                </a:solidFill>
                <a:latin typeface="Acumin Pro ExtraCondensed"/>
              </a:rPr>
              <a:t>Dziecko w sytuacji rozwodu rodziców </a:t>
            </a:r>
            <a:endParaRPr lang="pl-PL" sz="4000" dirty="0"/>
          </a:p>
        </p:txBody>
      </p:sp>
      <p:sp>
        <p:nvSpPr>
          <p:cNvPr id="3" name="Symbol zastępczy zawartości 2">
            <a:extLst>
              <a:ext uri="{FF2B5EF4-FFF2-40B4-BE49-F238E27FC236}">
                <a16:creationId xmlns:a16="http://schemas.microsoft.com/office/drawing/2014/main" id="{97235676-943C-451C-BEA5-8112A7E6DDD5}"/>
              </a:ext>
            </a:extLst>
          </p:cNvPr>
          <p:cNvSpPr>
            <a:spLocks noGrp="1"/>
          </p:cNvSpPr>
          <p:nvPr>
            <p:ph idx="1"/>
          </p:nvPr>
        </p:nvSpPr>
        <p:spPr/>
        <p:txBody>
          <a:bodyPr>
            <a:normAutofit lnSpcReduction="10000"/>
          </a:bodyPr>
          <a:lstStyle/>
          <a:p>
            <a:pPr marL="0" indent="0" algn="just">
              <a:buNone/>
            </a:pPr>
            <a:r>
              <a:rPr lang="pl-PL" sz="1800" b="0" i="1" u="none" strike="noStrike" baseline="0" dirty="0">
                <a:solidFill>
                  <a:srgbClr val="1B1B1A"/>
                </a:solidFill>
                <a:latin typeface="Myriad Pro"/>
              </a:rPr>
              <a:t>Jakub uczy się w siódmej klasie. Do tej pory był pilnym uczniem, ale ostatnio zaczął spóźniać się do szkoły i niedbale odrabiać lekcje. Pytany przez wychowawczynię o powody tej zmiany arogancko wzrusza ramionami i twierdzi, że nie zależy mu na szkole. W czasie pisania prac klasowych patrzy w okno i oddaje puste kartki. Spokojny i kulturalny do tej pory chłopiec zaczął używać wulgarnego słownictwa, chodzić po szkole w czapce z daszkiem głęboko nasuniętym               na oczy. Pewnego dnia Jakub wdał się w bójkę z kolegą z klasy. Do szkoły zostali wezwani rodzice, którzy odmówili wspólnego spotkania z wychowawcą. Powiedzieli, że są w trakcie sprawy rozwodowej i nie tolerują swojej obecności. W rozmowie z nauczycielem ojciec zarzucał matce, że nie radzi sobie z synem, a ona zarzucała mu, że nie interesuje się ani synem, ani córką. </a:t>
            </a:r>
            <a:endParaRPr lang="pl-PL" dirty="0"/>
          </a:p>
        </p:txBody>
      </p:sp>
    </p:spTree>
    <p:extLst>
      <p:ext uri="{BB962C8B-B14F-4D97-AF65-F5344CB8AC3E}">
        <p14:creationId xmlns:p14="http://schemas.microsoft.com/office/powerpoint/2010/main" val="189632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C88513-CE6B-4403-894E-72BFCD1AAC8C}"/>
              </a:ext>
            </a:extLst>
          </p:cNvPr>
          <p:cNvSpPr>
            <a:spLocks noGrp="1"/>
          </p:cNvSpPr>
          <p:nvPr>
            <p:ph type="title"/>
          </p:nvPr>
        </p:nvSpPr>
        <p:spPr/>
        <p:txBody>
          <a:bodyPr>
            <a:normAutofit/>
          </a:bodyPr>
          <a:lstStyle/>
          <a:p>
            <a:pPr algn="ctr"/>
            <a:r>
              <a:rPr lang="pl-PL" sz="2400" b="1" i="0" u="none" strike="noStrike" baseline="0" dirty="0">
                <a:solidFill>
                  <a:srgbClr val="4D5863"/>
                </a:solidFill>
                <a:latin typeface="Acumin Pro ExtraCondensed"/>
              </a:rPr>
              <a:t>Depresja dziecięca i kryzys samobójczy </a:t>
            </a:r>
            <a:endParaRPr lang="pl-PL" sz="4000" dirty="0"/>
          </a:p>
        </p:txBody>
      </p:sp>
      <p:sp>
        <p:nvSpPr>
          <p:cNvPr id="3" name="Symbol zastępczy zawartości 2">
            <a:extLst>
              <a:ext uri="{FF2B5EF4-FFF2-40B4-BE49-F238E27FC236}">
                <a16:creationId xmlns:a16="http://schemas.microsoft.com/office/drawing/2014/main" id="{61312F48-E1C5-4C80-A79A-B1E4321D95F3}"/>
              </a:ext>
            </a:extLst>
          </p:cNvPr>
          <p:cNvSpPr>
            <a:spLocks noGrp="1"/>
          </p:cNvSpPr>
          <p:nvPr>
            <p:ph idx="1"/>
          </p:nvPr>
        </p:nvSpPr>
        <p:spPr>
          <a:xfrm>
            <a:off x="887104" y="1781712"/>
            <a:ext cx="10317708" cy="3581858"/>
          </a:xfrm>
        </p:spPr>
        <p:txBody>
          <a:bodyPr/>
          <a:lstStyle/>
          <a:p>
            <a:pPr marL="0" indent="0" algn="just">
              <a:buNone/>
            </a:pPr>
            <a:r>
              <a:rPr lang="pl-PL" sz="1800" b="0" i="1" u="none" strike="noStrike" baseline="0" dirty="0">
                <a:solidFill>
                  <a:srgbClr val="1B1B1A"/>
                </a:solidFill>
                <a:latin typeface="Myriad Pro"/>
              </a:rPr>
              <a:t>Uczennice ósmej klasy zgłosiły się do psychologa szkolnego z prośbą o pomoc dla Tomka. Były przerażone jego wypowiedziami i zachowaniem. Wielokrotnie Tomek mówił, że ma wszystkiego dość, dawał jasno też do zrozumienia, że już niedługo jego cierpienie się skończy razem z jego życiem. Chłopiec uważa, że na pomoc rodziny nie może liczyć. Stwierdzał, że nie potrafi porozumieć się                             z mamą i że ciągle się kłócą. Tomek nie ma kontaktu z ojcem od wielu lat. Kilka dni temu zmarł ukochany dziadek Tomka. Na początku koleżanki chciały samodzielnie pomóc koledze poprzez rozmowy i przyjacielskie wsparcie. Szybko jednak zrozumiały, że Tomkowi potrzebna jest profesjonalna pomoc. </a:t>
            </a:r>
            <a:endParaRPr lang="pl-PL" dirty="0"/>
          </a:p>
        </p:txBody>
      </p:sp>
    </p:spTree>
    <p:extLst>
      <p:ext uri="{BB962C8B-B14F-4D97-AF65-F5344CB8AC3E}">
        <p14:creationId xmlns:p14="http://schemas.microsoft.com/office/powerpoint/2010/main" val="2075771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1F3466-385C-43E4-BAD5-5FFBD30172EB}"/>
              </a:ext>
            </a:extLst>
          </p:cNvPr>
          <p:cNvSpPr>
            <a:spLocks noGrp="1"/>
          </p:cNvSpPr>
          <p:nvPr>
            <p:ph type="title"/>
          </p:nvPr>
        </p:nvSpPr>
        <p:spPr>
          <a:xfrm>
            <a:off x="1130270" y="953325"/>
            <a:ext cx="9603275" cy="534282"/>
          </a:xfrm>
        </p:spPr>
        <p:txBody>
          <a:bodyPr/>
          <a:lstStyle/>
          <a:p>
            <a:pPr algn="ctr"/>
            <a:r>
              <a:rPr lang="pl-PL" b="1" dirty="0"/>
              <a:t>DEPRESJA </a:t>
            </a:r>
          </a:p>
        </p:txBody>
      </p:sp>
      <p:sp>
        <p:nvSpPr>
          <p:cNvPr id="3" name="Symbol zastępczy zawartości 2">
            <a:extLst>
              <a:ext uri="{FF2B5EF4-FFF2-40B4-BE49-F238E27FC236}">
                <a16:creationId xmlns:a16="http://schemas.microsoft.com/office/drawing/2014/main" id="{2C890FB8-D246-4B33-B295-C13D48579B0F}"/>
              </a:ext>
            </a:extLst>
          </p:cNvPr>
          <p:cNvSpPr>
            <a:spLocks noGrp="1"/>
          </p:cNvSpPr>
          <p:nvPr>
            <p:ph idx="1"/>
          </p:nvPr>
        </p:nvSpPr>
        <p:spPr>
          <a:xfrm>
            <a:off x="327546" y="1487607"/>
            <a:ext cx="11450472" cy="4417068"/>
          </a:xfrm>
        </p:spPr>
        <p:txBody>
          <a:bodyPr>
            <a:normAutofit fontScale="77500" lnSpcReduction="20000"/>
          </a:bodyPr>
          <a:lstStyle/>
          <a:p>
            <a:pPr marL="0" indent="0" algn="just">
              <a:buNone/>
            </a:pPr>
            <a:r>
              <a:rPr lang="pl-PL" sz="1800" b="1" i="0" u="none" strike="noStrike" baseline="0" dirty="0">
                <a:solidFill>
                  <a:srgbClr val="1B1B1A"/>
                </a:solidFill>
                <a:latin typeface="Myriad Pro"/>
              </a:rPr>
              <a:t>Do podstawowych objawów depresji należą: </a:t>
            </a:r>
            <a:endParaRPr lang="pl-PL" sz="1800" b="0" i="0" u="none" strike="noStrike" baseline="0" dirty="0">
              <a:solidFill>
                <a:srgbClr val="1B1B1A"/>
              </a:solidFill>
              <a:latin typeface="Myriad Pro"/>
            </a:endParaRPr>
          </a:p>
          <a:p>
            <a:r>
              <a:rPr lang="pl-PL" sz="1800" b="0" i="0" u="none" strike="noStrike" baseline="0" dirty="0">
                <a:solidFill>
                  <a:srgbClr val="1B1B1A"/>
                </a:solidFill>
                <a:latin typeface="Myriad Pro"/>
              </a:rPr>
              <a:t>poczucie smutku i przygnębienia, obniżony nastrój pojawiający się rano i utrzymujący się przez większą część dnia, prawie codziennie, niezależnie od okoliczności; </a:t>
            </a:r>
          </a:p>
          <a:p>
            <a:r>
              <a:rPr lang="pl-PL" sz="1800" b="0" i="0" u="none" strike="noStrike" baseline="0" dirty="0">
                <a:solidFill>
                  <a:srgbClr val="1B1B1A"/>
                </a:solidFill>
                <a:latin typeface="Myriad Pro"/>
              </a:rPr>
              <a:t>utrata zainteresowania działaniami, które zazwyczaj sprawiają przyjemność, lub zanik odczuwania przyjemności; </a:t>
            </a:r>
          </a:p>
          <a:p>
            <a:r>
              <a:rPr lang="pl-PL" sz="1800" b="0" i="0" u="none" strike="noStrike" baseline="0" dirty="0">
                <a:solidFill>
                  <a:srgbClr val="1B1B1A"/>
                </a:solidFill>
                <a:latin typeface="Myriad Pro"/>
              </a:rPr>
              <a:t>spadek energii lub szybsze męczenie się. </a:t>
            </a:r>
          </a:p>
          <a:p>
            <a:pPr marL="0" indent="0" algn="just">
              <a:buNone/>
            </a:pPr>
            <a:r>
              <a:rPr lang="pl-PL" sz="1800" b="1" i="0" u="none" strike="noStrike" baseline="0" dirty="0">
                <a:solidFill>
                  <a:srgbClr val="1B1B1A"/>
                </a:solidFill>
                <a:latin typeface="Myriad Pro"/>
              </a:rPr>
              <a:t>Ponadto mogą występować objawy dodatkowe: </a:t>
            </a:r>
            <a:endParaRPr lang="pl-PL" sz="1800" b="0" i="0" u="none" strike="noStrike" baseline="0" dirty="0">
              <a:solidFill>
                <a:srgbClr val="1B1B1A"/>
              </a:solidFill>
              <a:latin typeface="Myriad Pro"/>
            </a:endParaRPr>
          </a:p>
          <a:p>
            <a:r>
              <a:rPr lang="pl-PL" sz="1800" b="0" i="0" u="none" strike="noStrike" baseline="0" dirty="0">
                <a:solidFill>
                  <a:srgbClr val="1B1B1A"/>
                </a:solidFill>
                <a:latin typeface="Myriad Pro"/>
              </a:rPr>
              <a:t>zaburzenia snu (najbardziej typowe – wczesne budzenie się); </a:t>
            </a:r>
          </a:p>
          <a:p>
            <a:r>
              <a:rPr lang="pl-PL" sz="1800" b="0" i="0" u="none" strike="noStrike" baseline="0" dirty="0">
                <a:solidFill>
                  <a:srgbClr val="1B1B1A"/>
                </a:solidFill>
                <a:latin typeface="Myriad Pro"/>
              </a:rPr>
              <a:t>myśli samobójcze; </a:t>
            </a:r>
          </a:p>
          <a:p>
            <a:r>
              <a:rPr lang="pl-PL" sz="1800" b="0" i="0" u="none" strike="noStrike" baseline="0" dirty="0">
                <a:solidFill>
                  <a:srgbClr val="1B1B1A"/>
                </a:solidFill>
                <a:latin typeface="Myriad Pro"/>
              </a:rPr>
              <a:t>problemy z pamięcią i koncentracją uwagi; </a:t>
            </a:r>
          </a:p>
          <a:p>
            <a:r>
              <a:rPr lang="pl-PL" sz="1800" b="0" i="0" u="none" strike="noStrike" baseline="0" dirty="0">
                <a:solidFill>
                  <a:srgbClr val="1B1B1A"/>
                </a:solidFill>
                <a:latin typeface="Myriad Pro"/>
              </a:rPr>
              <a:t>utrata wiary w siebie i/lub pozytywnej samooceny; </a:t>
            </a:r>
          </a:p>
          <a:p>
            <a:r>
              <a:rPr lang="pl-PL" sz="1800" b="0" i="0" u="none" strike="noStrike" baseline="0" dirty="0">
                <a:solidFill>
                  <a:srgbClr val="1B1B1A"/>
                </a:solidFill>
                <a:latin typeface="Myriad Pro"/>
              </a:rPr>
              <a:t>poczucie winy (nadmierne i zwykle nieuzasadnione); </a:t>
            </a:r>
          </a:p>
          <a:p>
            <a:r>
              <a:rPr lang="pl-PL" sz="1800" b="0" i="0" u="none" strike="noStrike" baseline="0" dirty="0">
                <a:solidFill>
                  <a:srgbClr val="1B1B1A"/>
                </a:solidFill>
                <a:latin typeface="Myriad Pro"/>
              </a:rPr>
              <a:t>spowolnienie psychoruchowe (rzadziej pobudzenie); </a:t>
            </a:r>
          </a:p>
          <a:p>
            <a:r>
              <a:rPr lang="pl-PL" sz="1800" b="0" i="0" u="none" strike="noStrike" baseline="0" dirty="0">
                <a:solidFill>
                  <a:srgbClr val="1B1B1A"/>
                </a:solidFill>
                <a:latin typeface="Myriad Pro"/>
              </a:rPr>
              <a:t>zmiany łaknienia i masy ciała (częściej zmniejszenie apetytu niż jego zwiększenie). </a:t>
            </a:r>
          </a:p>
          <a:p>
            <a:endParaRPr lang="pl-PL" dirty="0"/>
          </a:p>
        </p:txBody>
      </p:sp>
    </p:spTree>
    <p:extLst>
      <p:ext uri="{BB962C8B-B14F-4D97-AF65-F5344CB8AC3E}">
        <p14:creationId xmlns:p14="http://schemas.microsoft.com/office/powerpoint/2010/main" val="89764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EE4163-3ED3-4AB0-AF7F-78216433820D}"/>
              </a:ext>
            </a:extLst>
          </p:cNvPr>
          <p:cNvSpPr>
            <a:spLocks noGrp="1"/>
          </p:cNvSpPr>
          <p:nvPr>
            <p:ph type="ctrTitle"/>
          </p:nvPr>
        </p:nvSpPr>
        <p:spPr>
          <a:xfrm>
            <a:off x="1005385" y="941695"/>
            <a:ext cx="9885528" cy="3851069"/>
          </a:xfrm>
        </p:spPr>
        <p:txBody>
          <a:bodyPr>
            <a:noAutofit/>
          </a:bodyPr>
          <a:lstStyle/>
          <a:p>
            <a:pPr algn="ctr"/>
            <a:r>
              <a:rPr lang="pl-PL" sz="4800" dirty="0"/>
              <a:t>Wszystkie zdarzenia związane </a:t>
            </a:r>
            <a:br>
              <a:rPr lang="pl-PL" sz="4800" dirty="0"/>
            </a:br>
            <a:r>
              <a:rPr lang="pl-PL" sz="4800" dirty="0"/>
              <a:t>z pandemią – kwarantanna, izolacja domowa, nauka zdalna mogą powodować trudności </a:t>
            </a:r>
            <a:br>
              <a:rPr lang="pl-PL" sz="4800" dirty="0"/>
            </a:br>
            <a:r>
              <a:rPr lang="pl-PL" sz="4800" dirty="0"/>
              <a:t>we wszystkich sferach!!!</a:t>
            </a:r>
          </a:p>
        </p:txBody>
      </p:sp>
    </p:spTree>
    <p:extLst>
      <p:ext uri="{BB962C8B-B14F-4D97-AF65-F5344CB8AC3E}">
        <p14:creationId xmlns:p14="http://schemas.microsoft.com/office/powerpoint/2010/main" val="2738292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68A8D7D-62C5-4A94-A0A1-E80C35764BE0}"/>
              </a:ext>
            </a:extLst>
          </p:cNvPr>
          <p:cNvSpPr>
            <a:spLocks noGrp="1"/>
          </p:cNvSpPr>
          <p:nvPr>
            <p:ph idx="1"/>
          </p:nvPr>
        </p:nvSpPr>
        <p:spPr>
          <a:xfrm>
            <a:off x="1130270" y="1446662"/>
            <a:ext cx="9603275" cy="4401820"/>
          </a:xfrm>
        </p:spPr>
        <p:txBody>
          <a:bodyPr/>
          <a:lstStyle/>
          <a:p>
            <a:pPr marL="0" indent="0" algn="just">
              <a:buNone/>
            </a:pPr>
            <a:r>
              <a:rPr lang="pl-PL" sz="1800" b="1" i="0" u="none" strike="noStrike" baseline="0" dirty="0">
                <a:solidFill>
                  <a:srgbClr val="1B1B1A"/>
                </a:solidFill>
                <a:latin typeface="Myriad Pro"/>
              </a:rPr>
              <a:t>U dzieci i młodzieży za charakterystyczny dla depresji uważa się nastrój drażliwy. </a:t>
            </a:r>
            <a:r>
              <a:rPr lang="pl-PL" sz="1800" b="0" i="0" u="none" strike="noStrike" baseline="0" dirty="0">
                <a:solidFill>
                  <a:srgbClr val="1B1B1A"/>
                </a:solidFill>
                <a:latin typeface="Myriad Pro"/>
              </a:rPr>
              <a:t>Nastoletni pacjenci określają swój nastrój jako „smutno-zły”. </a:t>
            </a:r>
            <a:r>
              <a:rPr lang="pl-PL" sz="1800" b="1" i="0" u="none" strike="noStrike" baseline="0" dirty="0">
                <a:solidFill>
                  <a:srgbClr val="1B1B1A"/>
                </a:solidFill>
                <a:latin typeface="Myriad Pro"/>
              </a:rPr>
              <a:t>Uczniowie cierpiący                               na depresję mają skłonność do konfliktów, wybuchów złości i szybko tracą panowanie nad sobą, mogą wyglądać na wiecznie obrażonych, „naburmuszonych” i zbuntowanych. </a:t>
            </a:r>
            <a:r>
              <a:rPr lang="pl-PL" sz="1800" b="0" i="0" u="none" strike="noStrike" baseline="0" dirty="0">
                <a:solidFill>
                  <a:srgbClr val="1B1B1A"/>
                </a:solidFill>
                <a:latin typeface="Myriad Pro"/>
              </a:rPr>
              <a:t>Dzieci mogą sprawiać wrażenie „niegrzecznych”, nieprzystosowanych. Bywa, że odmawiają współpracy, niszczą przedmioty szkolne. Ponadto cechą typową dla depresji u dzieci jest reaktywność nastroju. To oznacza, że miłe wydarzenia, np. otrzymanie prezentu czy spotkanie z przyjaciółmi, mogą na krótko poprawić dziecku samopoczucie. </a:t>
            </a:r>
            <a:endParaRPr lang="pl-PL" dirty="0"/>
          </a:p>
        </p:txBody>
      </p:sp>
    </p:spTree>
    <p:extLst>
      <p:ext uri="{BB962C8B-B14F-4D97-AF65-F5344CB8AC3E}">
        <p14:creationId xmlns:p14="http://schemas.microsoft.com/office/powerpoint/2010/main" val="218980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C0587B1-79C8-477E-BEF5-95B883040D3D}"/>
              </a:ext>
            </a:extLst>
          </p:cNvPr>
          <p:cNvSpPr>
            <a:spLocks noGrp="1"/>
          </p:cNvSpPr>
          <p:nvPr>
            <p:ph idx="1"/>
          </p:nvPr>
        </p:nvSpPr>
        <p:spPr>
          <a:xfrm>
            <a:off x="491319" y="1160060"/>
            <a:ext cx="10959153" cy="4804012"/>
          </a:xfrm>
        </p:spPr>
        <p:txBody>
          <a:bodyPr>
            <a:normAutofit/>
          </a:bodyPr>
          <a:lstStyle/>
          <a:p>
            <a:pPr marL="0" indent="0" algn="just">
              <a:buNone/>
            </a:pPr>
            <a:r>
              <a:rPr lang="pl-PL" sz="1800" b="0" i="0" u="none" strike="noStrike" baseline="0" dirty="0">
                <a:solidFill>
                  <a:srgbClr val="1B1B1A"/>
                </a:solidFill>
                <a:latin typeface="Myriad Pro"/>
              </a:rPr>
              <a:t>Ryzyko </a:t>
            </a:r>
            <a:r>
              <a:rPr lang="pl-PL" sz="1800" b="0" i="0" u="none" strike="noStrike" baseline="0" dirty="0" err="1">
                <a:solidFill>
                  <a:srgbClr val="1B1B1A"/>
                </a:solidFill>
                <a:latin typeface="Myriad Pro"/>
              </a:rPr>
              <a:t>zachowań</a:t>
            </a:r>
            <a:r>
              <a:rPr lang="pl-PL" sz="1800" b="0" i="0" u="none" strike="noStrike" baseline="0" dirty="0">
                <a:solidFill>
                  <a:srgbClr val="1B1B1A"/>
                </a:solidFill>
                <a:latin typeface="Myriad Pro"/>
              </a:rPr>
              <a:t> samobójczych należy rozważyć, gdy: </a:t>
            </a:r>
          </a:p>
          <a:p>
            <a:r>
              <a:rPr lang="pl-PL" sz="1800" b="0" i="0" u="none" strike="noStrike" baseline="0" dirty="0">
                <a:solidFill>
                  <a:srgbClr val="1B1B1A"/>
                </a:solidFill>
                <a:latin typeface="Myriad Pro"/>
              </a:rPr>
              <a:t>uczeń mówi o poczuciu beznadziejności, bezradności, braku nadziei; </a:t>
            </a:r>
          </a:p>
          <a:p>
            <a:r>
              <a:rPr lang="pl-PL" sz="1800" b="0" i="0" u="none" strike="noStrike" baseline="0" dirty="0">
                <a:solidFill>
                  <a:srgbClr val="1B1B1A"/>
                </a:solidFill>
                <a:latin typeface="Myriad Pro"/>
              </a:rPr>
              <a:t>mówi wprost lub pośrednio o samobójstwie, pisze list pożegnalny lub testament; </a:t>
            </a:r>
          </a:p>
          <a:p>
            <a:r>
              <a:rPr lang="pl-PL" sz="1800" b="0" i="0" u="none" strike="noStrike" baseline="0" dirty="0">
                <a:solidFill>
                  <a:srgbClr val="1B1B1A"/>
                </a:solidFill>
                <a:latin typeface="Myriad Pro"/>
              </a:rPr>
              <a:t>w ostatnim czasie pozbywa się osobistych i cennych dla niego przedmiotów; </a:t>
            </a:r>
          </a:p>
          <a:p>
            <a:r>
              <a:rPr lang="pl-PL" sz="1800" b="0" i="0" u="none" strike="noStrike" baseline="0" dirty="0">
                <a:solidFill>
                  <a:srgbClr val="1B1B1A"/>
                </a:solidFill>
                <a:latin typeface="Myriad Pro"/>
              </a:rPr>
              <a:t>w ostatnim czasie unika kontaktów, również z bliskimi kolegami, izoluje się, zamyka w sobie; </a:t>
            </a:r>
          </a:p>
          <a:p>
            <a:r>
              <a:rPr lang="pl-PL" sz="1800" b="0" i="0" u="none" strike="noStrike" baseline="0" dirty="0">
                <a:solidFill>
                  <a:srgbClr val="1B1B1A"/>
                </a:solidFill>
                <a:latin typeface="Myriad Pro"/>
              </a:rPr>
              <a:t>w przeszłości podejmował już próby samobójcze; </a:t>
            </a:r>
          </a:p>
          <a:p>
            <a:r>
              <a:rPr lang="pl-PL" sz="1800" b="0" i="0" u="none" strike="noStrike" baseline="0" dirty="0">
                <a:solidFill>
                  <a:srgbClr val="1B1B1A"/>
                </a:solidFill>
                <a:latin typeface="Myriad Pro"/>
              </a:rPr>
              <a:t>przejawiał inne zachowania ryzykowne, okaleczał się, spożywał alkohol, używał narkotyków itp.; </a:t>
            </a:r>
          </a:p>
          <a:p>
            <a:r>
              <a:rPr lang="pl-PL" sz="1800" b="0" i="0" u="none" strike="noStrike" baseline="0" dirty="0">
                <a:solidFill>
                  <a:srgbClr val="1B1B1A"/>
                </a:solidFill>
                <a:latin typeface="Myriad Pro"/>
              </a:rPr>
              <a:t>w ostatnim czasie doświadczył trudnego wydarzenia czy sytuacji stresowej, np. przeżył stratę ważnej relacji z kimś bliskim lub śmierć bliskiej osoby; </a:t>
            </a:r>
          </a:p>
          <a:p>
            <a:r>
              <a:rPr lang="pl-PL" sz="1800" b="0" i="0" u="none" strike="noStrike" baseline="0" dirty="0">
                <a:solidFill>
                  <a:srgbClr val="1B1B1A"/>
                </a:solidFill>
                <a:latin typeface="Myriad Pro"/>
              </a:rPr>
              <a:t>przejawia zainteresowanie tematyką śmierci, umierania, reinkarnacji, życia po śmierci itp., fascynują go znane osoby (np. gwiazdy popkultury), które popełniły samobójstwo.</a:t>
            </a:r>
          </a:p>
          <a:p>
            <a:endParaRPr lang="pl-PL" dirty="0"/>
          </a:p>
        </p:txBody>
      </p:sp>
    </p:spTree>
    <p:extLst>
      <p:ext uri="{BB962C8B-B14F-4D97-AF65-F5344CB8AC3E}">
        <p14:creationId xmlns:p14="http://schemas.microsoft.com/office/powerpoint/2010/main" val="3899990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59A59-A0A4-4188-927E-1F8EFB12B4A7}"/>
              </a:ext>
            </a:extLst>
          </p:cNvPr>
          <p:cNvSpPr>
            <a:spLocks noGrp="1"/>
          </p:cNvSpPr>
          <p:nvPr>
            <p:ph type="title"/>
          </p:nvPr>
        </p:nvSpPr>
        <p:spPr>
          <a:xfrm>
            <a:off x="1130270" y="953324"/>
            <a:ext cx="9603275" cy="438331"/>
          </a:xfrm>
        </p:spPr>
        <p:txBody>
          <a:bodyPr>
            <a:normAutofit/>
          </a:bodyPr>
          <a:lstStyle/>
          <a:p>
            <a:pPr algn="ctr"/>
            <a:r>
              <a:rPr lang="pl-PL" sz="2400" b="1" i="0" u="none" strike="noStrike" baseline="0" dirty="0">
                <a:solidFill>
                  <a:srgbClr val="4D5863"/>
                </a:solidFill>
                <a:latin typeface="Acumin Pro ExtraCondensed"/>
              </a:rPr>
              <a:t>Przemoc wobec dziecka w rodzinie </a:t>
            </a:r>
            <a:endParaRPr lang="pl-PL" sz="4000" dirty="0"/>
          </a:p>
        </p:txBody>
      </p:sp>
      <p:sp>
        <p:nvSpPr>
          <p:cNvPr id="3" name="Symbol zastępczy zawartości 2">
            <a:extLst>
              <a:ext uri="{FF2B5EF4-FFF2-40B4-BE49-F238E27FC236}">
                <a16:creationId xmlns:a16="http://schemas.microsoft.com/office/drawing/2014/main" id="{890837BB-1C80-4155-B0EF-20AEE85EF23A}"/>
              </a:ext>
            </a:extLst>
          </p:cNvPr>
          <p:cNvSpPr>
            <a:spLocks noGrp="1"/>
          </p:cNvSpPr>
          <p:nvPr>
            <p:ph idx="1"/>
          </p:nvPr>
        </p:nvSpPr>
        <p:spPr>
          <a:xfrm>
            <a:off x="368490" y="1391655"/>
            <a:ext cx="11423176" cy="4695246"/>
          </a:xfrm>
        </p:spPr>
        <p:txBody>
          <a:bodyPr>
            <a:normAutofit fontScale="92500" lnSpcReduction="20000"/>
          </a:bodyPr>
          <a:lstStyle/>
          <a:p>
            <a:pPr algn="just"/>
            <a:r>
              <a:rPr lang="pl-PL" sz="1800" b="0" i="1" u="none" strike="noStrike" baseline="0" dirty="0">
                <a:solidFill>
                  <a:srgbClr val="1B1B1A"/>
                </a:solidFill>
                <a:latin typeface="Myriad Pro"/>
              </a:rPr>
              <a:t>Dziewięcioletni Krzyś po raz kolejny nie przyniósł do szkoły stroju gimnastycznego, całą lekcję wychowania fizycznego spędził ukryty w szatni. Kiedy wychowawczyni chciała wpisać mu uwagę do dzienniczka, wykrzyczał z przerażeniem: „Mama mnie zabije. Oberwę tak jak wczoraj, zleje mnie na kwaśne jabłko”. Nauczycielka zauważyła na rękach i szyi chłopca wyraźne ślady pobicia. </a:t>
            </a:r>
            <a:endParaRPr lang="pl-PL" sz="1800" b="0" i="0" u="none" strike="noStrike" baseline="0" dirty="0">
              <a:solidFill>
                <a:srgbClr val="1B1B1A"/>
              </a:solidFill>
              <a:latin typeface="Myriad Pro"/>
            </a:endParaRPr>
          </a:p>
          <a:p>
            <a:pPr algn="just"/>
            <a:r>
              <a:rPr lang="pl-PL" sz="1800" b="0" i="1" u="none" strike="noStrike" baseline="0" dirty="0">
                <a:solidFill>
                  <a:srgbClr val="1B1B1A"/>
                </a:solidFill>
                <a:latin typeface="Myriad Pro"/>
              </a:rPr>
              <a:t>Ośmioletni Michał pojechał z klasą na zieloną szkołę. Już pierwszej nocy doszło do trudnej dla dzieci i wychowawcy sytuacji. Michał budził dzieci, kazał im oddawać słodycze, groził pobiciem, a najmłodszego kolegę zmusił siłą do zabawy o charakterze seksualnym, przytulał się do niego i całował w usta. </a:t>
            </a:r>
            <a:endParaRPr lang="pl-PL" sz="1800" b="0" i="0" u="none" strike="noStrike" baseline="0" dirty="0">
              <a:solidFill>
                <a:srgbClr val="1B1B1A"/>
              </a:solidFill>
              <a:latin typeface="Myriad Pro"/>
            </a:endParaRPr>
          </a:p>
          <a:p>
            <a:pPr algn="just"/>
            <a:r>
              <a:rPr lang="pl-PL" sz="1800" b="0" i="1" u="none" strike="noStrike" baseline="0" dirty="0">
                <a:solidFill>
                  <a:srgbClr val="1B1B1A"/>
                </a:solidFill>
                <a:latin typeface="Myriad Pro"/>
              </a:rPr>
              <a:t>Mikołaj jest uczniem pierwszej klasy liceum. Komponuje własne utwory muzyczne, doskonale gra na pianinie i gitarze. Muzyka to jego wielka pasja. Wychowała go mama, ojciec rzadko bywa w domu, bo prowadzi własną firmę budowlaną w Niemczech. Sytuacja materialna rodziny jest bardzo dobra. Mama Mikołaja dba o syna i wspiera go w realizacji jego pasji. Najgorsze są chwile, gdy ojciec wraca do domu i próbuje wychować syna na „twardego mężczyznę”. Zarzuca żonie, że wychowała go na „niemotę i darmozjada”. Prawie każda rozmowa ojca z synem kończy się potężną awanturą, w czasie której Mikołaj jest wyzywany, poniżany, szarpany i kopany. Wielokrotnie ojciec wyrzucał syna z samochodu w drodze do domu. Rodzina mieszka w domu położonym 30 kilometrów od miasta. By dojść do niego, chłopiec musiał iść wiele kilometrów leśną drogą. Podczas lekcji biologii Mikołaj dostał silnego ataku lęku panicznego. Nauczycielka skierowała chłopca do psychologa szkolnego. </a:t>
            </a:r>
            <a:endParaRPr lang="pl-PL" dirty="0"/>
          </a:p>
        </p:txBody>
      </p:sp>
    </p:spTree>
    <p:extLst>
      <p:ext uri="{BB962C8B-B14F-4D97-AF65-F5344CB8AC3E}">
        <p14:creationId xmlns:p14="http://schemas.microsoft.com/office/powerpoint/2010/main" val="3037582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EB4BCB-80BB-4ED5-B23D-AFF6A5062597}"/>
              </a:ext>
            </a:extLst>
          </p:cNvPr>
          <p:cNvSpPr>
            <a:spLocks noGrp="1"/>
          </p:cNvSpPr>
          <p:nvPr>
            <p:ph type="title"/>
          </p:nvPr>
        </p:nvSpPr>
        <p:spPr>
          <a:xfrm>
            <a:off x="1130270" y="953325"/>
            <a:ext cx="9603275" cy="643464"/>
          </a:xfrm>
        </p:spPr>
        <p:txBody>
          <a:bodyPr/>
          <a:lstStyle/>
          <a:p>
            <a:pPr algn="ctr"/>
            <a:r>
              <a:rPr lang="pl-PL" b="1" dirty="0"/>
              <a:t>PRZEMOC FIZYCZNA</a:t>
            </a:r>
          </a:p>
        </p:txBody>
      </p:sp>
      <p:sp>
        <p:nvSpPr>
          <p:cNvPr id="3" name="Symbol zastępczy zawartości 2">
            <a:extLst>
              <a:ext uri="{FF2B5EF4-FFF2-40B4-BE49-F238E27FC236}">
                <a16:creationId xmlns:a16="http://schemas.microsoft.com/office/drawing/2014/main" id="{B26AAED1-A147-43B3-BE7D-571BE543E8D8}"/>
              </a:ext>
            </a:extLst>
          </p:cNvPr>
          <p:cNvSpPr>
            <a:spLocks noGrp="1"/>
          </p:cNvSpPr>
          <p:nvPr>
            <p:ph idx="1"/>
          </p:nvPr>
        </p:nvSpPr>
        <p:spPr>
          <a:xfrm>
            <a:off x="545910" y="1473958"/>
            <a:ext cx="10959153" cy="4558352"/>
          </a:xfrm>
        </p:spPr>
        <p:txBody>
          <a:bodyPr>
            <a:normAutofit fontScale="92500"/>
          </a:bodyPr>
          <a:lstStyle/>
          <a:p>
            <a:pPr algn="just"/>
            <a:r>
              <a:rPr lang="pl-PL" sz="1800" b="1" i="0" u="none" strike="noStrike" baseline="0" dirty="0">
                <a:solidFill>
                  <a:srgbClr val="1B1B1A"/>
                </a:solidFill>
                <a:latin typeface="Myriad Pro"/>
              </a:rPr>
              <a:t>Przemoc fizyczna </a:t>
            </a:r>
            <a:r>
              <a:rPr lang="pl-PL" sz="1800" b="0" i="0" u="none" strike="noStrike" baseline="0" dirty="0">
                <a:solidFill>
                  <a:srgbClr val="1B1B1A"/>
                </a:solidFill>
                <a:latin typeface="Myriad Pro"/>
              </a:rPr>
              <a:t>to wszelkie nieprzypadkowe działanie rodzica lub innej osoby odpowiedzialnej za dziecko, w wyniku którego dziecko doznaje obrażeń fizycznych lub jest nimi potencjalnie zagrożone. </a:t>
            </a:r>
          </a:p>
          <a:p>
            <a:pPr algn="just"/>
            <a:r>
              <a:rPr lang="pl-PL" sz="1800" b="1" i="0" u="none" strike="noStrike" baseline="0" dirty="0">
                <a:solidFill>
                  <a:srgbClr val="1B1B1A"/>
                </a:solidFill>
                <a:latin typeface="Myriad Pro"/>
              </a:rPr>
              <a:t>Symptomy przemocy fizycznej: </a:t>
            </a:r>
            <a:r>
              <a:rPr lang="pl-PL" sz="1800" b="0" i="0" u="none" strike="noStrike" baseline="0" dirty="0">
                <a:solidFill>
                  <a:srgbClr val="1B1B1A"/>
                </a:solidFill>
                <a:latin typeface="Myriad Pro"/>
              </a:rPr>
              <a:t>siniaki, ślady uderzeń i skaleczeń, otarcia skóry na twarzy, klatce piersiowej, plecach, pośladkach, tylnych częściach nóg, w okolicy genitaliów, ślady po oparzeniach, rany twarzy u niemowląt i małych dzieci, rany w różnych fazach gojenia się, złamania i zwichnięcia u dzieci poniżej drugiego roku życia, uszkodzenia narządów wewnętrznych, niestosowny do pogody strój zakrywający zranienia. </a:t>
            </a:r>
          </a:p>
          <a:p>
            <a:pPr algn="just"/>
            <a:r>
              <a:rPr lang="pl-PL" sz="1800" b="1" i="0" u="none" strike="noStrike" baseline="0" dirty="0">
                <a:solidFill>
                  <a:srgbClr val="1B1B1A"/>
                </a:solidFill>
                <a:latin typeface="Myriad Pro"/>
              </a:rPr>
              <a:t>Typowe zachowania dziecka krzywdzonego fizycznie: </a:t>
            </a:r>
            <a:r>
              <a:rPr lang="pl-PL" sz="1800" b="0" i="0" u="none" strike="noStrike" baseline="0" dirty="0">
                <a:solidFill>
                  <a:srgbClr val="1B1B1A"/>
                </a:solidFill>
                <a:latin typeface="Myriad Pro"/>
              </a:rPr>
              <a:t>silny lęk przed rodzicem i powrotem do domu, niechęć do rozebrania się, np. w czasie wizyty lekarskiej, czy lekcji WF, reagowanie lękiem na kontakt fizyczny (kulenie się, wzdryganie, w przypadku nagłego dotknięcia), przejawianie nadmiernej czujności, zachowania buntowniczo-agresywne. </a:t>
            </a:r>
          </a:p>
          <a:p>
            <a:pPr algn="just"/>
            <a:r>
              <a:rPr lang="pl-PL" sz="1800" b="1" i="0" u="none" strike="noStrike" baseline="0" dirty="0">
                <a:solidFill>
                  <a:srgbClr val="1B1B1A"/>
                </a:solidFill>
                <a:latin typeface="Myriad Pro"/>
              </a:rPr>
              <a:t>Typowe zachowania rodziców stosujących przemoc fizyczną: </a:t>
            </a:r>
            <a:r>
              <a:rPr lang="pl-PL" sz="1800" b="0" i="0" u="none" strike="noStrike" baseline="0" dirty="0">
                <a:solidFill>
                  <a:srgbClr val="1B1B1A"/>
                </a:solidFill>
                <a:latin typeface="Myriad Pro"/>
              </a:rPr>
              <a:t>niezgłaszanie się po konieczną pomoc medyczną, sprzeczne lub nieprzekonujące wyjaśnienia dotyczące obrażeń dziecka, bądź odmowa wyjaśnień, wypowiadanie się o dziecku w sposób negatywny. </a:t>
            </a:r>
            <a:endParaRPr lang="pl-PL" dirty="0"/>
          </a:p>
        </p:txBody>
      </p:sp>
    </p:spTree>
    <p:extLst>
      <p:ext uri="{BB962C8B-B14F-4D97-AF65-F5344CB8AC3E}">
        <p14:creationId xmlns:p14="http://schemas.microsoft.com/office/powerpoint/2010/main" val="195075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5C7B6-D2C6-484F-985D-D975E71CE73B}"/>
              </a:ext>
            </a:extLst>
          </p:cNvPr>
          <p:cNvSpPr>
            <a:spLocks noGrp="1"/>
          </p:cNvSpPr>
          <p:nvPr>
            <p:ph type="title"/>
          </p:nvPr>
        </p:nvSpPr>
        <p:spPr>
          <a:xfrm>
            <a:off x="1130270" y="953325"/>
            <a:ext cx="9603275" cy="643464"/>
          </a:xfrm>
        </p:spPr>
        <p:txBody>
          <a:bodyPr/>
          <a:lstStyle/>
          <a:p>
            <a:pPr algn="ctr"/>
            <a:r>
              <a:rPr lang="pl-PL" b="1" dirty="0"/>
              <a:t>PRZEMOC PSYCHICZNA</a:t>
            </a:r>
          </a:p>
        </p:txBody>
      </p:sp>
      <p:sp>
        <p:nvSpPr>
          <p:cNvPr id="3" name="Symbol zastępczy zawartości 2">
            <a:extLst>
              <a:ext uri="{FF2B5EF4-FFF2-40B4-BE49-F238E27FC236}">
                <a16:creationId xmlns:a16="http://schemas.microsoft.com/office/drawing/2014/main" id="{26CF0DBE-2C78-4665-B294-EA498E3AC015}"/>
              </a:ext>
            </a:extLst>
          </p:cNvPr>
          <p:cNvSpPr>
            <a:spLocks noGrp="1"/>
          </p:cNvSpPr>
          <p:nvPr>
            <p:ph idx="1"/>
          </p:nvPr>
        </p:nvSpPr>
        <p:spPr>
          <a:xfrm>
            <a:off x="559558" y="2171769"/>
            <a:ext cx="10986448" cy="3294576"/>
          </a:xfrm>
        </p:spPr>
        <p:txBody>
          <a:bodyPr/>
          <a:lstStyle/>
          <a:p>
            <a:pPr marL="0" indent="0" algn="just">
              <a:buNone/>
            </a:pPr>
            <a:r>
              <a:rPr lang="pl-PL" sz="1800" b="1" i="0" u="none" strike="noStrike" baseline="0" dirty="0">
                <a:solidFill>
                  <a:srgbClr val="1B1B1A"/>
                </a:solidFill>
                <a:latin typeface="Myriad Pro"/>
              </a:rPr>
              <a:t>Przemoc psychiczna  to </a:t>
            </a:r>
            <a:r>
              <a:rPr lang="pl-PL" sz="1800" b="0" i="0" u="none" strike="noStrike" baseline="0" dirty="0">
                <a:solidFill>
                  <a:srgbClr val="1B1B1A"/>
                </a:solidFill>
                <a:latin typeface="Myriad Pro"/>
              </a:rPr>
              <a:t>oddziaływanie środowiska pozbawiające dziecko wsparcia, w tym dostępności osoby znaczącej, która umożliwiałaby mu rozwój kompetencji emocjonalnych i społecznych adekwatnych do jego indywidualnych możliwości i kontekstu społecznego, w którym żyje. </a:t>
            </a:r>
          </a:p>
          <a:p>
            <a:pPr marL="0" indent="0" algn="just">
              <a:buNone/>
            </a:pPr>
            <a:r>
              <a:rPr lang="pl-PL" sz="1800" b="0" i="0" u="none" strike="noStrike" baseline="0" dirty="0">
                <a:solidFill>
                  <a:srgbClr val="1B1B1A"/>
                </a:solidFill>
                <a:latin typeface="Myriad Pro"/>
              </a:rPr>
              <a:t>Ten typ przemocy obejmuje </a:t>
            </a:r>
            <a:r>
              <a:rPr lang="pl-PL" sz="1800" b="1" i="0" u="none" strike="noStrike" baseline="0" dirty="0">
                <a:solidFill>
                  <a:srgbClr val="1B1B1A"/>
                </a:solidFill>
                <a:latin typeface="Myriad Pro"/>
              </a:rPr>
              <a:t>szeroki zakres </a:t>
            </a:r>
            <a:r>
              <a:rPr lang="pl-PL" sz="1800" b="1" i="0" u="none" strike="noStrike" baseline="0" dirty="0" err="1">
                <a:solidFill>
                  <a:srgbClr val="1B1B1A"/>
                </a:solidFill>
                <a:latin typeface="Myriad Pro"/>
              </a:rPr>
              <a:t>zachowań</a:t>
            </a:r>
            <a:r>
              <a:rPr lang="pl-PL" sz="1800" b="1" i="0" u="none" strike="noStrike" baseline="0" dirty="0">
                <a:solidFill>
                  <a:srgbClr val="1B1B1A"/>
                </a:solidFill>
                <a:latin typeface="Myriad Pro"/>
              </a:rPr>
              <a:t>: </a:t>
            </a:r>
            <a:r>
              <a:rPr lang="pl-PL" sz="1800" b="0" i="0" u="none" strike="noStrike" baseline="0" dirty="0">
                <a:solidFill>
                  <a:srgbClr val="1B1B1A"/>
                </a:solidFill>
                <a:latin typeface="Myriad Pro"/>
              </a:rPr>
              <a:t>wyzwiska, groźby i inne formy werbalnej agresji, terroryzowanie, straszenie, zawstydzanie, poniżanie, izolowanie, szantażowanie, nadmierne wymagania, nadmierną kontrolę, nadmierne ograniczanie swobody, stałe wzbudzanie poczucia winy, zawstydzanie i krytykowanie, odrzucenie, nadmierną opiekę lub zaniedbywanie potrzeb emocjonalnych. </a:t>
            </a:r>
            <a:endParaRPr lang="pl-PL" dirty="0"/>
          </a:p>
        </p:txBody>
      </p:sp>
    </p:spTree>
    <p:extLst>
      <p:ext uri="{BB962C8B-B14F-4D97-AF65-F5344CB8AC3E}">
        <p14:creationId xmlns:p14="http://schemas.microsoft.com/office/powerpoint/2010/main" val="1213824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0779A6E-4B79-4BBA-844C-4DE07FA8FBA2}"/>
              </a:ext>
            </a:extLst>
          </p:cNvPr>
          <p:cNvSpPr>
            <a:spLocks noGrp="1"/>
          </p:cNvSpPr>
          <p:nvPr>
            <p:ph idx="1"/>
          </p:nvPr>
        </p:nvSpPr>
        <p:spPr>
          <a:xfrm>
            <a:off x="1130270" y="1214651"/>
            <a:ext cx="9603275" cy="4251694"/>
          </a:xfrm>
        </p:spPr>
        <p:txBody>
          <a:bodyPr/>
          <a:lstStyle/>
          <a:p>
            <a:pPr marL="0" indent="0" algn="just">
              <a:buNone/>
            </a:pPr>
            <a:r>
              <a:rPr lang="pl-PL" sz="1800" b="1" i="0" u="none" strike="noStrike" baseline="0" dirty="0">
                <a:solidFill>
                  <a:srgbClr val="1B1B1A"/>
                </a:solidFill>
                <a:latin typeface="Myriad Pro"/>
              </a:rPr>
              <a:t>Symptomy przemocy psychicznej u dzieci: </a:t>
            </a:r>
            <a:r>
              <a:rPr lang="pl-PL" sz="1800" b="0" i="0" u="none" strike="noStrike" baseline="0" dirty="0">
                <a:solidFill>
                  <a:srgbClr val="1B1B1A"/>
                </a:solidFill>
                <a:latin typeface="Myriad Pro"/>
              </a:rPr>
              <a:t>zaburzenia mowy wynikające z napięcia nerwowego, zaburzenia snu, dolegliwości psychosomatyczne (np. bóle brzucha, bóle głowy, mdłości), moczenie się i zanieczyszczanie (bez powodów medycznych), tiki nerwowe, nadmierne podporządkowanie się dorosłym, częste kłamstwa, silny lęk przed porażką, obniżony nastrój, rozdrażnienie, apatia, wycofanie, niskie poczucie własnej wartości. </a:t>
            </a:r>
          </a:p>
          <a:p>
            <a:pPr marL="0" indent="0" algn="just">
              <a:buNone/>
            </a:pPr>
            <a:endParaRPr lang="pl-PL" sz="1800" dirty="0">
              <a:solidFill>
                <a:srgbClr val="1B1B1A"/>
              </a:solidFill>
              <a:latin typeface="Myriad Pro"/>
            </a:endParaRPr>
          </a:p>
          <a:p>
            <a:pPr marL="0" indent="0" algn="just">
              <a:buNone/>
            </a:pPr>
            <a:r>
              <a:rPr lang="pl-PL" sz="1800" b="1" i="0" u="none" strike="noStrike" baseline="0" dirty="0">
                <a:solidFill>
                  <a:srgbClr val="1B1B1A"/>
                </a:solidFill>
                <a:latin typeface="Myriad Pro"/>
              </a:rPr>
              <a:t>Rodzice stosujący przemoc psychiczną wobec swojego dziecka </a:t>
            </a:r>
            <a:r>
              <a:rPr lang="pl-PL" sz="1800" b="0" i="0" u="none" strike="noStrike" baseline="0" dirty="0">
                <a:solidFill>
                  <a:srgbClr val="1B1B1A"/>
                </a:solidFill>
                <a:latin typeface="Myriad Pro"/>
              </a:rPr>
              <a:t>dystansują się wobec niego fizycznie i psychicznie, często spostrzegają je jako niewdzięczne, stwarzające celowo problemy, by dokuczyć i zranić opiekuna. Swoją negatywną i krytyczną postawę wobec dziecka uważają za rezultat niewłaściwego zachowania dziecka. W swoich wymaganiach rodzicielskich nie uwzględniają potrzeb i możliwości rozwojowych dziecka. </a:t>
            </a:r>
            <a:endParaRPr lang="pl-PL" dirty="0"/>
          </a:p>
        </p:txBody>
      </p:sp>
    </p:spTree>
    <p:extLst>
      <p:ext uri="{BB962C8B-B14F-4D97-AF65-F5344CB8AC3E}">
        <p14:creationId xmlns:p14="http://schemas.microsoft.com/office/powerpoint/2010/main" val="2458089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029303-45BA-4041-9F2B-A8853FD2B261}"/>
              </a:ext>
            </a:extLst>
          </p:cNvPr>
          <p:cNvSpPr>
            <a:spLocks noGrp="1"/>
          </p:cNvSpPr>
          <p:nvPr>
            <p:ph type="title"/>
          </p:nvPr>
        </p:nvSpPr>
        <p:spPr/>
        <p:txBody>
          <a:bodyPr/>
          <a:lstStyle/>
          <a:p>
            <a:pPr algn="ctr"/>
            <a:r>
              <a:rPr lang="pl-PL" b="1" dirty="0"/>
              <a:t>PRZEMOC SEKSUALNA </a:t>
            </a:r>
          </a:p>
        </p:txBody>
      </p:sp>
      <p:sp>
        <p:nvSpPr>
          <p:cNvPr id="3" name="Symbol zastępczy zawartości 2">
            <a:extLst>
              <a:ext uri="{FF2B5EF4-FFF2-40B4-BE49-F238E27FC236}">
                <a16:creationId xmlns:a16="http://schemas.microsoft.com/office/drawing/2014/main" id="{26473782-C64B-4904-9069-E2415DD0C51B}"/>
              </a:ext>
            </a:extLst>
          </p:cNvPr>
          <p:cNvSpPr>
            <a:spLocks noGrp="1"/>
          </p:cNvSpPr>
          <p:nvPr>
            <p:ph idx="1"/>
          </p:nvPr>
        </p:nvSpPr>
        <p:spPr>
          <a:xfrm>
            <a:off x="696036" y="2171769"/>
            <a:ext cx="10740788" cy="3294576"/>
          </a:xfrm>
        </p:spPr>
        <p:txBody>
          <a:bodyPr/>
          <a:lstStyle/>
          <a:p>
            <a:pPr marL="0" indent="0" algn="just">
              <a:buNone/>
            </a:pPr>
            <a:r>
              <a:rPr lang="pl-PL" sz="1800" b="1" i="0" u="none" strike="noStrike" baseline="0" dirty="0">
                <a:solidFill>
                  <a:srgbClr val="1B1B1A"/>
                </a:solidFill>
                <a:latin typeface="Myriad Pro"/>
              </a:rPr>
              <a:t>Przemoc seksualna wobec dziecka </a:t>
            </a:r>
            <a:r>
              <a:rPr lang="pl-PL" sz="1800" b="0" i="0" u="none" strike="noStrike" baseline="0" dirty="0">
                <a:solidFill>
                  <a:srgbClr val="1B1B1A"/>
                </a:solidFill>
                <a:latin typeface="Myriad Pro"/>
              </a:rPr>
              <a:t>– ma miejsce wtedy, gdy osoba dojrzała seksualnie poprzez świadome działanie czy też poprzez zaniedbywanie swoich społecznych obowiązków, dopuszcza się zaangażowania dziecka w jakąkolwiek aktywność seksualną. Światowa Organizacja Zdrowia proponuje używanie terminu „przemoc seksualna”, przez którą rozumie włączanie dziecka w aktywność seksualną, której nie jest ono w stanie w pełni zrozumieć i udzielić na nią świadomej zgody, i/lub na którą nie jest dojrzałe rozwojowo i nie może zgodzić się w ważny prawnie sposób, i/lub która jest niezgodna                                 z normami prawnymi lub obyczajowymi danego społeczeństwa. </a:t>
            </a:r>
            <a:endParaRPr lang="pl-PL" dirty="0"/>
          </a:p>
        </p:txBody>
      </p:sp>
    </p:spTree>
    <p:extLst>
      <p:ext uri="{BB962C8B-B14F-4D97-AF65-F5344CB8AC3E}">
        <p14:creationId xmlns:p14="http://schemas.microsoft.com/office/powerpoint/2010/main" val="1238689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BDA7A99-38E0-4AC9-871C-1319558FCD37}"/>
              </a:ext>
            </a:extLst>
          </p:cNvPr>
          <p:cNvSpPr>
            <a:spLocks noGrp="1"/>
          </p:cNvSpPr>
          <p:nvPr>
            <p:ph idx="1"/>
          </p:nvPr>
        </p:nvSpPr>
        <p:spPr>
          <a:xfrm>
            <a:off x="1021087" y="1120891"/>
            <a:ext cx="10033600" cy="4447396"/>
          </a:xfrm>
        </p:spPr>
        <p:txBody>
          <a:bodyPr>
            <a:normAutofit lnSpcReduction="10000"/>
          </a:bodyPr>
          <a:lstStyle/>
          <a:p>
            <a:pPr marL="0" indent="0" algn="just">
              <a:buNone/>
            </a:pPr>
            <a:r>
              <a:rPr lang="pl-PL" sz="1800" b="1" i="0" u="none" strike="noStrike" baseline="0" dirty="0">
                <a:solidFill>
                  <a:srgbClr val="1B1B1A"/>
                </a:solidFill>
                <a:latin typeface="Myriad Pro"/>
              </a:rPr>
              <a:t>Symptomy przemocy seksualnej wobec dzieci to: </a:t>
            </a:r>
            <a:r>
              <a:rPr lang="pl-PL" sz="1800" b="0" i="0" u="none" strike="noStrike" baseline="0" dirty="0">
                <a:solidFill>
                  <a:srgbClr val="1B1B1A"/>
                </a:solidFill>
                <a:latin typeface="Myriad Pro"/>
              </a:rPr>
              <a:t>ciąża, choroby weneryczne, nawracające infekcje dróg moczowo-płciowych, urazy zewnętrznych narządów płciowych, przerwanie błony dziewiczej, krwawienie z narządów rodnych, infekcje jamy ustnej, ból utrudniający siadanie lub chodzenie, nadmierna erotyzacja dziecka (prowokacyjne i uwodzicielskie zachowania seksualne, erotyczne rysunki lub zabawy, agresja seksualna wobec rówieśników, wczesna lub nasilona masturbacja dziecięca, nieadekwatna do fazy rozwoju psychoseksualnego, nieadekwatny do poziomu rozwoju dziecka język dotyczący sfery seksualnej). Wystąpienie pojedynczego objawu (oprócz ciąży, choroby wenerycznej, obecności plemników w ciele dziecka) na ogół nie jest dowodem krzywdzenia dziecka. Natomiast jego nasilenie oraz pojawienie się kolejnych objawów zwiększa prawdopodobieństwo wystąpienia przemocy. </a:t>
            </a:r>
          </a:p>
          <a:p>
            <a:pPr marL="0" indent="0" algn="just">
              <a:buNone/>
            </a:pPr>
            <a:r>
              <a:rPr lang="pl-PL" sz="1800" b="1" i="0" u="none" strike="noStrike" baseline="0" dirty="0">
                <a:solidFill>
                  <a:srgbClr val="1B1B1A"/>
                </a:solidFill>
                <a:latin typeface="Myriad Pro"/>
              </a:rPr>
              <a:t>Rodzic lub opiekun, który stosuje przemoc seksualną</a:t>
            </a:r>
            <a:r>
              <a:rPr lang="pl-PL" sz="1800" b="0" i="0" u="none" strike="noStrike" baseline="0" dirty="0">
                <a:solidFill>
                  <a:srgbClr val="1B1B1A"/>
                </a:solidFill>
                <a:latin typeface="Myriad Pro"/>
              </a:rPr>
              <a:t>, zazwyczaj nadużywa alkoholu lub narkotyków, nie utrzymuje relacji z osobami spoza najbliższej rodziny, przejawia nadopiekuńczość w stosunku do dziecka, ogranicza jego kontakty z rówieśnikami. </a:t>
            </a:r>
            <a:endParaRPr lang="pl-PL" dirty="0"/>
          </a:p>
        </p:txBody>
      </p:sp>
    </p:spTree>
    <p:extLst>
      <p:ext uri="{BB962C8B-B14F-4D97-AF65-F5344CB8AC3E}">
        <p14:creationId xmlns:p14="http://schemas.microsoft.com/office/powerpoint/2010/main" val="1057009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9A7A8C-9FDF-45F8-818D-9D60FBB527CF}"/>
              </a:ext>
            </a:extLst>
          </p:cNvPr>
          <p:cNvSpPr>
            <a:spLocks noGrp="1"/>
          </p:cNvSpPr>
          <p:nvPr>
            <p:ph type="title"/>
          </p:nvPr>
        </p:nvSpPr>
        <p:spPr/>
        <p:txBody>
          <a:bodyPr/>
          <a:lstStyle/>
          <a:p>
            <a:pPr algn="ctr"/>
            <a:r>
              <a:rPr lang="pl-PL" b="1" dirty="0"/>
              <a:t>ZANIEDBYWANIE</a:t>
            </a:r>
          </a:p>
        </p:txBody>
      </p:sp>
      <p:sp>
        <p:nvSpPr>
          <p:cNvPr id="3" name="Symbol zastępczy zawartości 2">
            <a:extLst>
              <a:ext uri="{FF2B5EF4-FFF2-40B4-BE49-F238E27FC236}">
                <a16:creationId xmlns:a16="http://schemas.microsoft.com/office/drawing/2014/main" id="{8109C89A-C9F7-4E1C-AE13-8C71027DB0BE}"/>
              </a:ext>
            </a:extLst>
          </p:cNvPr>
          <p:cNvSpPr>
            <a:spLocks noGrp="1"/>
          </p:cNvSpPr>
          <p:nvPr>
            <p:ph idx="1"/>
          </p:nvPr>
        </p:nvSpPr>
        <p:spPr>
          <a:xfrm>
            <a:off x="655093" y="1665026"/>
            <a:ext cx="10754435" cy="4239649"/>
          </a:xfrm>
        </p:spPr>
        <p:txBody>
          <a:bodyPr>
            <a:normAutofit/>
          </a:bodyPr>
          <a:lstStyle/>
          <a:p>
            <a:pPr marL="0" indent="0" algn="just">
              <a:buNone/>
            </a:pPr>
            <a:r>
              <a:rPr lang="pl-PL" sz="1800" b="1" i="0" u="none" strike="noStrike" baseline="0" dirty="0">
                <a:solidFill>
                  <a:srgbClr val="1B1B1A"/>
                </a:solidFill>
                <a:latin typeface="Myriad Pro"/>
              </a:rPr>
              <a:t>Zaniedbywanie </a:t>
            </a:r>
            <a:r>
              <a:rPr lang="pl-PL" sz="1800" b="0" i="0" u="none" strike="noStrike" baseline="0" dirty="0">
                <a:solidFill>
                  <a:srgbClr val="1B1B1A"/>
                </a:solidFill>
                <a:latin typeface="Myriad Pro"/>
              </a:rPr>
              <a:t>to chroniczne lub incydentalne niezaspokajanie podstawowych potrzeb dziecka warunkujących jego prawidłowy rozwój fizyczny i psychiczny. Istotą zaniedbywania jest brak właściwej i odpowiadającej określonym standardom opieki nad dzieckiem, za którą ponoszą odpowiedzialność opiekunowie prawni lub instytucje sprawujące opiekę nad dzieckiem. Zaniedbywanie obejmuje zarówno zachowania niekorzystne dla dziecka, jak i nierealizowanie </a:t>
            </a:r>
            <a:r>
              <a:rPr lang="pl-PL" sz="1800" b="0" i="0" u="none" strike="noStrike" baseline="0" dirty="0" err="1">
                <a:solidFill>
                  <a:srgbClr val="1B1B1A"/>
                </a:solidFill>
                <a:latin typeface="Myriad Pro"/>
              </a:rPr>
              <a:t>zachowań</a:t>
            </a:r>
            <a:r>
              <a:rPr lang="pl-PL" sz="1800" b="0" i="0" u="none" strike="noStrike" baseline="0" dirty="0">
                <a:solidFill>
                  <a:srgbClr val="1B1B1A"/>
                </a:solidFill>
                <a:latin typeface="Myriad Pro"/>
              </a:rPr>
              <a:t> korzystnych dla jego rozwoju. Możemy wyróżnić zaniedbywanie fizyczne, gdy rodzice nie zaspakajają potrzeb biologicznych, oraz zaniedbywanie psychiczne, obejmujące negowanie potrzeb emocjonalnych dziecka. Najbardziej powszechnymi formami zaniedbywania są: brak odpowiedniego jedzenia, ubrań, schronienia, opieki medycznej, porzucenie, lekceważenie bezpieczeństwa dziecka.</a:t>
            </a:r>
            <a:endParaRPr lang="pl-PL" dirty="0"/>
          </a:p>
        </p:txBody>
      </p:sp>
    </p:spTree>
    <p:extLst>
      <p:ext uri="{BB962C8B-B14F-4D97-AF65-F5344CB8AC3E}">
        <p14:creationId xmlns:p14="http://schemas.microsoft.com/office/powerpoint/2010/main" val="929213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89F7DB9-E11C-4411-911C-625BABE5C2F8}"/>
              </a:ext>
            </a:extLst>
          </p:cNvPr>
          <p:cNvSpPr>
            <a:spLocks noGrp="1"/>
          </p:cNvSpPr>
          <p:nvPr>
            <p:ph idx="1"/>
          </p:nvPr>
        </p:nvSpPr>
        <p:spPr>
          <a:xfrm>
            <a:off x="736980" y="1473958"/>
            <a:ext cx="10399594" cy="3992387"/>
          </a:xfrm>
        </p:spPr>
        <p:txBody>
          <a:bodyPr>
            <a:normAutofit/>
          </a:bodyPr>
          <a:lstStyle/>
          <a:p>
            <a:pPr marL="0" indent="0" algn="just">
              <a:buNone/>
            </a:pPr>
            <a:r>
              <a:rPr lang="pl-PL" sz="1800" b="1" i="0" u="none" strike="noStrike" baseline="0" dirty="0">
                <a:solidFill>
                  <a:srgbClr val="1B1B1A"/>
                </a:solidFill>
                <a:latin typeface="Myriad Pro"/>
              </a:rPr>
              <a:t>Objawami zaniedbania dzieci są: </a:t>
            </a:r>
            <a:r>
              <a:rPr lang="pl-PL" sz="1800" b="0" i="0" u="none" strike="noStrike" baseline="0" dirty="0">
                <a:solidFill>
                  <a:srgbClr val="1B1B1A"/>
                </a:solidFill>
                <a:latin typeface="Myriad Pro"/>
              </a:rPr>
              <a:t>głód, zmęczenie, apatia, bierność, zaburzony rozwój fizyczny i psychiczny (wzrost i waga poniżej normy, słabe zdolności motoryczne, opóźniony rozwój mowy), niechlujny wygląd (brudne włosy, ubranie niestosowne do pogody), brak opieki lekarskiej (brak szczepień ochronnych, niewyleczone rany, brak opieki stomatologicznej), brak prac domowych, podręczników i przyborów szkolnych, pozostawianie dziecka bez właściwej opieki, nieodbieranie dziecka o czasie z przedszkola/szkoły. </a:t>
            </a:r>
          </a:p>
          <a:p>
            <a:pPr marL="0" indent="0" algn="just">
              <a:buNone/>
            </a:pPr>
            <a:endParaRPr lang="pl-PL" sz="1800" b="1" i="0" u="none" strike="noStrike" baseline="0" dirty="0">
              <a:solidFill>
                <a:srgbClr val="1B1B1A"/>
              </a:solidFill>
              <a:latin typeface="Myriad Pro"/>
            </a:endParaRPr>
          </a:p>
          <a:p>
            <a:pPr marL="0" indent="0" algn="just">
              <a:buNone/>
            </a:pPr>
            <a:r>
              <a:rPr lang="pl-PL" sz="1800" b="1" i="0" u="none" strike="noStrike" baseline="0" dirty="0">
                <a:solidFill>
                  <a:srgbClr val="1B1B1A"/>
                </a:solidFill>
                <a:latin typeface="Myriad Pro"/>
              </a:rPr>
              <a:t>Rodzice, którzy zaniedbują swoje dzieci</a:t>
            </a:r>
            <a:r>
              <a:rPr lang="pl-PL" sz="1800" b="0" i="0" u="none" strike="noStrike" baseline="0" dirty="0">
                <a:solidFill>
                  <a:srgbClr val="1B1B1A"/>
                </a:solidFill>
                <a:latin typeface="Myriad Pro"/>
              </a:rPr>
              <a:t>, najczęściej charakteryzują się brakiem wiedzy na temat wychowania i potrzeb rozwojowych dziecka, mają niskie kompetencje rodzicielskie i zazwyczaj przejawiają niechęć do zmiany swojego zachowania. </a:t>
            </a:r>
            <a:endParaRPr lang="pl-PL" dirty="0"/>
          </a:p>
        </p:txBody>
      </p:sp>
    </p:spTree>
    <p:extLst>
      <p:ext uri="{BB962C8B-B14F-4D97-AF65-F5344CB8AC3E}">
        <p14:creationId xmlns:p14="http://schemas.microsoft.com/office/powerpoint/2010/main" val="859539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68D848-DE8A-4327-8FE7-5D1058F672D6}"/>
              </a:ext>
            </a:extLst>
          </p:cNvPr>
          <p:cNvSpPr>
            <a:spLocks noGrp="1"/>
          </p:cNvSpPr>
          <p:nvPr>
            <p:ph type="ctrTitle"/>
          </p:nvPr>
        </p:nvSpPr>
        <p:spPr>
          <a:xfrm>
            <a:off x="982639" y="945913"/>
            <a:ext cx="10044752" cy="3435018"/>
          </a:xfrm>
        </p:spPr>
        <p:txBody>
          <a:bodyPr>
            <a:normAutofit fontScale="90000"/>
          </a:bodyPr>
          <a:lstStyle/>
          <a:p>
            <a:pPr algn="just"/>
            <a:r>
              <a:rPr lang="pl-PL" sz="2800" dirty="0">
                <a:solidFill>
                  <a:srgbClr val="1B1B1A"/>
                </a:solidFill>
                <a:latin typeface="Myriad Pro"/>
              </a:rPr>
              <a:t>S</a:t>
            </a:r>
            <a:r>
              <a:rPr lang="pl-PL" sz="2800" b="0" i="0" u="none" strike="noStrike" baseline="0" dirty="0">
                <a:solidFill>
                  <a:srgbClr val="1B1B1A"/>
                </a:solidFill>
                <a:latin typeface="Myriad Pro"/>
              </a:rPr>
              <a:t>ytuacje trudne są ważnym elementem rozwoju dziecka, ponieważ stwarzają okazje do trenowania umiejętności radzenia sobie                               ze stresem i uczą nowych sposobów rozwiązywania problemów.</a:t>
            </a:r>
            <a:br>
              <a:rPr lang="pl-PL" sz="2800" b="0" i="0" u="none" strike="noStrike" baseline="0" dirty="0">
                <a:solidFill>
                  <a:srgbClr val="1B1B1A"/>
                </a:solidFill>
                <a:latin typeface="Myriad Pro"/>
              </a:rPr>
            </a:br>
            <a:br>
              <a:rPr lang="pl-PL" sz="2800" b="0" i="0" u="none" strike="noStrike" baseline="0" dirty="0">
                <a:solidFill>
                  <a:srgbClr val="1B1B1A"/>
                </a:solidFill>
                <a:latin typeface="Myriad Pro"/>
              </a:rPr>
            </a:br>
            <a:r>
              <a:rPr lang="pl-PL" sz="2800" b="0" i="0" u="none" strike="noStrike" baseline="0" dirty="0">
                <a:solidFill>
                  <a:srgbClr val="1B1B1A"/>
                </a:solidFill>
                <a:latin typeface="Myriad Pro"/>
              </a:rPr>
              <a:t> </a:t>
            </a:r>
            <a:br>
              <a:rPr lang="pl-PL" sz="2800" b="0" i="0" u="none" strike="noStrike" baseline="0" dirty="0">
                <a:solidFill>
                  <a:srgbClr val="1B1B1A"/>
                </a:solidFill>
                <a:latin typeface="Myriad Pro"/>
              </a:rPr>
            </a:br>
            <a:r>
              <a:rPr lang="pl-PL" sz="2800" b="1" i="0" u="none" strike="noStrike" baseline="0" dirty="0">
                <a:solidFill>
                  <a:srgbClr val="FF0000"/>
                </a:solidFill>
                <a:latin typeface="Myriad Pro"/>
              </a:rPr>
              <a:t>Ważne jest, aby dzieci nie były przeciążone wyzwaniami, </a:t>
            </a:r>
            <a:br>
              <a:rPr lang="pl-PL" sz="2800" b="1" i="0" u="none" strike="noStrike" baseline="0" dirty="0">
                <a:solidFill>
                  <a:srgbClr val="FF0000"/>
                </a:solidFill>
                <a:latin typeface="Myriad Pro"/>
              </a:rPr>
            </a:br>
            <a:r>
              <a:rPr lang="pl-PL" sz="2800" b="1" i="0" u="none" strike="noStrike" baseline="0" dirty="0">
                <a:solidFill>
                  <a:srgbClr val="FF0000"/>
                </a:solidFill>
                <a:latin typeface="Myriad Pro"/>
              </a:rPr>
              <a:t>a stawiane przed nimi zadania były na miarę ich możliwości rozwojowych i indywidualnych. </a:t>
            </a:r>
            <a:endParaRPr lang="pl-PL" sz="8800" dirty="0">
              <a:solidFill>
                <a:srgbClr val="FF0000"/>
              </a:solidFill>
            </a:endParaRPr>
          </a:p>
        </p:txBody>
      </p:sp>
    </p:spTree>
    <p:extLst>
      <p:ext uri="{BB962C8B-B14F-4D97-AF65-F5344CB8AC3E}">
        <p14:creationId xmlns:p14="http://schemas.microsoft.com/office/powerpoint/2010/main" val="3724038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94D0514-BB24-4565-94D6-38183F1E4EAC}"/>
              </a:ext>
            </a:extLst>
          </p:cNvPr>
          <p:cNvSpPr>
            <a:spLocks noGrp="1"/>
          </p:cNvSpPr>
          <p:nvPr>
            <p:ph idx="1"/>
          </p:nvPr>
        </p:nvSpPr>
        <p:spPr>
          <a:xfrm>
            <a:off x="1102974" y="1448437"/>
            <a:ext cx="9603275" cy="3294576"/>
          </a:xfrm>
        </p:spPr>
        <p:txBody>
          <a:bodyPr>
            <a:normAutofit/>
          </a:bodyPr>
          <a:lstStyle/>
          <a:p>
            <a:pPr marL="0" indent="0" algn="just">
              <a:buNone/>
            </a:pPr>
            <a:r>
              <a:rPr lang="pl-PL" b="1" i="0" u="none" strike="noStrike" baseline="0" dirty="0">
                <a:solidFill>
                  <a:srgbClr val="1B1B1A"/>
                </a:solidFill>
                <a:latin typeface="Myriad Pro"/>
              </a:rPr>
              <a:t>Omówione objawy nie są jednoznacznymi dowodami, że dziecko jest ofiarą przemocy w rodzinie. Powinny one jednak wzbudzić podejrzenie, że może ono być krzywdzone i potrzebować natychmiastowej pomocy. Przed podjęciem działań interwencyjnych należy zebrać pełen wywiad o sytuacji ucznia. Sprawdzić, czy np. siniaki, otarcia lub zasinienia na skórze nie są związane np. ze sportem, uprawianym przez dziecko lub z chorobą somatyczną. </a:t>
            </a:r>
            <a:endParaRPr lang="pl-PL" sz="2400" dirty="0"/>
          </a:p>
        </p:txBody>
      </p:sp>
    </p:spTree>
    <p:extLst>
      <p:ext uri="{BB962C8B-B14F-4D97-AF65-F5344CB8AC3E}">
        <p14:creationId xmlns:p14="http://schemas.microsoft.com/office/powerpoint/2010/main" val="2351232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71B92A9-B4FF-4C1F-9D4C-F3DAF990235D}"/>
              </a:ext>
            </a:extLst>
          </p:cNvPr>
          <p:cNvSpPr>
            <a:spLocks noGrp="1"/>
          </p:cNvSpPr>
          <p:nvPr>
            <p:ph idx="1"/>
          </p:nvPr>
        </p:nvSpPr>
        <p:spPr>
          <a:xfrm>
            <a:off x="1130270" y="1448438"/>
            <a:ext cx="9938064" cy="3294576"/>
          </a:xfrm>
        </p:spPr>
        <p:txBody>
          <a:bodyPr>
            <a:normAutofit lnSpcReduction="10000"/>
          </a:bodyPr>
          <a:lstStyle/>
          <a:p>
            <a:pPr marL="0" indent="0" algn="just">
              <a:buNone/>
            </a:pPr>
            <a:r>
              <a:rPr lang="pl-PL" sz="1800" b="1" i="0" u="none" strike="noStrike" baseline="0" dirty="0">
                <a:solidFill>
                  <a:srgbClr val="1B1B1A"/>
                </a:solidFill>
                <a:latin typeface="Myriad Pro"/>
              </a:rPr>
              <a:t>Do głównych czynników ryzyka krzywdzenia dzieci zalicza się: </a:t>
            </a:r>
            <a:r>
              <a:rPr lang="pl-PL" sz="1800" b="0" i="0" u="none" strike="noStrike" baseline="0" dirty="0">
                <a:solidFill>
                  <a:srgbClr val="1B1B1A"/>
                </a:solidFill>
                <a:latin typeface="Myriad Pro"/>
              </a:rPr>
              <a:t>uzależnienia, choroby psychiczne rodziców, przemoc domową oraz problemowe zachowania dziecka. Inne czynniki, które wiążą się z podwyższonym ryzykiem krzywdzenia, to: samotne rodzicielstwo, wielodzietność, doświadczenia przemocy w dzieciństwie przez rodziców, izolacja społeczna, trudna sytuacja społeczno-ekonomiczna. Rodzice, którzy są młodzi, niewykształceni lub mają braki w wiedzy na temat rozwoju dziecka oraz nierealistyczne oczekiwania wobec własnych dzieci, mogą być również bardziej skłonni do stosowania przemocy. </a:t>
            </a:r>
          </a:p>
          <a:p>
            <a:pPr marL="0" indent="0" algn="just">
              <a:buNone/>
            </a:pPr>
            <a:r>
              <a:rPr lang="pl-PL" sz="1800" b="1" i="0" u="none" strike="noStrike" baseline="0" dirty="0">
                <a:solidFill>
                  <a:srgbClr val="1B1B1A"/>
                </a:solidFill>
                <a:latin typeface="Myriad Pro"/>
              </a:rPr>
              <a:t>Cechy dziecka, które zwiększają ryzyko jego krzywdzenia</a:t>
            </a:r>
            <a:r>
              <a:rPr lang="pl-PL" sz="1800" b="0" i="0" u="none" strike="noStrike" baseline="0" dirty="0">
                <a:solidFill>
                  <a:srgbClr val="1B1B1A"/>
                </a:solidFill>
                <a:latin typeface="Myriad Pro"/>
              </a:rPr>
              <a:t>, to: niepełnosprawność, przewlekła choroba, przedwczesne narodziny i/lub niska waga urodzeniowa, narodziny po upływie mniej niż 18 miesięcy od poprzedniego porodu matki.</a:t>
            </a:r>
            <a:endParaRPr lang="pl-PL" dirty="0"/>
          </a:p>
        </p:txBody>
      </p:sp>
    </p:spTree>
    <p:extLst>
      <p:ext uri="{BB962C8B-B14F-4D97-AF65-F5344CB8AC3E}">
        <p14:creationId xmlns:p14="http://schemas.microsoft.com/office/powerpoint/2010/main" val="3449373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23DE24C-F336-4F03-98E2-4E00CFB00D42}"/>
              </a:ext>
            </a:extLst>
          </p:cNvPr>
          <p:cNvSpPr>
            <a:spLocks noGrp="1"/>
          </p:cNvSpPr>
          <p:nvPr>
            <p:ph idx="1"/>
          </p:nvPr>
        </p:nvSpPr>
        <p:spPr>
          <a:xfrm>
            <a:off x="1075679" y="1489380"/>
            <a:ext cx="9603275" cy="3294576"/>
          </a:xfrm>
        </p:spPr>
        <p:txBody>
          <a:bodyPr/>
          <a:lstStyle/>
          <a:p>
            <a:pPr marL="0" indent="0" algn="just">
              <a:buNone/>
            </a:pPr>
            <a:r>
              <a:rPr lang="pl-PL" b="1" i="0" u="none" strike="noStrike" baseline="0" dirty="0">
                <a:solidFill>
                  <a:srgbClr val="1B1B1A"/>
                </a:solidFill>
                <a:latin typeface="Myriad Pro"/>
              </a:rPr>
              <a:t>W sytuacji podejrzenia krzywdzenia dziecka ważne jest, aby nauczyciel: </a:t>
            </a:r>
            <a:endParaRPr lang="pl-PL" b="0" i="0" u="none" strike="noStrike" baseline="0" dirty="0">
              <a:solidFill>
                <a:srgbClr val="1B1B1A"/>
              </a:solidFill>
              <a:latin typeface="Myriad Pro"/>
            </a:endParaRPr>
          </a:p>
          <a:p>
            <a:r>
              <a:rPr lang="pl-PL" b="0" i="0" u="none" strike="noStrike" baseline="0" dirty="0">
                <a:solidFill>
                  <a:srgbClr val="1B1B1A"/>
                </a:solidFill>
                <a:latin typeface="Myriad Pro"/>
              </a:rPr>
              <a:t>miał wiedzę na temat zjawiska przemocy wobec dzieci; </a:t>
            </a:r>
          </a:p>
          <a:p>
            <a:r>
              <a:rPr lang="pl-PL" b="0" i="0" u="none" strike="noStrike" baseline="0" dirty="0">
                <a:solidFill>
                  <a:srgbClr val="1B1B1A"/>
                </a:solidFill>
                <a:latin typeface="Myriad Pro"/>
              </a:rPr>
              <a:t>zadbał o dobry kontakt z dzieckiem i posiadał umiejętność prowadzenia z nim rozmowy; </a:t>
            </a:r>
          </a:p>
          <a:p>
            <a:r>
              <a:rPr lang="pl-PL" b="0" i="0" u="none" strike="noStrike" baseline="0" dirty="0">
                <a:solidFill>
                  <a:srgbClr val="1B1B1A"/>
                </a:solidFill>
                <a:latin typeface="Myriad Pro"/>
              </a:rPr>
              <a:t>znał procedury, do których może się odwołać, pomagając dziecku; </a:t>
            </a:r>
          </a:p>
          <a:p>
            <a:r>
              <a:rPr lang="pl-PL" b="0" i="0" u="none" strike="noStrike" baseline="0" dirty="0">
                <a:solidFill>
                  <a:srgbClr val="1B1B1A"/>
                </a:solidFill>
                <a:latin typeface="Myriad Pro"/>
              </a:rPr>
              <a:t>uzyskał wsparcie i pomoc ze strony przełożonych i innych współpracowników.</a:t>
            </a:r>
          </a:p>
          <a:p>
            <a:endParaRPr lang="pl-PL" dirty="0"/>
          </a:p>
        </p:txBody>
      </p:sp>
    </p:spTree>
    <p:extLst>
      <p:ext uri="{BB962C8B-B14F-4D97-AF65-F5344CB8AC3E}">
        <p14:creationId xmlns:p14="http://schemas.microsoft.com/office/powerpoint/2010/main" val="77363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D6D4996-8174-4683-9DFB-941CF62497DC}"/>
              </a:ext>
            </a:extLst>
          </p:cNvPr>
          <p:cNvSpPr>
            <a:spLocks noGrp="1"/>
          </p:cNvSpPr>
          <p:nvPr>
            <p:ph idx="1"/>
          </p:nvPr>
        </p:nvSpPr>
        <p:spPr/>
        <p:txBody>
          <a:bodyPr/>
          <a:lstStyle/>
          <a:p>
            <a:pPr marL="0" indent="0">
              <a:buNone/>
            </a:pPr>
            <a:r>
              <a:rPr lang="pl-PL" dirty="0"/>
              <a:t>Bibliografia: </a:t>
            </a:r>
          </a:p>
          <a:p>
            <a:r>
              <a:rPr lang="pl-PL" dirty="0"/>
              <a:t>S. Kluczyńska, L. Zabłocka – Żytka, Dziecko w sytuacji kryzysowej. Wspierająca rola pracowników oświaty. ORE, Warszawa 2020. </a:t>
            </a:r>
          </a:p>
        </p:txBody>
      </p:sp>
    </p:spTree>
    <p:extLst>
      <p:ext uri="{BB962C8B-B14F-4D97-AF65-F5344CB8AC3E}">
        <p14:creationId xmlns:p14="http://schemas.microsoft.com/office/powerpoint/2010/main" val="4261158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4751035-8951-47B2-8B71-60A4739C18F8}"/>
              </a:ext>
            </a:extLst>
          </p:cNvPr>
          <p:cNvSpPr>
            <a:spLocks noGrp="1"/>
          </p:cNvSpPr>
          <p:nvPr>
            <p:ph idx="1"/>
          </p:nvPr>
        </p:nvSpPr>
        <p:spPr>
          <a:xfrm>
            <a:off x="5281684" y="3645727"/>
            <a:ext cx="5615953" cy="2468470"/>
          </a:xfrm>
        </p:spPr>
        <p:txBody>
          <a:bodyPr/>
          <a:lstStyle/>
          <a:p>
            <a:pPr marL="0" indent="0">
              <a:buNone/>
            </a:pPr>
            <a:r>
              <a:rPr lang="pl-PL" sz="2400" dirty="0"/>
              <a:t>Dziękujemy za uwagę     </a:t>
            </a:r>
          </a:p>
          <a:p>
            <a:pPr marL="0" indent="0">
              <a:buNone/>
            </a:pPr>
            <a:endParaRPr lang="pl-PL" dirty="0"/>
          </a:p>
        </p:txBody>
      </p:sp>
      <p:sp>
        <p:nvSpPr>
          <p:cNvPr id="2" name="Uśmiechnięta buźka 1">
            <a:extLst>
              <a:ext uri="{FF2B5EF4-FFF2-40B4-BE49-F238E27FC236}">
                <a16:creationId xmlns:a16="http://schemas.microsoft.com/office/drawing/2014/main" id="{6BB143D5-57BD-4B1A-9B82-CBB8BDC91BDA}"/>
              </a:ext>
            </a:extLst>
          </p:cNvPr>
          <p:cNvSpPr/>
          <p:nvPr/>
        </p:nvSpPr>
        <p:spPr>
          <a:xfrm>
            <a:off x="8959337" y="3429000"/>
            <a:ext cx="914400" cy="914400"/>
          </a:xfrm>
          <a:prstGeom prst="smileyFace">
            <a:avLst/>
          </a:prstGeom>
          <a:solidFill>
            <a:schemeClr val="accent4">
              <a:lumMod val="40000"/>
              <a:lumOff val="60000"/>
            </a:schemeClr>
          </a:solidFill>
          <a:ln>
            <a:solidFill>
              <a:srgbClr val="00B0F0"/>
            </a:solidFill>
          </a:ln>
          <a:effectLst>
            <a:glow rad="139700">
              <a:schemeClr val="accent5">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925897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0966A3-9533-4673-AAC6-C521C9C4E9D3}"/>
              </a:ext>
            </a:extLst>
          </p:cNvPr>
          <p:cNvSpPr>
            <a:spLocks noGrp="1"/>
          </p:cNvSpPr>
          <p:nvPr>
            <p:ph type="title"/>
          </p:nvPr>
        </p:nvSpPr>
        <p:spPr>
          <a:xfrm>
            <a:off x="1130270" y="953324"/>
            <a:ext cx="9603275" cy="1339500"/>
          </a:xfrm>
        </p:spPr>
        <p:txBody>
          <a:bodyPr>
            <a:normAutofit fontScale="90000"/>
          </a:bodyPr>
          <a:lstStyle/>
          <a:p>
            <a:pPr algn="just"/>
            <a:r>
              <a:rPr lang="pl-PL" sz="2400" b="1" i="0" u="none" strike="noStrike" baseline="0" dirty="0">
                <a:solidFill>
                  <a:srgbClr val="1B1B1A"/>
                </a:solidFill>
                <a:latin typeface="Myriad Pro"/>
              </a:rPr>
              <a:t>Sytuacja kryzysowa </a:t>
            </a:r>
            <a:r>
              <a:rPr lang="pl-PL" sz="2400" b="0" i="0" u="none" strike="noStrike" baseline="0" dirty="0">
                <a:solidFill>
                  <a:srgbClr val="1B1B1A"/>
                </a:solidFill>
                <a:latin typeface="Myriad Pro"/>
              </a:rPr>
              <a:t>– charakteryzuje się tym, iż jest to zdarzenie nieprzewidziane, zwykle występujące nagle i wymagające zastosowania nowych sposobów radzenia sobie, gdyż dotychczasowe okazują się niewystarczające. </a:t>
            </a:r>
            <a:endParaRPr lang="pl-PL" sz="4400" dirty="0"/>
          </a:p>
        </p:txBody>
      </p:sp>
      <p:graphicFrame>
        <p:nvGraphicFramePr>
          <p:cNvPr id="6" name="Symbol zastępczy zawartości 5">
            <a:extLst>
              <a:ext uri="{FF2B5EF4-FFF2-40B4-BE49-F238E27FC236}">
                <a16:creationId xmlns:a16="http://schemas.microsoft.com/office/drawing/2014/main" id="{1B6106AE-D235-4319-8F6E-24C1CB4AC254}"/>
              </a:ext>
            </a:extLst>
          </p:cNvPr>
          <p:cNvGraphicFramePr>
            <a:graphicFrameLocks noGrp="1"/>
          </p:cNvGraphicFramePr>
          <p:nvPr>
            <p:ph idx="1"/>
            <p:extLst>
              <p:ext uri="{D42A27DB-BD31-4B8C-83A1-F6EECF244321}">
                <p14:modId xmlns:p14="http://schemas.microsoft.com/office/powerpoint/2010/main" val="1308389394"/>
              </p:ext>
            </p:extLst>
          </p:nvPr>
        </p:nvGraphicFramePr>
        <p:xfrm>
          <a:off x="1130757" y="2610613"/>
          <a:ext cx="9602788" cy="3294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5623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E3B2747-000F-4110-8922-C0E905AEE35F}"/>
              </a:ext>
            </a:extLst>
          </p:cNvPr>
          <p:cNvSpPr txBox="1"/>
          <p:nvPr/>
        </p:nvSpPr>
        <p:spPr>
          <a:xfrm>
            <a:off x="764276" y="1120213"/>
            <a:ext cx="10399594" cy="3785652"/>
          </a:xfrm>
          <a:prstGeom prst="rect">
            <a:avLst/>
          </a:prstGeom>
          <a:noFill/>
        </p:spPr>
        <p:txBody>
          <a:bodyPr wrap="square">
            <a:spAutoFit/>
          </a:bodyPr>
          <a:lstStyle/>
          <a:p>
            <a:pPr algn="just"/>
            <a:r>
              <a:rPr lang="pl-PL" sz="2400" b="1" i="0" u="none" strike="noStrike" baseline="0" dirty="0">
                <a:solidFill>
                  <a:srgbClr val="1B1B1A"/>
                </a:solidFill>
                <a:latin typeface="Myriad Pro"/>
              </a:rPr>
              <a:t>Cechą wspólną kryzysu sytuacyjnego i rozwojowego jest wymaganie od dziecka zwiększonego wysiłku adaptacyjnego, rozumianego jako konieczność dopasowania i zmiany zachowania w kontekście danej sytuacji życiowej. </a:t>
            </a:r>
          </a:p>
          <a:p>
            <a:pPr algn="just"/>
            <a:endParaRPr lang="pl-PL" sz="2400" b="1" i="0" u="none" strike="noStrike" baseline="0" dirty="0">
              <a:solidFill>
                <a:srgbClr val="1B1B1A"/>
              </a:solidFill>
              <a:latin typeface="Myriad Pro"/>
            </a:endParaRPr>
          </a:p>
          <a:p>
            <a:pPr algn="just"/>
            <a:r>
              <a:rPr lang="pl-PL" sz="2400" b="1" i="0" u="none" strike="noStrike" baseline="0" dirty="0">
                <a:solidFill>
                  <a:srgbClr val="FF0000"/>
                </a:solidFill>
                <a:latin typeface="Myriad Pro"/>
              </a:rPr>
              <a:t>Kryzysy sytuacyjne stanowią większe zagrożenie dla zdrowia psychicznego dziecka niż kryzysy rozwojowe.</a:t>
            </a:r>
          </a:p>
          <a:p>
            <a:pPr algn="just"/>
            <a:endParaRPr lang="pl-PL" sz="2400" b="1" dirty="0">
              <a:solidFill>
                <a:srgbClr val="FF0000"/>
              </a:solidFill>
              <a:latin typeface="Myriad Pro"/>
            </a:endParaRPr>
          </a:p>
          <a:p>
            <a:pPr algn="just"/>
            <a:r>
              <a:rPr lang="pl-PL" sz="2400" b="1" i="0" u="none" strike="noStrike" baseline="0" dirty="0">
                <a:solidFill>
                  <a:srgbClr val="1B1B1A"/>
                </a:solidFill>
                <a:latin typeface="Myriad Pro"/>
              </a:rPr>
              <a:t>Istotne jest, by zawsze reagować na trudności przeżywane                                  przez ucznia, gdyż mogą one nasilać się i zaburzać jego rozwój. </a:t>
            </a:r>
            <a:endParaRPr lang="pl-PL" sz="2400" b="1" dirty="0">
              <a:solidFill>
                <a:srgbClr val="FF0000"/>
              </a:solidFill>
            </a:endParaRPr>
          </a:p>
        </p:txBody>
      </p:sp>
    </p:spTree>
    <p:extLst>
      <p:ext uri="{BB962C8B-B14F-4D97-AF65-F5344CB8AC3E}">
        <p14:creationId xmlns:p14="http://schemas.microsoft.com/office/powerpoint/2010/main" val="844463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875AD7-2570-4548-9C45-0D66DFBDF408}"/>
              </a:ext>
            </a:extLst>
          </p:cNvPr>
          <p:cNvSpPr>
            <a:spLocks noGrp="1"/>
          </p:cNvSpPr>
          <p:nvPr>
            <p:ph type="title"/>
          </p:nvPr>
        </p:nvSpPr>
        <p:spPr/>
        <p:txBody>
          <a:bodyPr>
            <a:normAutofit fontScale="90000"/>
          </a:bodyPr>
          <a:lstStyle/>
          <a:p>
            <a:pPr algn="ctr"/>
            <a:r>
              <a:rPr lang="pl-PL" sz="4800" b="1" dirty="0"/>
              <a:t>Obszary funkcjonowania dzieci </a:t>
            </a:r>
            <a:br>
              <a:rPr lang="pl-PL" sz="4800" b="1" dirty="0"/>
            </a:br>
            <a:r>
              <a:rPr lang="pl-PL" sz="4800" b="1" dirty="0"/>
              <a:t>w sytuacjach kryzysowych </a:t>
            </a:r>
          </a:p>
        </p:txBody>
      </p:sp>
      <p:graphicFrame>
        <p:nvGraphicFramePr>
          <p:cNvPr id="4" name="Symbol zastępczy zawartości 3">
            <a:extLst>
              <a:ext uri="{FF2B5EF4-FFF2-40B4-BE49-F238E27FC236}">
                <a16:creationId xmlns:a16="http://schemas.microsoft.com/office/drawing/2014/main" id="{1C728FE7-313C-4200-9E00-AB1F809152AB}"/>
              </a:ext>
            </a:extLst>
          </p:cNvPr>
          <p:cNvGraphicFramePr>
            <a:graphicFrameLocks noGrp="1"/>
          </p:cNvGraphicFramePr>
          <p:nvPr>
            <p:ph idx="1"/>
            <p:extLst>
              <p:ext uri="{D42A27DB-BD31-4B8C-83A1-F6EECF244321}">
                <p14:modId xmlns:p14="http://schemas.microsoft.com/office/powerpoint/2010/main" val="3483520226"/>
              </p:ext>
            </p:extLst>
          </p:nvPr>
        </p:nvGraphicFramePr>
        <p:xfrm>
          <a:off x="1130300" y="2361062"/>
          <a:ext cx="9602788" cy="354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327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1B3434-DE1A-4744-BEA8-5B5B4BF58CED}"/>
              </a:ext>
            </a:extLst>
          </p:cNvPr>
          <p:cNvSpPr>
            <a:spLocks noGrp="1"/>
          </p:cNvSpPr>
          <p:nvPr>
            <p:ph type="title"/>
          </p:nvPr>
        </p:nvSpPr>
        <p:spPr/>
        <p:txBody>
          <a:bodyPr/>
          <a:lstStyle/>
          <a:p>
            <a:pPr algn="ctr"/>
            <a:r>
              <a:rPr lang="pl-PL" dirty="0"/>
              <a:t>Sfera fizyczna/somatyczna </a:t>
            </a:r>
          </a:p>
        </p:txBody>
      </p:sp>
      <p:sp>
        <p:nvSpPr>
          <p:cNvPr id="3" name="Symbol zastępczy zawartości 2">
            <a:extLst>
              <a:ext uri="{FF2B5EF4-FFF2-40B4-BE49-F238E27FC236}">
                <a16:creationId xmlns:a16="http://schemas.microsoft.com/office/drawing/2014/main" id="{89F5CF1D-8E14-4D8D-BE52-D62EB69C52BD}"/>
              </a:ext>
            </a:extLst>
          </p:cNvPr>
          <p:cNvSpPr>
            <a:spLocks noGrp="1"/>
          </p:cNvSpPr>
          <p:nvPr>
            <p:ph idx="1"/>
          </p:nvPr>
        </p:nvSpPr>
        <p:spPr>
          <a:xfrm>
            <a:off x="1130269" y="1781712"/>
            <a:ext cx="9603275" cy="3294576"/>
          </a:xfrm>
        </p:spPr>
        <p:txBody>
          <a:bodyPr/>
          <a:lstStyle/>
          <a:p>
            <a:pPr marL="0" indent="0" algn="just">
              <a:buNone/>
            </a:pPr>
            <a:r>
              <a:rPr lang="pl-PL" dirty="0"/>
              <a:t>Objawy psychosomatyczne to </a:t>
            </a:r>
            <a:r>
              <a:rPr lang="pl-PL" b="0" i="0" u="none" strike="noStrike" baseline="0" dirty="0">
                <a:solidFill>
                  <a:srgbClr val="1B1B1A"/>
                </a:solidFill>
                <a:latin typeface="Myriad Pro"/>
              </a:rPr>
              <a:t>np. bóle brzucha, biegunki, mdłości, bóle głowy, trudności z zasypianiem, brak apetytu lub objadanie się, częste infekcje, wysoka </a:t>
            </a:r>
            <a:r>
              <a:rPr lang="pl-PL" dirty="0">
                <a:solidFill>
                  <a:srgbClr val="1B1B1A"/>
                </a:solidFill>
                <a:latin typeface="Myriad Pro"/>
              </a:rPr>
              <a:t>temperatura</a:t>
            </a:r>
            <a:r>
              <a:rPr lang="pl-PL" b="0" i="0" u="none" strike="noStrike" baseline="0" dirty="0">
                <a:solidFill>
                  <a:srgbClr val="1B1B1A"/>
                </a:solidFill>
                <a:latin typeface="Myriad Pro"/>
              </a:rPr>
              <a:t>. Uczniowie doświadczający powtarzających się zdarzeń traumatycznych mogą mieć zaburzoną pracę układu endokrynologicznego, co objawia się m.in. obniżonym stężeniem hormonu wzrostu, a u nastolatek rozregulowaniem cyklu miesiączkowego. dolegliwości somatyczne często są przyczyną absencji w szkole, co może przyczyniać się do trudności w nauce, relacjach z rówieśnikami i nasilać niepokój oraz inne trudne emocje. </a:t>
            </a:r>
            <a:endParaRPr lang="pl-PL" dirty="0"/>
          </a:p>
        </p:txBody>
      </p:sp>
    </p:spTree>
    <p:extLst>
      <p:ext uri="{BB962C8B-B14F-4D97-AF65-F5344CB8AC3E}">
        <p14:creationId xmlns:p14="http://schemas.microsoft.com/office/powerpoint/2010/main" val="3323597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545793-161A-4550-B73E-D10966542D26}"/>
              </a:ext>
            </a:extLst>
          </p:cNvPr>
          <p:cNvSpPr>
            <a:spLocks noGrp="1"/>
          </p:cNvSpPr>
          <p:nvPr>
            <p:ph type="title"/>
          </p:nvPr>
        </p:nvSpPr>
        <p:spPr/>
        <p:txBody>
          <a:bodyPr/>
          <a:lstStyle/>
          <a:p>
            <a:pPr algn="ctr"/>
            <a:r>
              <a:rPr lang="pl-PL" dirty="0"/>
              <a:t>Strefa emocjonalna </a:t>
            </a:r>
          </a:p>
        </p:txBody>
      </p:sp>
      <p:sp>
        <p:nvSpPr>
          <p:cNvPr id="3" name="Symbol zastępczy zawartości 2">
            <a:extLst>
              <a:ext uri="{FF2B5EF4-FFF2-40B4-BE49-F238E27FC236}">
                <a16:creationId xmlns:a16="http://schemas.microsoft.com/office/drawing/2014/main" id="{74EA7AC0-09D4-4E9B-AC71-C476019FC296}"/>
              </a:ext>
            </a:extLst>
          </p:cNvPr>
          <p:cNvSpPr>
            <a:spLocks noGrp="1"/>
          </p:cNvSpPr>
          <p:nvPr>
            <p:ph idx="1"/>
          </p:nvPr>
        </p:nvSpPr>
        <p:spPr/>
        <p:txBody>
          <a:bodyPr>
            <a:normAutofit/>
          </a:bodyPr>
          <a:lstStyle/>
          <a:p>
            <a:pPr marL="0" indent="0" algn="just">
              <a:buNone/>
            </a:pPr>
            <a:r>
              <a:rPr lang="pl-PL" b="0" i="0" u="none" strike="noStrike" baseline="0" dirty="0">
                <a:solidFill>
                  <a:srgbClr val="1B1B1A"/>
                </a:solidFill>
                <a:latin typeface="Myriad Pro"/>
              </a:rPr>
              <a:t>Uczeń, który doświadcza smutku, może być bierny, niechętny do jakiejkolwiek aktywności, wycofany, płaczliwy. Natomiast dziecko, które doświadcza lęku, może być bardziej pobudzone, niespokojne, ruchliwe, czy nawet agresywne w kontakcie                   z rówieśnikami oraz dorosłymi. Agresja może przejawiać się niszczeniem przedmiotów, bójkami czy używaniem wulgarnych słów, obrażaniem, a nawet nękaniem innych osób. </a:t>
            </a:r>
            <a:endParaRPr lang="pl-PL" sz="2400" dirty="0"/>
          </a:p>
        </p:txBody>
      </p:sp>
    </p:spTree>
    <p:extLst>
      <p:ext uri="{BB962C8B-B14F-4D97-AF65-F5344CB8AC3E}">
        <p14:creationId xmlns:p14="http://schemas.microsoft.com/office/powerpoint/2010/main" val="1110274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TM10001114[[fn=Galeria]]</Template>
  <TotalTime>208</TotalTime>
  <Words>3569</Words>
  <Application>Microsoft Office PowerPoint</Application>
  <PresentationFormat>Panoramiczny</PresentationFormat>
  <Paragraphs>167</Paragraphs>
  <Slides>44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44</vt:i4>
      </vt:variant>
    </vt:vector>
  </HeadingPairs>
  <TitlesOfParts>
    <vt:vector size="50" baseType="lpstr">
      <vt:lpstr>Acumin Pro ExtraCondensed</vt:lpstr>
      <vt:lpstr>Acumin Pro ExtraCondensed Smbd</vt:lpstr>
      <vt:lpstr>Arial</vt:lpstr>
      <vt:lpstr>Century Gothic</vt:lpstr>
      <vt:lpstr>Myriad Pro</vt:lpstr>
      <vt:lpstr>Galeria</vt:lpstr>
      <vt:lpstr>Uczeń w sytuacji kryzysowej. </vt:lpstr>
      <vt:lpstr>Sytuacja trudna – to sytuacja stresowa, która wiąże się z przeżywaniem nieprzyjemnych emocji i wymaga od osoby, która jej doświadcza, dużego wysiłku oraz mobilizacji w radzeniu sobie z nią. Specyfikę przeżywania sytuacji trudnej stanowi konieczność wyjścia z tzw. strefy komfortu. </vt:lpstr>
      <vt:lpstr>Wszystkie zdarzenia związane  z pandemią – kwarantanna, izolacja domowa, nauka zdalna mogą powodować trudności  we wszystkich sferach!!!</vt:lpstr>
      <vt:lpstr>Sytuacje trudne są ważnym elementem rozwoju dziecka, ponieważ stwarzają okazje do trenowania umiejętności radzenia sobie                               ze stresem i uczą nowych sposobów rozwiązywania problemów.    Ważne jest, aby dzieci nie były przeciążone wyzwaniami,  a stawiane przed nimi zadania były na miarę ich możliwości rozwojowych i indywidualnych. </vt:lpstr>
      <vt:lpstr>Sytuacja kryzysowa – charakteryzuje się tym, iż jest to zdarzenie nieprzewidziane, zwykle występujące nagle i wymagające zastosowania nowych sposobów radzenia sobie, gdyż dotychczasowe okazują się niewystarczające. </vt:lpstr>
      <vt:lpstr>Prezentacja programu PowerPoint</vt:lpstr>
      <vt:lpstr>Obszary funkcjonowania dzieci  w sytuacjach kryzysowych </vt:lpstr>
      <vt:lpstr>Sfera fizyczna/somatyczna </vt:lpstr>
      <vt:lpstr>Strefa emocjonalna </vt:lpstr>
      <vt:lpstr>Sfera poznawcza</vt:lpstr>
      <vt:lpstr>Sfera społeczna </vt:lpstr>
      <vt:lpstr>Czym jest zdarzenie traumatyczne? </vt:lpstr>
      <vt:lpstr>Prezentacja programu PowerPoint</vt:lpstr>
      <vt:lpstr>Prezentacja programu PowerPoint</vt:lpstr>
      <vt:lpstr>Typowe objawy ostrej reakcji na stres:</vt:lpstr>
      <vt:lpstr>Prezentacja programu PowerPoint</vt:lpstr>
      <vt:lpstr>Prezentacja programu PowerPoint</vt:lpstr>
      <vt:lpstr>Prezentacja programu PowerPoint</vt:lpstr>
      <vt:lpstr>Prezentacja programu PowerPoint</vt:lpstr>
      <vt:lpstr>Rozpoznawanie potrzeb osoby  w sytuacji trudnej, kryzysowej, traumatycznej </vt:lpstr>
      <vt:lpstr>Rozmowa z uczniem</vt:lpstr>
      <vt:lpstr>Wywiad z dorosłymi w sprawie ucznia   </vt:lpstr>
      <vt:lpstr>Obserwacja ucznia </vt:lpstr>
      <vt:lpstr>Przykłady sytuacji kryzysowych,  w których może znaleźć się uczeń </vt:lpstr>
      <vt:lpstr>Przewlekła choroba somatyczna ucznia </vt:lpstr>
      <vt:lpstr>Kryzys zdrowia psychicznego rodziców ucznia </vt:lpstr>
      <vt:lpstr>Dziecko w sytuacji rozwodu rodziców </vt:lpstr>
      <vt:lpstr>Depresja dziecięca i kryzys samobójczy </vt:lpstr>
      <vt:lpstr>DEPRESJA </vt:lpstr>
      <vt:lpstr>Prezentacja programu PowerPoint</vt:lpstr>
      <vt:lpstr>Prezentacja programu PowerPoint</vt:lpstr>
      <vt:lpstr>Przemoc wobec dziecka w rodzinie </vt:lpstr>
      <vt:lpstr>PRZEMOC FIZYCZNA</vt:lpstr>
      <vt:lpstr>PRZEMOC PSYCHICZNA</vt:lpstr>
      <vt:lpstr>Prezentacja programu PowerPoint</vt:lpstr>
      <vt:lpstr>PRZEMOC SEKSUALNA </vt:lpstr>
      <vt:lpstr>Prezentacja programu PowerPoint</vt:lpstr>
      <vt:lpstr>ZANIEDBYWANIE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Uczeń w sytuacji kryzysowej. </dc:title>
  <dc:creator>Monika Markiewicz</dc:creator>
  <cp:lastModifiedBy>Monika Markiewicz</cp:lastModifiedBy>
  <cp:revision>3</cp:revision>
  <dcterms:created xsi:type="dcterms:W3CDTF">2021-12-28T18:25:30Z</dcterms:created>
  <dcterms:modified xsi:type="dcterms:W3CDTF">2021-12-29T14:04:57Z</dcterms:modified>
</cp:coreProperties>
</file>