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85" r:id="rId4"/>
    <p:sldId id="28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1" r:id="rId28"/>
    <p:sldId id="282" r:id="rId29"/>
    <p:sldId id="283" r:id="rId30"/>
    <p:sldId id="287" r:id="rId31"/>
    <p:sldId id="288" r:id="rId32"/>
    <p:sldId id="289" r:id="rId33"/>
    <p:sldId id="293" r:id="rId34"/>
    <p:sldId id="294" r:id="rId35"/>
    <p:sldId id="295" r:id="rId36"/>
    <p:sldId id="296" r:id="rId37"/>
    <p:sldId id="290" r:id="rId38"/>
    <p:sldId id="280" r:id="rId39"/>
    <p:sldId id="297" r:id="rId40"/>
    <p:sldId id="298" r:id="rId4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D70F3-3549-28F0-E1F5-B456A0E15FAC}" v="1397" dt="2022-01-04T10:47:51.862"/>
    <p1510:client id="{A1076BAD-CD71-4A99-BFF6-D4BCB44BE123}" v="26" dt="2022-01-02T10:42:37.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1/3/2022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6713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4253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9944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004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1/3/2022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7639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392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43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3411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9881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1/3/2022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1467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1/3/2022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584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1/3/2022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95060355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5" r:id="rId5"/>
    <p:sldLayoutId id="2147483740" r:id="rId6"/>
    <p:sldLayoutId id="2147483741" r:id="rId7"/>
    <p:sldLayoutId id="2147483742" r:id="rId8"/>
    <p:sldLayoutId id="2147483743" r:id="rId9"/>
    <p:sldLayoutId id="2147483744" r:id="rId10"/>
    <p:sldLayoutId id="2147483746" r:id="rId11"/>
  </p:sldLayoutIdLst>
  <p:hf sldNum="0" hdr="0" ftr="0" dt="0"/>
  <p:txStyles>
    <p:titleStyle>
      <a:lvl1pPr algn="l" defTabSz="914400" rtl="0" eaLnBrk="1" latinLnBrk="0" hangingPunct="1">
        <a:lnSpc>
          <a:spcPct val="90000"/>
        </a:lnSpc>
        <a:spcBef>
          <a:spcPct val="0"/>
        </a:spcBef>
        <a:buNone/>
        <a:defRPr lang="en-US" sz="4800" i="0"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file:///C:\Users\48695\Downloads\arkusz-diagnostyczny-m.-pleskot%20(1).pdf" TargetMode="External"/><Relationship Id="rId2" Type="http://schemas.openxmlformats.org/officeDocument/2006/relationships/hyperlink" Target="file:///C:\Users\48695\Downloads\k.-kasprzak-diagnoza-dziecka-z-grupy-ryzyka-dysleksji%20(2).pdf" TargetMode="External"/><Relationship Id="rId1" Type="http://schemas.openxmlformats.org/officeDocument/2006/relationships/slideLayout" Target="../slideLayouts/slideLayout2.xml"/><Relationship Id="rId5" Type="http://schemas.openxmlformats.org/officeDocument/2006/relationships/hyperlink" Target="file:///C:\Users\48695\Downloads\dysleksja-teresa-kusak_1.pdf" TargetMode="External"/><Relationship Id="rId4" Type="http://schemas.openxmlformats.org/officeDocument/2006/relationships/hyperlink" Target="file:///C:\Users\48695\Downloads\a.machura-strategia_2.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ore.edu.pl/o-na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487D2CD-833A-4A2F-B738-B7C6E2CE73A1}"/>
              </a:ext>
            </a:extLst>
          </p:cNvPr>
          <p:cNvPicPr>
            <a:picLocks noChangeAspect="1"/>
          </p:cNvPicPr>
          <p:nvPr/>
        </p:nvPicPr>
        <p:blipFill rotWithShape="1">
          <a:blip r:embed="rId2"/>
          <a:srcRect t="15481" r="-2" b="-2"/>
          <a:stretch/>
        </p:blipFill>
        <p:spPr>
          <a:xfrm>
            <a:off x="20" y="-40944"/>
            <a:ext cx="12191980" cy="6858000"/>
          </a:xfrm>
          <a:prstGeom prst="rect">
            <a:avLst/>
          </a:prstGeom>
        </p:spPr>
      </p:pic>
      <p:sp useBgFill="1">
        <p:nvSpPr>
          <p:cNvPr id="6" name="Rectangle 7">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 name="Rectangle 9">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ytuł 1"/>
          <p:cNvSpPr>
            <a:spLocks noGrp="1"/>
          </p:cNvSpPr>
          <p:nvPr>
            <p:ph type="ctrTitle"/>
          </p:nvPr>
        </p:nvSpPr>
        <p:spPr>
          <a:xfrm>
            <a:off x="1771132" y="2091263"/>
            <a:ext cx="8649738" cy="2590800"/>
          </a:xfrm>
        </p:spPr>
        <p:txBody>
          <a:bodyPr>
            <a:normAutofit/>
          </a:bodyPr>
          <a:lstStyle/>
          <a:p>
            <a:r>
              <a:rPr lang="pl-PL" sz="6300" dirty="0">
                <a:ea typeface="+mj-lt"/>
                <a:cs typeface="+mj-lt"/>
              </a:rPr>
              <a:t>Ryzyko dysleksji - specyficzne </a:t>
            </a:r>
            <a:r>
              <a:rPr lang="pl-PL" sz="6300">
                <a:ea typeface="+mj-lt"/>
                <a:cs typeface="+mj-lt"/>
              </a:rPr>
              <a:t>trudności w uczeniu się.</a:t>
            </a:r>
          </a:p>
        </p:txBody>
      </p:sp>
      <p:sp>
        <p:nvSpPr>
          <p:cNvPr id="9" name="Rectangle 11">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3">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5">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E154D7EA-F8C0-4474-ABCD-E6C3FC4A7033}"/>
              </a:ext>
            </a:extLst>
          </p:cNvPr>
          <p:cNvSpPr txBox="1"/>
          <p:nvPr/>
        </p:nvSpPr>
        <p:spPr>
          <a:xfrm>
            <a:off x="8654716" y="4383505"/>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l-PL" dirty="0"/>
              <a:t>Opracowanie:</a:t>
            </a:r>
          </a:p>
          <a:p>
            <a:r>
              <a:rPr lang="pl-PL" dirty="0"/>
              <a:t>Monika Markiewicz</a:t>
            </a:r>
          </a:p>
          <a:p>
            <a:r>
              <a:rPr lang="pl-PL" dirty="0"/>
              <a:t>Karolina Nowacka</a:t>
            </a: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D2234B-C4AD-4BB8-9F39-84F92236CA86}"/>
              </a:ext>
            </a:extLst>
          </p:cNvPr>
          <p:cNvSpPr>
            <a:spLocks noGrp="1"/>
          </p:cNvSpPr>
          <p:nvPr>
            <p:ph type="title"/>
          </p:nvPr>
        </p:nvSpPr>
        <p:spPr>
          <a:xfrm>
            <a:off x="1066800" y="642594"/>
            <a:ext cx="10058400" cy="3366837"/>
          </a:xfrm>
        </p:spPr>
        <p:txBody>
          <a:bodyPr>
            <a:normAutofit fontScale="90000"/>
          </a:bodyPr>
          <a:lstStyle/>
          <a:p>
            <a:r>
              <a:rPr lang="pl-PL" b="1">
                <a:ea typeface="+mj-lt"/>
                <a:cs typeface="+mj-lt"/>
              </a:rPr>
              <a:t>Rozpoznanie symptomów określających specyficzne trudności w uczeniu się jest bardzo istotne, gdyż może pomóc ujawnić niepokojące dysharmonie rozwoju dziecka i dzięki temu wcześnie na nie zareagować.</a:t>
            </a:r>
            <a:endParaRPr lang="pl-PL" b="1"/>
          </a:p>
        </p:txBody>
      </p:sp>
      <p:pic>
        <p:nvPicPr>
          <p:cNvPr id="4" name="Obraz 4" descr="Obraz zawierający tekst&#10;&#10;Opis wygenerowany automatycznie">
            <a:extLst>
              <a:ext uri="{FF2B5EF4-FFF2-40B4-BE49-F238E27FC236}">
                <a16:creationId xmlns:a16="http://schemas.microsoft.com/office/drawing/2014/main" id="{5859CC02-5D1D-47DF-826E-2375DC2491CE}"/>
              </a:ext>
            </a:extLst>
          </p:cNvPr>
          <p:cNvPicPr>
            <a:picLocks noChangeAspect="1"/>
          </p:cNvPicPr>
          <p:nvPr/>
        </p:nvPicPr>
        <p:blipFill>
          <a:blip r:embed="rId2"/>
          <a:stretch>
            <a:fillRect/>
          </a:stretch>
        </p:blipFill>
        <p:spPr>
          <a:xfrm>
            <a:off x="6094434" y="3999833"/>
            <a:ext cx="4287252" cy="2252311"/>
          </a:xfrm>
          <a:prstGeom prst="rect">
            <a:avLst/>
          </a:prstGeom>
        </p:spPr>
      </p:pic>
    </p:spTree>
    <p:extLst>
      <p:ext uri="{BB962C8B-B14F-4D97-AF65-F5344CB8AC3E}">
        <p14:creationId xmlns:p14="http://schemas.microsoft.com/office/powerpoint/2010/main" val="132285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CBD3BE-D012-4292-BC69-8F7F57F2B19E}"/>
              </a:ext>
            </a:extLst>
          </p:cNvPr>
          <p:cNvSpPr>
            <a:spLocks noGrp="1"/>
          </p:cNvSpPr>
          <p:nvPr>
            <p:ph type="title"/>
          </p:nvPr>
        </p:nvSpPr>
        <p:spPr/>
        <p:txBody>
          <a:bodyPr vert="horz" lIns="91440" tIns="45720" rIns="91440" bIns="45720" rtlCol="0" anchor="ctr">
            <a:noAutofit/>
          </a:bodyPr>
          <a:lstStyle/>
          <a:p>
            <a:r>
              <a:rPr lang="pl-PL" sz="3600" b="1">
                <a:ea typeface="+mj-lt"/>
                <a:cs typeface="+mj-lt"/>
              </a:rPr>
              <a:t>Wiek niemowlęcy i poniemowlęcy</a:t>
            </a:r>
            <a:endParaRPr lang="pl-PL" sz="3600">
              <a:ea typeface="+mj-lt"/>
              <a:cs typeface="+mj-lt"/>
            </a:endParaRPr>
          </a:p>
          <a:p>
            <a:r>
              <a:rPr lang="pl-PL" sz="3600">
                <a:solidFill>
                  <a:srgbClr val="FF0000"/>
                </a:solidFill>
                <a:ea typeface="+mj-lt"/>
                <a:cs typeface="+mj-lt"/>
              </a:rPr>
              <a:t>U dzieci ze specyficznymi trudnościami w uczeniu się czytania i pisania pojawiają się:</a:t>
            </a:r>
            <a:endParaRPr lang="pl-PL" sz="3600">
              <a:solidFill>
                <a:srgbClr val="FF0000"/>
              </a:solidFill>
            </a:endParaRPr>
          </a:p>
        </p:txBody>
      </p:sp>
      <p:sp>
        <p:nvSpPr>
          <p:cNvPr id="3" name="Symbol zastępczy zawartości 2">
            <a:extLst>
              <a:ext uri="{FF2B5EF4-FFF2-40B4-BE49-F238E27FC236}">
                <a16:creationId xmlns:a16="http://schemas.microsoft.com/office/drawing/2014/main" id="{2CD19CB6-D177-4586-92EA-A7BB498A0514}"/>
              </a:ext>
            </a:extLst>
          </p:cNvPr>
          <p:cNvSpPr>
            <a:spLocks noGrp="1"/>
          </p:cNvSpPr>
          <p:nvPr>
            <p:ph idx="1"/>
          </p:nvPr>
        </p:nvSpPr>
        <p:spPr/>
        <p:txBody>
          <a:bodyPr vert="horz" lIns="91440" tIns="45720" rIns="91440" bIns="45720" rtlCol="0" anchor="t">
            <a:normAutofit/>
          </a:bodyPr>
          <a:lstStyle/>
          <a:p>
            <a:pPr>
              <a:buClr>
                <a:srgbClr val="262626"/>
              </a:buClr>
              <a:buFont typeface="Wingdings" pitchFamily="18" charset="0"/>
              <a:buChar char="q"/>
            </a:pPr>
            <a:r>
              <a:rPr lang="pl-PL" sz="2400" dirty="0">
                <a:ea typeface="+mn-lt"/>
                <a:cs typeface="+mn-lt"/>
              </a:rPr>
              <a:t> zaburzenia rytmu rozwoju psychoruchowego, który cechowało opóźnienie rozwoju niektórych funkcji, przy prawidłowym tempie rozwoju innych, </a:t>
            </a:r>
            <a:endParaRPr lang="pl-PL" sz="2400" b="1">
              <a:ea typeface="+mn-lt"/>
              <a:cs typeface="+mn-lt"/>
            </a:endParaRPr>
          </a:p>
          <a:p>
            <a:pPr>
              <a:buClr>
                <a:srgbClr val="262626"/>
              </a:buClr>
              <a:buFont typeface="Wingdings" pitchFamily="18" charset="0"/>
              <a:buChar char="q"/>
            </a:pPr>
            <a:r>
              <a:rPr lang="pl-PL" sz="2400" dirty="0">
                <a:ea typeface="+mn-lt"/>
                <a:cs typeface="+mn-lt"/>
              </a:rPr>
              <a:t> opóźnienie w rozwoju mowy - później niż u rówieśników pojawiają się takie osiągnięcia rozwojowe, jak wypowiadanie pierwszych słów, zdań prostych i złożonych, </a:t>
            </a:r>
            <a:endParaRPr lang="pl-PL" sz="2400" b="1">
              <a:ea typeface="+mn-lt"/>
              <a:cs typeface="+mn-lt"/>
            </a:endParaRPr>
          </a:p>
          <a:p>
            <a:pPr>
              <a:buClr>
                <a:srgbClr val="262626"/>
              </a:buClr>
              <a:buFont typeface="Wingdings" pitchFamily="18" charset="0"/>
              <a:buChar char="q"/>
            </a:pPr>
            <a:r>
              <a:rPr lang="pl-PL" sz="2400" dirty="0">
                <a:ea typeface="+mn-lt"/>
                <a:cs typeface="+mn-lt"/>
              </a:rPr>
              <a:t> opóźnienie w rozwoju ruchowym – dzieci te słabo lub w ogóle nie raczkują, późno zaczynają chodzić, biegać, mają trudności z utrzymaniem równowagi, </a:t>
            </a:r>
            <a:endParaRPr lang="pl-PL" sz="2400" b="1">
              <a:ea typeface="+mn-lt"/>
              <a:cs typeface="+mn-lt"/>
            </a:endParaRPr>
          </a:p>
          <a:p>
            <a:pPr>
              <a:buClr>
                <a:srgbClr val="262626"/>
              </a:buClr>
              <a:buFont typeface="Wingdings" pitchFamily="18" charset="0"/>
              <a:buChar char="q"/>
            </a:pPr>
            <a:r>
              <a:rPr lang="pl-PL" sz="2400" dirty="0">
                <a:ea typeface="+mn-lt"/>
                <a:cs typeface="+mn-lt"/>
              </a:rPr>
              <a:t> występuje mniejsza zręczność manualna, nieporadność w samoobsłudze np. myciu rąk, ubieraniu się, jedzeniu łyżką.</a:t>
            </a:r>
            <a:endParaRPr lang="pl-PL" sz="2400" b="1"/>
          </a:p>
        </p:txBody>
      </p:sp>
    </p:spTree>
    <p:extLst>
      <p:ext uri="{BB962C8B-B14F-4D97-AF65-F5344CB8AC3E}">
        <p14:creationId xmlns:p14="http://schemas.microsoft.com/office/powerpoint/2010/main" val="88271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AE7F99-4602-418E-AA5A-FBB544F1BB5C}"/>
              </a:ext>
            </a:extLst>
          </p:cNvPr>
          <p:cNvSpPr>
            <a:spLocks noGrp="1"/>
          </p:cNvSpPr>
          <p:nvPr>
            <p:ph type="title"/>
          </p:nvPr>
        </p:nvSpPr>
        <p:spPr/>
        <p:txBody>
          <a:bodyPr>
            <a:noAutofit/>
          </a:bodyPr>
          <a:lstStyle/>
          <a:p>
            <a:r>
              <a:rPr lang="pl-PL" sz="3600" b="1">
                <a:ea typeface="+mj-lt"/>
                <a:cs typeface="+mj-lt"/>
              </a:rPr>
              <a:t>Wiek przedszkolny (3 – 5 lat)</a:t>
            </a:r>
            <a:r>
              <a:rPr lang="pl-PL" sz="3600">
                <a:ea typeface="+mj-lt"/>
                <a:cs typeface="+mj-lt"/>
              </a:rPr>
              <a:t> </a:t>
            </a:r>
            <a:br>
              <a:rPr lang="pl-PL" sz="3600">
                <a:solidFill>
                  <a:srgbClr val="262626"/>
                </a:solidFill>
                <a:ea typeface="+mj-lt"/>
                <a:cs typeface="+mj-lt"/>
              </a:rPr>
            </a:br>
            <a:r>
              <a:rPr lang="pl-PL" sz="3600">
                <a:solidFill>
                  <a:srgbClr val="FF0000"/>
                </a:solidFill>
                <a:ea typeface="+mj-lt"/>
                <a:cs typeface="+mj-lt"/>
              </a:rPr>
              <a:t>W tym okresie u dzieci przejawiających trudności w uczeniu się można zaobserwować:</a:t>
            </a:r>
            <a:endParaRPr lang="pl-PL" sz="3600">
              <a:solidFill>
                <a:srgbClr val="FF0000"/>
              </a:solidFill>
            </a:endParaRPr>
          </a:p>
        </p:txBody>
      </p:sp>
      <p:sp>
        <p:nvSpPr>
          <p:cNvPr id="3" name="Symbol zastępczy zawartości 2">
            <a:extLst>
              <a:ext uri="{FF2B5EF4-FFF2-40B4-BE49-F238E27FC236}">
                <a16:creationId xmlns:a16="http://schemas.microsoft.com/office/drawing/2014/main" id="{B872FD6A-0BAB-4902-8855-849AA6E07723}"/>
              </a:ext>
            </a:extLst>
          </p:cNvPr>
          <p:cNvSpPr>
            <a:spLocks noGrp="1"/>
          </p:cNvSpPr>
          <p:nvPr>
            <p:ph idx="1"/>
          </p:nvPr>
        </p:nvSpPr>
        <p:spPr/>
        <p:txBody>
          <a:bodyPr vert="horz" lIns="91440" tIns="45720" rIns="91440" bIns="45720" rtlCol="0" anchor="t">
            <a:normAutofit/>
          </a:bodyPr>
          <a:lstStyle/>
          <a:p>
            <a:pPr>
              <a:buFont typeface="Wingdings" pitchFamily="18" charset="0"/>
              <a:buChar char="q"/>
            </a:pPr>
            <a:r>
              <a:rPr lang="pl-PL" sz="2400" dirty="0">
                <a:ea typeface="+mn-lt"/>
                <a:cs typeface="+mn-lt"/>
              </a:rPr>
              <a:t> małą sprawność ruchową w zakresie całego ciała, </a:t>
            </a:r>
          </a:p>
          <a:p>
            <a:pPr>
              <a:buClr>
                <a:srgbClr val="262626"/>
              </a:buClr>
              <a:buFont typeface="Wingdings" pitchFamily="18" charset="0"/>
              <a:buChar char="q"/>
            </a:pPr>
            <a:r>
              <a:rPr lang="pl-PL" sz="2400" dirty="0">
                <a:ea typeface="+mn-lt"/>
                <a:cs typeface="+mn-lt"/>
              </a:rPr>
              <a:t> małą sprawność ruchową rąk, </a:t>
            </a:r>
          </a:p>
          <a:p>
            <a:pPr>
              <a:buClr>
                <a:srgbClr val="262626"/>
              </a:buClr>
              <a:buFont typeface="Wingdings" pitchFamily="18" charset="0"/>
              <a:buChar char="q"/>
            </a:pPr>
            <a:r>
              <a:rPr lang="pl-PL" sz="2400" dirty="0">
                <a:ea typeface="+mn-lt"/>
                <a:cs typeface="+mn-lt"/>
              </a:rPr>
              <a:t> słabą koordynację wzrokowo-ruchową, </a:t>
            </a:r>
          </a:p>
          <a:p>
            <a:pPr>
              <a:buClr>
                <a:srgbClr val="262626"/>
              </a:buClr>
              <a:buFont typeface="Wingdings" pitchFamily="18" charset="0"/>
              <a:buChar char="q"/>
            </a:pPr>
            <a:r>
              <a:rPr lang="pl-PL" sz="2400" dirty="0">
                <a:ea typeface="+mn-lt"/>
                <a:cs typeface="+mn-lt"/>
              </a:rPr>
              <a:t> opóźniony rozwój lateralizacji, </a:t>
            </a:r>
          </a:p>
          <a:p>
            <a:pPr>
              <a:buClr>
                <a:srgbClr val="262626"/>
              </a:buClr>
              <a:buFont typeface="Wingdings" pitchFamily="18" charset="0"/>
              <a:buChar char="q"/>
            </a:pPr>
            <a:r>
              <a:rPr lang="pl-PL" sz="2400" dirty="0">
                <a:ea typeface="+mn-lt"/>
                <a:cs typeface="+mn-lt"/>
              </a:rPr>
              <a:t> zaburzenia rozwoju spostrzegania wzrokowego i pamięci wzrokowej, </a:t>
            </a:r>
          </a:p>
          <a:p>
            <a:pPr>
              <a:buClr>
                <a:srgbClr val="262626"/>
              </a:buClr>
              <a:buFont typeface="Wingdings" pitchFamily="18" charset="0"/>
              <a:buChar char="q"/>
            </a:pPr>
            <a:r>
              <a:rPr lang="pl-PL" sz="2400" dirty="0">
                <a:ea typeface="+mn-lt"/>
                <a:cs typeface="+mn-lt"/>
              </a:rPr>
              <a:t> opóźniony rozwój mowy, nieprawidłową artykulację wielu głosek, trudności z wypowiadaniem złożonych wyrazów, budowaniem wypowiedzi, z zapamiętywaniem nazw.</a:t>
            </a:r>
            <a:endParaRPr lang="pl-PL" sz="2400"/>
          </a:p>
        </p:txBody>
      </p:sp>
    </p:spTree>
    <p:extLst>
      <p:ext uri="{BB962C8B-B14F-4D97-AF65-F5344CB8AC3E}">
        <p14:creationId xmlns:p14="http://schemas.microsoft.com/office/powerpoint/2010/main" val="266216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F13A1B-3201-4B30-8F57-828FBDDC43E7}"/>
              </a:ext>
            </a:extLst>
          </p:cNvPr>
          <p:cNvSpPr>
            <a:spLocks noGrp="1"/>
          </p:cNvSpPr>
          <p:nvPr>
            <p:ph type="title"/>
          </p:nvPr>
        </p:nvSpPr>
        <p:spPr>
          <a:xfrm>
            <a:off x="1066800" y="486019"/>
            <a:ext cx="10058400" cy="860121"/>
          </a:xfrm>
        </p:spPr>
        <p:txBody>
          <a:bodyPr>
            <a:normAutofit fontScale="90000"/>
          </a:bodyPr>
          <a:lstStyle/>
          <a:p>
            <a:r>
              <a:rPr lang="pl-PL" b="1">
                <a:ea typeface="+mj-lt"/>
                <a:cs typeface="+mj-lt"/>
              </a:rPr>
              <a:t>Klasa I (6-7 lat)</a:t>
            </a:r>
            <a:r>
              <a:rPr lang="pl-PL">
                <a:ea typeface="+mj-lt"/>
                <a:cs typeface="+mj-lt"/>
              </a:rPr>
              <a:t> - </a:t>
            </a:r>
            <a:r>
              <a:rPr lang="pl-PL">
                <a:solidFill>
                  <a:srgbClr val="FF0000"/>
                </a:solidFill>
                <a:ea typeface="+mj-lt"/>
                <a:cs typeface="+mj-lt"/>
              </a:rPr>
              <a:t>symptomy ryzyka dysleksji</a:t>
            </a:r>
            <a:endParaRPr lang="pl-PL">
              <a:solidFill>
                <a:srgbClr val="FF0000"/>
              </a:solidFill>
            </a:endParaRPr>
          </a:p>
        </p:txBody>
      </p:sp>
      <p:sp>
        <p:nvSpPr>
          <p:cNvPr id="3" name="Symbol zastępczy zawartości 2">
            <a:extLst>
              <a:ext uri="{FF2B5EF4-FFF2-40B4-BE49-F238E27FC236}">
                <a16:creationId xmlns:a16="http://schemas.microsoft.com/office/drawing/2014/main" id="{DF1F70DD-16A9-445B-A565-0D6F4033D4AD}"/>
              </a:ext>
            </a:extLst>
          </p:cNvPr>
          <p:cNvSpPr>
            <a:spLocks noGrp="1"/>
          </p:cNvSpPr>
          <p:nvPr>
            <p:ph idx="1"/>
          </p:nvPr>
        </p:nvSpPr>
        <p:spPr>
          <a:xfrm>
            <a:off x="753650" y="1268053"/>
            <a:ext cx="10830837" cy="4956088"/>
          </a:xfrm>
        </p:spPr>
        <p:txBody>
          <a:bodyPr vert="horz" lIns="91440" tIns="45720" rIns="91440" bIns="45720" rtlCol="0" anchor="t">
            <a:normAutofit lnSpcReduction="10000"/>
          </a:bodyPr>
          <a:lstStyle/>
          <a:p>
            <a:pPr>
              <a:buFont typeface="Wingdings" pitchFamily="18" charset="0"/>
              <a:buChar char="q"/>
            </a:pPr>
            <a:r>
              <a:rPr lang="pl-PL" sz="2000" dirty="0">
                <a:ea typeface="+mn-lt"/>
                <a:cs typeface="+mn-lt"/>
              </a:rPr>
              <a:t> obniżona sprawność ruchowa, także rąk, </a:t>
            </a:r>
          </a:p>
          <a:p>
            <a:pPr>
              <a:buFont typeface="Wingdings" pitchFamily="18" charset="0"/>
              <a:buChar char="q"/>
            </a:pPr>
            <a:r>
              <a:rPr lang="pl-PL" sz="2000" dirty="0">
                <a:ea typeface="+mn-lt"/>
                <a:cs typeface="+mn-lt"/>
              </a:rPr>
              <a:t> opóźnienie rozwoju lateralizacji oraz orientacji w schemacie ciała i przestrzeni, </a:t>
            </a:r>
          </a:p>
          <a:p>
            <a:pPr>
              <a:buClr>
                <a:srgbClr val="262626"/>
              </a:buClr>
              <a:buFont typeface="Wingdings" pitchFamily="18" charset="0"/>
              <a:buChar char="q"/>
            </a:pPr>
            <a:r>
              <a:rPr lang="pl-PL" sz="2000" dirty="0">
                <a:ea typeface="+mn-lt"/>
                <a:cs typeface="+mn-lt"/>
              </a:rPr>
              <a:t> trudności z odtwarzaniem złożonych figur geometrycznych, </a:t>
            </a:r>
          </a:p>
          <a:p>
            <a:pPr>
              <a:buClr>
                <a:srgbClr val="262626"/>
              </a:buClr>
              <a:buFont typeface="Wingdings" pitchFamily="18" charset="0"/>
              <a:buChar char="q"/>
            </a:pPr>
            <a:r>
              <a:rPr lang="pl-PL" sz="2000" dirty="0">
                <a:ea typeface="+mn-lt"/>
                <a:cs typeface="+mn-lt"/>
              </a:rPr>
              <a:t> nieumiejętność wyróżniania elementów z całości, a także ich syntetyzowana w całość, </a:t>
            </a:r>
          </a:p>
          <a:p>
            <a:pPr>
              <a:buClr>
                <a:srgbClr val="262626"/>
              </a:buClr>
              <a:buFont typeface="Wingdings" pitchFamily="18" charset="0"/>
              <a:buChar char="q"/>
            </a:pPr>
            <a:r>
              <a:rPr lang="pl-PL" sz="2000" dirty="0">
                <a:ea typeface="+mn-lt"/>
                <a:cs typeface="+mn-lt"/>
              </a:rPr>
              <a:t> trudności z poprawnym używaniem wyrażeń przyimkowych, wyrażających stosunki przestrzenne, </a:t>
            </a:r>
          </a:p>
          <a:p>
            <a:pPr>
              <a:buClr>
                <a:srgbClr val="262626"/>
              </a:buClr>
              <a:buFont typeface="Wingdings" pitchFamily="18" charset="0"/>
              <a:buChar char="q"/>
            </a:pPr>
            <a:r>
              <a:rPr lang="pl-PL" sz="2000" dirty="0">
                <a:ea typeface="+mn-lt"/>
                <a:cs typeface="+mn-lt"/>
              </a:rPr>
              <a:t> wadliwa wymowa, częste "przekręcanie" trudniejszych wyrazów, </a:t>
            </a:r>
          </a:p>
          <a:p>
            <a:pPr>
              <a:buClr>
                <a:srgbClr val="262626"/>
              </a:buClr>
              <a:buFont typeface="Wingdings" pitchFamily="18" charset="0"/>
              <a:buChar char="q"/>
            </a:pPr>
            <a:r>
              <a:rPr lang="pl-PL" sz="2000" dirty="0">
                <a:ea typeface="+mn-lt"/>
                <a:cs typeface="+mn-lt"/>
              </a:rPr>
              <a:t> kłopoty z zapamiętywaniem wiersza, piosenki, </a:t>
            </a:r>
          </a:p>
          <a:p>
            <a:pPr>
              <a:buClr>
                <a:srgbClr val="262626"/>
              </a:buClr>
              <a:buFont typeface="Wingdings" pitchFamily="18" charset="0"/>
              <a:buChar char="q"/>
            </a:pPr>
            <a:r>
              <a:rPr lang="pl-PL" sz="2000" dirty="0">
                <a:ea typeface="+mn-lt"/>
                <a:cs typeface="+mn-lt"/>
              </a:rPr>
              <a:t> problemy z różnicowaniem głosek podobnych oraz z wydzielaniem sylab i głosek z niezbyt złożonych słów,</a:t>
            </a:r>
          </a:p>
          <a:p>
            <a:pPr>
              <a:buClr>
                <a:srgbClr val="262626"/>
              </a:buClr>
              <a:buFont typeface="Wingdings" pitchFamily="18" charset="0"/>
              <a:buChar char="q"/>
            </a:pPr>
            <a:r>
              <a:rPr lang="pl-PL" sz="2000" dirty="0">
                <a:ea typeface="+mn-lt"/>
                <a:cs typeface="+mn-lt"/>
              </a:rPr>
              <a:t> trudności w orientacji w czasie,</a:t>
            </a:r>
          </a:p>
          <a:p>
            <a:pPr>
              <a:buClr>
                <a:srgbClr val="262626"/>
              </a:buClr>
              <a:buFont typeface="Wingdings" pitchFamily="18" charset="0"/>
              <a:buChar char="q"/>
            </a:pPr>
            <a:r>
              <a:rPr lang="pl-PL" sz="2000" dirty="0">
                <a:ea typeface="+mn-lt"/>
                <a:cs typeface="+mn-lt"/>
              </a:rPr>
              <a:t>  trudności w nauce czytania </a:t>
            </a:r>
          </a:p>
          <a:p>
            <a:pPr>
              <a:buClr>
                <a:srgbClr val="262626"/>
              </a:buClr>
              <a:buFont typeface="Wingdings" pitchFamily="18" charset="0"/>
              <a:buChar char="q"/>
            </a:pPr>
            <a:r>
              <a:rPr lang="pl-PL" sz="2000" dirty="0">
                <a:ea typeface="+mn-lt"/>
                <a:cs typeface="+mn-lt"/>
              </a:rPr>
              <a:t> przedłużający się okres pisania liter i cyfr zwierciadlanie oraz odwzorowywania wyrazów, zapisując je od strony prawej do lewej.</a:t>
            </a:r>
            <a:endParaRPr lang="pl-PL" sz="2000"/>
          </a:p>
        </p:txBody>
      </p:sp>
    </p:spTree>
    <p:extLst>
      <p:ext uri="{BB962C8B-B14F-4D97-AF65-F5344CB8AC3E}">
        <p14:creationId xmlns:p14="http://schemas.microsoft.com/office/powerpoint/2010/main" val="292026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5361A4-1E30-4774-A43E-371072AC62BA}"/>
              </a:ext>
            </a:extLst>
          </p:cNvPr>
          <p:cNvSpPr>
            <a:spLocks noGrp="1"/>
          </p:cNvSpPr>
          <p:nvPr>
            <p:ph type="title"/>
          </p:nvPr>
        </p:nvSpPr>
        <p:spPr/>
        <p:txBody>
          <a:bodyPr vert="horz" lIns="91440" tIns="45720" rIns="91440" bIns="45720" rtlCol="0" anchor="ctr">
            <a:noAutofit/>
          </a:bodyPr>
          <a:lstStyle/>
          <a:p>
            <a:r>
              <a:rPr lang="pl-PL" sz="3600" b="1">
                <a:ea typeface="+mj-lt"/>
                <a:cs typeface="+mj-lt"/>
              </a:rPr>
              <a:t>Klasy II - III</a:t>
            </a:r>
            <a:r>
              <a:rPr lang="pl-PL" sz="3600">
                <a:ea typeface="+mj-lt"/>
                <a:cs typeface="+mj-lt"/>
              </a:rPr>
              <a:t> </a:t>
            </a:r>
            <a:br>
              <a:rPr lang="pl-PL" sz="3600">
                <a:ea typeface="+mj-lt"/>
                <a:cs typeface="+mj-lt"/>
              </a:rPr>
            </a:br>
            <a:r>
              <a:rPr lang="pl-PL" sz="3600">
                <a:solidFill>
                  <a:srgbClr val="FF0000"/>
                </a:solidFill>
                <a:ea typeface="+mj-lt"/>
                <a:cs typeface="+mj-lt"/>
              </a:rPr>
              <a:t>Symptomy ryzyka dysleksji nadal ujawniają się w formie: </a:t>
            </a:r>
            <a:endParaRPr lang="pl-PL" sz="3600">
              <a:solidFill>
                <a:srgbClr val="FF0000"/>
              </a:solidFill>
            </a:endParaRPr>
          </a:p>
        </p:txBody>
      </p:sp>
      <p:sp>
        <p:nvSpPr>
          <p:cNvPr id="3" name="Symbol zastępczy zawartości 2">
            <a:extLst>
              <a:ext uri="{FF2B5EF4-FFF2-40B4-BE49-F238E27FC236}">
                <a16:creationId xmlns:a16="http://schemas.microsoft.com/office/drawing/2014/main" id="{A3A3E7FB-D3FC-4FBE-9DC2-CEDD99C90813}"/>
              </a:ext>
            </a:extLst>
          </p:cNvPr>
          <p:cNvSpPr>
            <a:spLocks noGrp="1"/>
          </p:cNvSpPr>
          <p:nvPr>
            <p:ph idx="1"/>
          </p:nvPr>
        </p:nvSpPr>
        <p:spPr/>
        <p:txBody>
          <a:bodyPr vert="horz" lIns="91440" tIns="45720" rIns="91440" bIns="45720" rtlCol="0" anchor="t">
            <a:normAutofit/>
          </a:bodyPr>
          <a:lstStyle/>
          <a:p>
            <a:pPr>
              <a:buFont typeface="Wingdings" pitchFamily="18" charset="0"/>
              <a:buChar char="q"/>
            </a:pPr>
            <a:r>
              <a:rPr lang="pl-PL" sz="3200" dirty="0">
                <a:ea typeface="+mn-lt"/>
                <a:cs typeface="+mn-lt"/>
              </a:rPr>
              <a:t>opóźnienia rozwoju funkcji wzrokowych, </a:t>
            </a:r>
            <a:r>
              <a:rPr lang="pl-PL" sz="3200" dirty="0" err="1">
                <a:ea typeface="+mn-lt"/>
                <a:cs typeface="+mn-lt"/>
              </a:rPr>
              <a:t>słuchowojęzykowych</a:t>
            </a:r>
            <a:r>
              <a:rPr lang="pl-PL" sz="3200" dirty="0">
                <a:ea typeface="+mn-lt"/>
                <a:cs typeface="+mn-lt"/>
              </a:rPr>
              <a:t> oraz ruchowych, </a:t>
            </a:r>
          </a:p>
          <a:p>
            <a:pPr>
              <a:buClr>
                <a:srgbClr val="262626"/>
              </a:buClr>
              <a:buFont typeface="Wingdings" pitchFamily="18" charset="0"/>
              <a:buChar char="q"/>
            </a:pPr>
            <a:r>
              <a:rPr lang="pl-PL" sz="3200" dirty="0">
                <a:ea typeface="+mn-lt"/>
                <a:cs typeface="+mn-lt"/>
              </a:rPr>
              <a:t> trudności w orientacji w schemacie ciała i w przestrzeni, </a:t>
            </a:r>
          </a:p>
          <a:p>
            <a:pPr>
              <a:buClr>
                <a:srgbClr val="262626"/>
              </a:buClr>
              <a:buFont typeface="Wingdings" pitchFamily="18" charset="0"/>
              <a:buChar char="q"/>
            </a:pPr>
            <a:r>
              <a:rPr lang="pl-PL" sz="3200" dirty="0">
                <a:ea typeface="+mn-lt"/>
                <a:cs typeface="+mn-lt"/>
              </a:rPr>
              <a:t> trudności z pamięcią werbalną. </a:t>
            </a:r>
          </a:p>
          <a:p>
            <a:pPr marL="0" indent="0">
              <a:buNone/>
            </a:pPr>
            <a:r>
              <a:rPr lang="pl-PL" sz="3200" dirty="0">
                <a:ea typeface="+mn-lt"/>
                <a:cs typeface="+mn-lt"/>
              </a:rPr>
              <a:t>Ponadto utrzymują się trudności w czytaniu i opanowaniu poprawnej pisowni i/lub właściwego poziomu graficznego pisma. </a:t>
            </a:r>
            <a:endParaRPr lang="pl-PL"/>
          </a:p>
        </p:txBody>
      </p:sp>
    </p:spTree>
    <p:extLst>
      <p:ext uri="{BB962C8B-B14F-4D97-AF65-F5344CB8AC3E}">
        <p14:creationId xmlns:p14="http://schemas.microsoft.com/office/powerpoint/2010/main" val="754096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1DD953-5118-44F3-ABA3-86572C212E75}"/>
              </a:ext>
            </a:extLst>
          </p:cNvPr>
          <p:cNvSpPr>
            <a:spLocks noGrp="1"/>
          </p:cNvSpPr>
          <p:nvPr>
            <p:ph type="title"/>
          </p:nvPr>
        </p:nvSpPr>
        <p:spPr>
          <a:xfrm>
            <a:off x="1066800" y="642594"/>
            <a:ext cx="10058400" cy="4805819"/>
          </a:xfrm>
        </p:spPr>
        <p:txBody>
          <a:bodyPr>
            <a:normAutofit fontScale="90000"/>
          </a:bodyPr>
          <a:lstStyle/>
          <a:p>
            <a:r>
              <a:rPr lang="pl-PL" b="1">
                <a:ea typeface="+mj-lt"/>
                <a:cs typeface="+mj-lt"/>
              </a:rPr>
              <a:t>Stwierdzenie występowania wymienionych symptomów jest jednocześnie wskazaniem do podjęcia działań mających na celu udzielenie dziecku pomocy, która powinna przynieść złagodzenie lub ustąpienie opisanych objawów oraz podniesienie poziomu sprawności czytania i pisania.</a:t>
            </a:r>
            <a:endParaRPr lang="pl-PL" b="1"/>
          </a:p>
        </p:txBody>
      </p:sp>
    </p:spTree>
    <p:extLst>
      <p:ext uri="{BB962C8B-B14F-4D97-AF65-F5344CB8AC3E}">
        <p14:creationId xmlns:p14="http://schemas.microsoft.com/office/powerpoint/2010/main" val="151085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998254-8F57-4ACB-B633-7001DE5D7D9C}"/>
              </a:ext>
            </a:extLst>
          </p:cNvPr>
          <p:cNvSpPr>
            <a:spLocks noGrp="1"/>
          </p:cNvSpPr>
          <p:nvPr>
            <p:ph type="title"/>
          </p:nvPr>
        </p:nvSpPr>
        <p:spPr>
          <a:xfrm>
            <a:off x="1066800" y="642594"/>
            <a:ext cx="10319358" cy="5035462"/>
          </a:xfrm>
        </p:spPr>
        <p:txBody>
          <a:bodyPr>
            <a:normAutofit fontScale="90000"/>
          </a:bodyPr>
          <a:lstStyle/>
          <a:p>
            <a:r>
              <a:rPr lang="pl-PL" b="1">
                <a:ea typeface="+mj-lt"/>
                <a:cs typeface="+mj-lt"/>
              </a:rPr>
              <a:t>Jeżeli podjęte działania przynoszą niewspółmiernie niskie rezultaty wobec oczekiwanych oraz w porównaniu z nakładem włożonej pracy, dziecko powinno być</a:t>
            </a:r>
            <a:r>
              <a:rPr lang="pl-PL">
                <a:ea typeface="+mj-lt"/>
                <a:cs typeface="+mj-lt"/>
              </a:rPr>
              <a:t> </a:t>
            </a:r>
            <a:r>
              <a:rPr lang="pl-PL">
                <a:solidFill>
                  <a:srgbClr val="FF0000"/>
                </a:solidFill>
                <a:ea typeface="+mj-lt"/>
                <a:cs typeface="+mj-lt"/>
              </a:rPr>
              <a:t>zdiagnozowane w kierunku rozpoznania ryzyka specyficznych trudności w czytaniu i pisaniu lub potwierdzenia dysleksji, dysortografii  i dysgrafii. </a:t>
            </a:r>
            <a:endParaRPr lang="pl-PL">
              <a:solidFill>
                <a:srgbClr val="FF0000"/>
              </a:solidFill>
            </a:endParaRPr>
          </a:p>
        </p:txBody>
      </p:sp>
    </p:spTree>
    <p:extLst>
      <p:ext uri="{BB962C8B-B14F-4D97-AF65-F5344CB8AC3E}">
        <p14:creationId xmlns:p14="http://schemas.microsoft.com/office/powerpoint/2010/main" val="3849860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92340F-0573-43B0-95F5-E4FFEBD365A9}"/>
              </a:ext>
            </a:extLst>
          </p:cNvPr>
          <p:cNvSpPr>
            <a:spLocks noGrp="1"/>
          </p:cNvSpPr>
          <p:nvPr>
            <p:ph type="title"/>
          </p:nvPr>
        </p:nvSpPr>
        <p:spPr/>
        <p:txBody>
          <a:bodyPr>
            <a:normAutofit fontScale="90000"/>
          </a:bodyPr>
          <a:lstStyle/>
          <a:p>
            <a:r>
              <a:rPr lang="pl-PL">
                <a:solidFill>
                  <a:srgbClr val="FF0000"/>
                </a:solidFill>
                <a:ea typeface="+mj-lt"/>
                <a:cs typeface="+mj-lt"/>
              </a:rPr>
              <a:t>Kiedy dostrzeżemy trudności ucznia w uczeniu się warto : </a:t>
            </a:r>
            <a:endParaRPr lang="pl-PL">
              <a:solidFill>
                <a:srgbClr val="FF0000"/>
              </a:solidFill>
            </a:endParaRPr>
          </a:p>
        </p:txBody>
      </p:sp>
      <p:sp>
        <p:nvSpPr>
          <p:cNvPr id="3" name="Symbol zastępczy zawartości 2">
            <a:extLst>
              <a:ext uri="{FF2B5EF4-FFF2-40B4-BE49-F238E27FC236}">
                <a16:creationId xmlns:a16="http://schemas.microsoft.com/office/drawing/2014/main" id="{0E9ECA4F-4720-4A5F-9683-DF94164F0A6C}"/>
              </a:ext>
            </a:extLst>
          </p:cNvPr>
          <p:cNvSpPr>
            <a:spLocks noGrp="1"/>
          </p:cNvSpPr>
          <p:nvPr>
            <p:ph idx="1"/>
          </p:nvPr>
        </p:nvSpPr>
        <p:spPr>
          <a:xfrm>
            <a:off x="764088" y="2103120"/>
            <a:ext cx="10883029" cy="3849624"/>
          </a:xfrm>
        </p:spPr>
        <p:txBody>
          <a:bodyPr vert="horz" lIns="91440" tIns="45720" rIns="91440" bIns="45720" rtlCol="0" anchor="t">
            <a:normAutofit/>
          </a:bodyPr>
          <a:lstStyle/>
          <a:p>
            <a:pPr>
              <a:buFont typeface="Wingdings" pitchFamily="18" charset="0"/>
              <a:buChar char="q"/>
            </a:pPr>
            <a:r>
              <a:rPr lang="pl-PL" sz="2400" dirty="0">
                <a:ea typeface="+mn-lt"/>
                <a:cs typeface="+mn-lt"/>
              </a:rPr>
              <a:t> </a:t>
            </a:r>
            <a:r>
              <a:rPr lang="pl-PL" sz="2800" dirty="0">
                <a:ea typeface="+mn-lt"/>
                <a:cs typeface="+mn-lt"/>
              </a:rPr>
              <a:t>przeprowadzić wywiad z rodzicami dotyczący ogólnego funkcjonowania ucznia (występowania u niego problemów, zaburzeń i chorób); </a:t>
            </a:r>
          </a:p>
          <a:p>
            <a:pPr>
              <a:buClr>
                <a:srgbClr val="262626"/>
              </a:buClr>
              <a:buFont typeface="Wingdings" pitchFamily="18" charset="0"/>
              <a:buChar char="q"/>
            </a:pPr>
            <a:r>
              <a:rPr lang="pl-PL" sz="2800" dirty="0">
                <a:ea typeface="+mn-lt"/>
                <a:cs typeface="+mn-lt"/>
              </a:rPr>
              <a:t> skonsultować się ze specjalistami (z jakiego wsparcia dany uczeń dotychczas korzystał, jakie informacje w szkole są dostępne na temat danego ucznia, np. od pielęgniarki szkolnej, psychologa czy pedagoga), poprosić rodziców o dostarczenie karty obserwacyjnej z przedszkola; </a:t>
            </a:r>
          </a:p>
          <a:p>
            <a:pPr>
              <a:buClr>
                <a:srgbClr val="262626"/>
              </a:buClr>
              <a:buFont typeface="Wingdings" pitchFamily="18" charset="0"/>
              <a:buChar char="q"/>
            </a:pPr>
            <a:r>
              <a:rPr lang="pl-PL" sz="2800" dirty="0">
                <a:ea typeface="+mn-lt"/>
                <a:cs typeface="+mn-lt"/>
              </a:rPr>
              <a:t> przeprowadzić zaplanowaną obserwację potrzeb i możliwości ucznia, która umożliwi precyzyjne zaplanowanie zindywidualizowanego wsparcia.</a:t>
            </a:r>
            <a:endParaRPr lang="pl-PL" sz="2800"/>
          </a:p>
        </p:txBody>
      </p:sp>
    </p:spTree>
    <p:extLst>
      <p:ext uri="{BB962C8B-B14F-4D97-AF65-F5344CB8AC3E}">
        <p14:creationId xmlns:p14="http://schemas.microsoft.com/office/powerpoint/2010/main" val="139031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861EA8-6EA3-447E-B8DC-D8DC4DD18F47}"/>
              </a:ext>
            </a:extLst>
          </p:cNvPr>
          <p:cNvSpPr>
            <a:spLocks noGrp="1"/>
          </p:cNvSpPr>
          <p:nvPr>
            <p:ph type="title"/>
          </p:nvPr>
        </p:nvSpPr>
        <p:spPr>
          <a:xfrm>
            <a:off x="555321" y="642594"/>
            <a:ext cx="10768207" cy="943628"/>
          </a:xfrm>
        </p:spPr>
        <p:txBody>
          <a:bodyPr>
            <a:noAutofit/>
          </a:bodyPr>
          <a:lstStyle/>
          <a:p>
            <a:r>
              <a:rPr lang="pl-PL" sz="4000">
                <a:solidFill>
                  <a:srgbClr val="FF0000"/>
                </a:solidFill>
                <a:ea typeface="+mj-lt"/>
                <a:cs typeface="+mj-lt"/>
              </a:rPr>
              <a:t>Podstawowe trudności u ucznia z grupy ryzyka dysleksji:</a:t>
            </a:r>
            <a:endParaRPr lang="pl-PL">
              <a:solidFill>
                <a:srgbClr val="FF0000"/>
              </a:solidFill>
            </a:endParaRPr>
          </a:p>
        </p:txBody>
      </p:sp>
      <p:sp>
        <p:nvSpPr>
          <p:cNvPr id="3" name="Symbol zastępczy zawartości 2">
            <a:extLst>
              <a:ext uri="{FF2B5EF4-FFF2-40B4-BE49-F238E27FC236}">
                <a16:creationId xmlns:a16="http://schemas.microsoft.com/office/drawing/2014/main" id="{48103110-6035-4BD3-833D-ADB8EC383AA5}"/>
              </a:ext>
            </a:extLst>
          </p:cNvPr>
          <p:cNvSpPr>
            <a:spLocks noGrp="1"/>
          </p:cNvSpPr>
          <p:nvPr>
            <p:ph idx="1"/>
          </p:nvPr>
        </p:nvSpPr>
        <p:spPr>
          <a:xfrm>
            <a:off x="555321" y="1716901"/>
            <a:ext cx="11050043" cy="4496801"/>
          </a:xfrm>
        </p:spPr>
        <p:txBody>
          <a:bodyPr vert="horz" lIns="91440" tIns="45720" rIns="91440" bIns="45720" rtlCol="0" anchor="t">
            <a:normAutofit lnSpcReduction="10000"/>
          </a:bodyPr>
          <a:lstStyle/>
          <a:p>
            <a:pPr marL="0" indent="0">
              <a:buNone/>
            </a:pPr>
            <a:r>
              <a:rPr lang="pl-PL" sz="2400" b="1" dirty="0">
                <a:ea typeface="+mn-lt"/>
                <a:cs typeface="+mn-lt"/>
              </a:rPr>
              <a:t>Uczniowie z grupy ryzyka dysleksji i trudnościami w uczeniu się czytania i pisania mogą mieć kłopoty z: </a:t>
            </a:r>
          </a:p>
          <a:p>
            <a:pPr>
              <a:buFont typeface="Wingdings" pitchFamily="18" charset="0"/>
              <a:buChar char="q"/>
            </a:pPr>
            <a:r>
              <a:rPr lang="pl-PL" sz="2000" dirty="0">
                <a:ea typeface="+mn-lt"/>
                <a:cs typeface="+mn-lt"/>
              </a:rPr>
              <a:t> koordynacją słuchowo-językową, przejawiającą się trudnościami z analizą i syntezą, </a:t>
            </a:r>
          </a:p>
          <a:p>
            <a:pPr>
              <a:buClr>
                <a:srgbClr val="262626"/>
              </a:buClr>
              <a:buFont typeface="Wingdings" pitchFamily="18" charset="0"/>
              <a:buChar char="q"/>
            </a:pPr>
            <a:r>
              <a:rPr lang="pl-PL" sz="2000" dirty="0">
                <a:ea typeface="+mn-lt"/>
                <a:cs typeface="+mn-lt"/>
              </a:rPr>
              <a:t> selekcjonowaniem informacji, - zapamiętywaniem zasad ortografii i gramatyki, </a:t>
            </a:r>
          </a:p>
          <a:p>
            <a:pPr>
              <a:buClr>
                <a:srgbClr val="262626"/>
              </a:buClr>
              <a:buFont typeface="Wingdings" pitchFamily="18" charset="0"/>
              <a:buChar char="q"/>
            </a:pPr>
            <a:r>
              <a:rPr lang="pl-PL" sz="2000" dirty="0">
                <a:ea typeface="+mn-lt"/>
                <a:cs typeface="+mn-lt"/>
              </a:rPr>
              <a:t> wyodrębnianiem głosek podobnie brzmiących, np. [p]–[b], [s]–[z] itp. </a:t>
            </a:r>
          </a:p>
          <a:p>
            <a:pPr>
              <a:buClr>
                <a:srgbClr val="262626"/>
              </a:buClr>
              <a:buFont typeface="Wingdings" pitchFamily="18" charset="0"/>
              <a:buChar char="q"/>
            </a:pPr>
            <a:r>
              <a:rPr lang="pl-PL" sz="2000" dirty="0">
                <a:ea typeface="+mn-lt"/>
                <a:cs typeface="+mn-lt"/>
              </a:rPr>
              <a:t> właściwym umiejscowieniem tekstu pisanego w liniaturze, </a:t>
            </a:r>
          </a:p>
          <a:p>
            <a:pPr>
              <a:buClr>
                <a:srgbClr val="262626"/>
              </a:buClr>
              <a:buFont typeface="Wingdings" pitchFamily="18" charset="0"/>
              <a:buChar char="q"/>
            </a:pPr>
            <a:r>
              <a:rPr lang="pl-PL" sz="2000" dirty="0">
                <a:ea typeface="+mn-lt"/>
                <a:cs typeface="+mn-lt"/>
              </a:rPr>
              <a:t> zaplanowaniem rysunku na stronie, określaniem strony lewej i prawej, ale także z zapamiętywaniem różnych układów chronologicznych i klasyfikacji (np. pór roku, dni tygodnia, poszczególnych miesięcy, pór dnia czy układów tanecznych). </a:t>
            </a:r>
            <a:endParaRPr lang="pl-PL" sz="2000">
              <a:ea typeface="+mn-lt"/>
              <a:cs typeface="+mn-lt"/>
            </a:endParaRPr>
          </a:p>
          <a:p>
            <a:pPr>
              <a:buClr>
                <a:srgbClr val="262626"/>
              </a:buClr>
              <a:buFont typeface="Wingdings" pitchFamily="18" charset="0"/>
              <a:buChar char="q"/>
            </a:pPr>
            <a:r>
              <a:rPr lang="pl-PL" sz="2000" dirty="0">
                <a:ea typeface="+mn-lt"/>
                <a:cs typeface="+mn-lt"/>
              </a:rPr>
              <a:t> doświadczają trudności związanych z poprawnym i złożonym budowaniem wypowiedzi ustnych (np. na podstawie historyjek obrazkowych), tworzeniem pytań do przeczytanego tekstu czy opowiadaniem usłyszanej historii.</a:t>
            </a:r>
            <a:endParaRPr lang="pl-PL" sz="2000"/>
          </a:p>
        </p:txBody>
      </p:sp>
    </p:spTree>
    <p:extLst>
      <p:ext uri="{BB962C8B-B14F-4D97-AF65-F5344CB8AC3E}">
        <p14:creationId xmlns:p14="http://schemas.microsoft.com/office/powerpoint/2010/main" val="284526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BDEFD-36F4-43FE-A7C2-FEC010D66054}"/>
              </a:ext>
            </a:extLst>
          </p:cNvPr>
          <p:cNvSpPr>
            <a:spLocks noGrp="1"/>
          </p:cNvSpPr>
          <p:nvPr>
            <p:ph type="title"/>
          </p:nvPr>
        </p:nvSpPr>
        <p:spPr>
          <a:xfrm>
            <a:off x="1066800" y="642594"/>
            <a:ext cx="10058400" cy="755737"/>
          </a:xfrm>
        </p:spPr>
        <p:txBody>
          <a:bodyPr>
            <a:normAutofit fontScale="90000"/>
          </a:bodyPr>
          <a:lstStyle/>
          <a:p>
            <a:r>
              <a:rPr lang="pl-PL">
                <a:solidFill>
                  <a:srgbClr val="FF0000"/>
                </a:solidFill>
                <a:ea typeface="+mj-lt"/>
                <a:cs typeface="+mj-lt"/>
              </a:rPr>
              <a:t>Nauczycielu zwróć uwagę na.. </a:t>
            </a:r>
            <a:endParaRPr lang="pl-PL">
              <a:solidFill>
                <a:srgbClr val="FF0000"/>
              </a:solidFill>
            </a:endParaRPr>
          </a:p>
        </p:txBody>
      </p:sp>
      <p:sp>
        <p:nvSpPr>
          <p:cNvPr id="3" name="Symbol zastępczy zawartości 2">
            <a:extLst>
              <a:ext uri="{FF2B5EF4-FFF2-40B4-BE49-F238E27FC236}">
                <a16:creationId xmlns:a16="http://schemas.microsoft.com/office/drawing/2014/main" id="{1AB34DA9-8055-492D-9B73-1BC756759B8C}"/>
              </a:ext>
            </a:extLst>
          </p:cNvPr>
          <p:cNvSpPr>
            <a:spLocks noGrp="1"/>
          </p:cNvSpPr>
          <p:nvPr>
            <p:ph idx="1"/>
          </p:nvPr>
        </p:nvSpPr>
        <p:spPr>
          <a:xfrm>
            <a:off x="555321" y="1393312"/>
            <a:ext cx="11050043" cy="4559432"/>
          </a:xfrm>
        </p:spPr>
        <p:txBody>
          <a:bodyPr vert="horz" lIns="91440" tIns="45720" rIns="91440" bIns="45720" rtlCol="0" anchor="t">
            <a:normAutofit/>
          </a:bodyPr>
          <a:lstStyle/>
          <a:p>
            <a:pPr marL="0" indent="0">
              <a:buNone/>
            </a:pPr>
            <a:r>
              <a:rPr lang="pl-PL" sz="2800" dirty="0">
                <a:ea typeface="+mn-lt"/>
                <a:cs typeface="+mn-lt"/>
              </a:rPr>
              <a:t>Nie jest regułą, że każdy uczeń, który doświadcza wyżej opisanych trudności, jest uczniem z grupy ryzyka dysleksji. Utrzymywanie się opisywanych zaburzeń mimo odpowiednio zaplanowanego i monitorowanego wsparcia może stanowić sygnał, że uczeń doświadcza specyficznych trudności w uczeniu się. </a:t>
            </a:r>
          </a:p>
          <a:p>
            <a:pPr marL="0" indent="0">
              <a:buNone/>
            </a:pPr>
            <a:r>
              <a:rPr lang="pl-PL" sz="2800" dirty="0">
                <a:ea typeface="+mn-lt"/>
                <a:cs typeface="+mn-lt"/>
              </a:rPr>
              <a:t>Bardzo ważne, dodatkowe źródło informacji o uczniu stanowią rodzice. Od nich nauczyciel może uzyskać informacje dotyczące tego, czy dany uczeń potrafi jeździć na rowerze, hulajnodze, rolkach – czy sprawia mu to przyjemność, czy wprost przeciwnie – nie chce nauczyć się jazdy na dwóch kółkach, niechętnie pokonuje przeszkody czy wykonuje ćwiczenia równoważne.</a:t>
            </a:r>
            <a:endParaRPr lang="pl-PL" sz="2800"/>
          </a:p>
        </p:txBody>
      </p:sp>
    </p:spTree>
    <p:extLst>
      <p:ext uri="{BB962C8B-B14F-4D97-AF65-F5344CB8AC3E}">
        <p14:creationId xmlns:p14="http://schemas.microsoft.com/office/powerpoint/2010/main" val="334016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656C6CB-6704-443D-B9A1-0AD2CFF8F969}"/>
              </a:ext>
            </a:extLst>
          </p:cNvPr>
          <p:cNvSpPr>
            <a:spLocks noGrp="1"/>
          </p:cNvSpPr>
          <p:nvPr>
            <p:ph idx="1"/>
          </p:nvPr>
        </p:nvSpPr>
        <p:spPr>
          <a:xfrm>
            <a:off x="1014608" y="1007093"/>
            <a:ext cx="10058400" cy="3849624"/>
          </a:xfrm>
        </p:spPr>
        <p:txBody>
          <a:bodyPr vert="horz" lIns="91440" tIns="45720" rIns="91440" bIns="45720" rtlCol="0" anchor="t">
            <a:normAutofit/>
          </a:bodyPr>
          <a:lstStyle/>
          <a:p>
            <a:pPr algn="just"/>
            <a:r>
              <a:rPr lang="pl-PL" sz="2800" b="1" dirty="0">
                <a:ea typeface="+mn-lt"/>
                <a:cs typeface="+mn-lt"/>
              </a:rPr>
              <a:t>Dysleksja </a:t>
            </a:r>
            <a:r>
              <a:rPr lang="pl-PL" sz="2800" dirty="0">
                <a:ea typeface="+mn-lt"/>
                <a:cs typeface="+mn-lt"/>
              </a:rPr>
              <a:t>– specyficzne trudności w nauce czytania i pisania u dzieci o prawidłowym rozwoju umysłowym. O dysleksji mówimy wtedy, gdy występują zaburzenia w funkcjonowaniu poszczególnych analizatorów: wzrokowego, słuchowego i kinestetyczno-ruchowego, a także w przypadku sprzężenia tych zaburzeń. </a:t>
            </a:r>
            <a:endParaRPr lang="pl-PL" sz="2800" dirty="0"/>
          </a:p>
        </p:txBody>
      </p:sp>
      <p:pic>
        <p:nvPicPr>
          <p:cNvPr id="2" name="Obraz 3" descr="Obraz zawierający tekst, osoba, młode&#10;&#10;Opis wygenerowany automatycznie">
            <a:extLst>
              <a:ext uri="{FF2B5EF4-FFF2-40B4-BE49-F238E27FC236}">
                <a16:creationId xmlns:a16="http://schemas.microsoft.com/office/drawing/2014/main" id="{3308A2F3-5B67-4ADA-B2EF-E49328D1113D}"/>
              </a:ext>
            </a:extLst>
          </p:cNvPr>
          <p:cNvPicPr>
            <a:picLocks noChangeAspect="1"/>
          </p:cNvPicPr>
          <p:nvPr/>
        </p:nvPicPr>
        <p:blipFill>
          <a:blip r:embed="rId2"/>
          <a:stretch>
            <a:fillRect/>
          </a:stretch>
        </p:blipFill>
        <p:spPr>
          <a:xfrm>
            <a:off x="5877426" y="3429501"/>
            <a:ext cx="4598068" cy="2585786"/>
          </a:xfrm>
          <a:prstGeom prst="rect">
            <a:avLst/>
          </a:prstGeom>
        </p:spPr>
      </p:pic>
    </p:spTree>
    <p:extLst>
      <p:ext uri="{BB962C8B-B14F-4D97-AF65-F5344CB8AC3E}">
        <p14:creationId xmlns:p14="http://schemas.microsoft.com/office/powerpoint/2010/main" val="2806974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E3E18-6C49-45B8-BB04-5476452F88EA}"/>
              </a:ext>
            </a:extLst>
          </p:cNvPr>
          <p:cNvSpPr>
            <a:spLocks noGrp="1"/>
          </p:cNvSpPr>
          <p:nvPr>
            <p:ph type="title"/>
          </p:nvPr>
        </p:nvSpPr>
        <p:spPr/>
        <p:txBody>
          <a:bodyPr>
            <a:normAutofit fontScale="90000"/>
          </a:bodyPr>
          <a:lstStyle/>
          <a:p>
            <a:r>
              <a:rPr lang="pl-PL">
                <a:solidFill>
                  <a:srgbClr val="FF0000"/>
                </a:solidFill>
                <a:ea typeface="+mj-lt"/>
                <a:cs typeface="+mj-lt"/>
              </a:rPr>
              <a:t>Organizacja i indywidualizacja pracy z uczniem ryzyka dysleksji</a:t>
            </a:r>
            <a:endParaRPr lang="pl-PL">
              <a:solidFill>
                <a:srgbClr val="FF0000"/>
              </a:solidFill>
            </a:endParaRPr>
          </a:p>
        </p:txBody>
      </p:sp>
      <p:sp>
        <p:nvSpPr>
          <p:cNvPr id="4" name="pole tekstowe 3">
            <a:extLst>
              <a:ext uri="{FF2B5EF4-FFF2-40B4-BE49-F238E27FC236}">
                <a16:creationId xmlns:a16="http://schemas.microsoft.com/office/drawing/2014/main" id="{BDA20301-8BB5-45F0-9960-0CCC164AB6BA}"/>
              </a:ext>
            </a:extLst>
          </p:cNvPr>
          <p:cNvSpPr txBox="1"/>
          <p:nvPr/>
        </p:nvSpPr>
        <p:spPr>
          <a:xfrm>
            <a:off x="1384126" y="2229634"/>
            <a:ext cx="480999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Ø"/>
            </a:pPr>
            <a:r>
              <a:rPr lang="pl-PL" sz="2400" b="1" dirty="0">
                <a:ea typeface="+mn-lt"/>
                <a:cs typeface="+mn-lt"/>
              </a:rPr>
              <a:t>Nauczyciel w swoich działaniach dydaktycznych, wychowawczych i opiekuńczych ma obowiązek kierowania się dobrem uczniów, troską o ich zdrowie, postawę moralną i obywatelską z poszanowaniem godności osobistej ucznia.</a:t>
            </a:r>
            <a:r>
              <a:rPr lang="pl-PL" dirty="0">
                <a:ea typeface="+mn-lt"/>
                <a:cs typeface="+mn-lt"/>
              </a:rPr>
              <a:t> </a:t>
            </a:r>
            <a:endParaRPr lang="pl-PL"/>
          </a:p>
          <a:p>
            <a:r>
              <a:rPr lang="pl-PL" dirty="0">
                <a:ea typeface="+mn-lt"/>
                <a:cs typeface="+mn-lt"/>
              </a:rPr>
              <a:t>(Ustawa z dnia 7 września 1991r. o systemie oświaty, Art. 4) </a:t>
            </a:r>
            <a:endParaRPr lang="pl-PL"/>
          </a:p>
        </p:txBody>
      </p:sp>
      <p:sp>
        <p:nvSpPr>
          <p:cNvPr id="5" name="pole tekstowe 4">
            <a:extLst>
              <a:ext uri="{FF2B5EF4-FFF2-40B4-BE49-F238E27FC236}">
                <a16:creationId xmlns:a16="http://schemas.microsoft.com/office/drawing/2014/main" id="{636933B4-E018-4208-8694-8D18E3CBBAC3}"/>
              </a:ext>
            </a:extLst>
          </p:cNvPr>
          <p:cNvSpPr txBox="1"/>
          <p:nvPr/>
        </p:nvSpPr>
        <p:spPr>
          <a:xfrm>
            <a:off x="7873522" y="1819275"/>
            <a:ext cx="3630459" cy="3416320"/>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b="1" dirty="0">
                <a:solidFill>
                  <a:srgbClr val="FF0000"/>
                </a:solidFill>
                <a:ea typeface="+mn-lt"/>
                <a:cs typeface="+mn-lt"/>
              </a:rPr>
              <a:t>Ważne! </a:t>
            </a:r>
            <a:endParaRPr lang="pl-PL" sz="2400" b="1">
              <a:ea typeface="+mn-lt"/>
              <a:cs typeface="+mn-lt"/>
            </a:endParaRPr>
          </a:p>
          <a:p>
            <a:r>
              <a:rPr lang="pl-PL" sz="2400" dirty="0">
                <a:ea typeface="+mn-lt"/>
                <a:cs typeface="+mn-lt"/>
              </a:rPr>
              <a:t>Działania nauczyciela w podczas lekcji muszą być ukierunkowane na potrzeby wszystkich uczniów w klasie zarówno tych, którzy radzą sobie z realizowanym programem, jak i tych którzy doświadczają trudności. </a:t>
            </a:r>
            <a:endParaRPr lang="pl-PL" sz="2400"/>
          </a:p>
        </p:txBody>
      </p:sp>
    </p:spTree>
    <p:extLst>
      <p:ext uri="{BB962C8B-B14F-4D97-AF65-F5344CB8AC3E}">
        <p14:creationId xmlns:p14="http://schemas.microsoft.com/office/powerpoint/2010/main" val="61389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42865E-9964-4C1B-B98E-2B334CF3B82A}"/>
              </a:ext>
            </a:extLst>
          </p:cNvPr>
          <p:cNvSpPr>
            <a:spLocks noGrp="1"/>
          </p:cNvSpPr>
          <p:nvPr>
            <p:ph type="title"/>
          </p:nvPr>
        </p:nvSpPr>
        <p:spPr/>
        <p:txBody>
          <a:bodyPr>
            <a:noAutofit/>
          </a:bodyPr>
          <a:lstStyle/>
          <a:p>
            <a:r>
              <a:rPr lang="pl-PL" sz="3600">
                <a:solidFill>
                  <a:srgbClr val="FF0000"/>
                </a:solidFill>
                <a:ea typeface="+mj-lt"/>
                <a:cs typeface="+mj-lt"/>
              </a:rPr>
              <a:t>Nauczyciel pracujący z dziećmi, które mają trudności w uzyskaniu osiągnięć edukacyjnych udziela im pomocy psychologiczno-pedagogicznej poprzez:</a:t>
            </a:r>
            <a:endParaRPr lang="pl-PL" sz="3600">
              <a:solidFill>
                <a:srgbClr val="FF0000"/>
              </a:solidFill>
            </a:endParaRPr>
          </a:p>
        </p:txBody>
      </p:sp>
      <p:sp>
        <p:nvSpPr>
          <p:cNvPr id="3" name="Symbol zastępczy zawartości 2">
            <a:extLst>
              <a:ext uri="{FF2B5EF4-FFF2-40B4-BE49-F238E27FC236}">
                <a16:creationId xmlns:a16="http://schemas.microsoft.com/office/drawing/2014/main" id="{C8070B37-1E15-4FD4-B2FD-A0DEFEB65AA5}"/>
              </a:ext>
            </a:extLst>
          </p:cNvPr>
          <p:cNvSpPr>
            <a:spLocks noGrp="1"/>
          </p:cNvSpPr>
          <p:nvPr>
            <p:ph idx="1"/>
          </p:nvPr>
        </p:nvSpPr>
        <p:spPr>
          <a:xfrm>
            <a:off x="1066800" y="2395393"/>
            <a:ext cx="10423742" cy="3557351"/>
          </a:xfrm>
        </p:spPr>
        <p:txBody>
          <a:bodyPr vert="horz" lIns="91440" tIns="45720" rIns="91440" bIns="45720" rtlCol="0" anchor="t">
            <a:normAutofit/>
          </a:bodyPr>
          <a:lstStyle/>
          <a:p>
            <a:pPr>
              <a:buFont typeface="Wingdings" pitchFamily="18" charset="0"/>
              <a:buChar char="Ø"/>
            </a:pPr>
            <a:r>
              <a:rPr lang="pl-PL" sz="2800" dirty="0">
                <a:ea typeface="+mn-lt"/>
                <a:cs typeface="+mn-lt"/>
              </a:rPr>
              <a:t>objęcie dziecka pomocą psychologiczno-pedagogiczną w ramach zajęć dydaktyczno-wyrównawczych</a:t>
            </a:r>
          </a:p>
          <a:p>
            <a:pPr>
              <a:buClr>
                <a:srgbClr val="262626"/>
              </a:buClr>
              <a:buFont typeface="Wingdings" pitchFamily="18" charset="0"/>
              <a:buChar char="Ø"/>
            </a:pPr>
            <a:r>
              <a:rPr lang="pl-PL" sz="2800" dirty="0">
                <a:ea typeface="+mn-lt"/>
                <a:cs typeface="+mn-lt"/>
              </a:rPr>
              <a:t> indywidualizację pracy w czasie zajęć edukacyjnych - zminimalizowanie lub wyeliminowanie trudności dziecka oraz zapobieganie pogłębianiu się trudności dziecka i/lub wystąpieniu trudności o wtórnym charakterze – zaburzeń emocjonalnych, spadku motywacji, obniżeniu samooceny</a:t>
            </a:r>
            <a:endParaRPr lang="pl-PL" sz="2800"/>
          </a:p>
        </p:txBody>
      </p:sp>
    </p:spTree>
    <p:extLst>
      <p:ext uri="{BB962C8B-B14F-4D97-AF65-F5344CB8AC3E}">
        <p14:creationId xmlns:p14="http://schemas.microsoft.com/office/powerpoint/2010/main" val="2111848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2289D3-1F71-47FD-8696-FBB3F4CC18DE}"/>
              </a:ext>
            </a:extLst>
          </p:cNvPr>
          <p:cNvSpPr>
            <a:spLocks noGrp="1"/>
          </p:cNvSpPr>
          <p:nvPr>
            <p:ph type="title"/>
          </p:nvPr>
        </p:nvSpPr>
        <p:spPr>
          <a:xfrm>
            <a:off x="659705" y="642594"/>
            <a:ext cx="10716015" cy="2645079"/>
          </a:xfrm>
        </p:spPr>
        <p:txBody>
          <a:bodyPr>
            <a:normAutofit fontScale="90000"/>
          </a:bodyPr>
          <a:lstStyle/>
          <a:p>
            <a:r>
              <a:rPr lang="pl-PL" sz="4000" b="1">
                <a:ea typeface="+mj-lt"/>
                <a:cs typeface="+mj-lt"/>
              </a:rPr>
              <a:t>Uwzględnianie indywidualnych cech uczniów z ryzykiem dysleksji w procesie nauczania/uczenia się polega na różnicowaniu oferty edukacyjnej oraz wymagań i oczekiwań w stosunku do konkretnego dziecka. </a:t>
            </a:r>
            <a:endParaRPr lang="pl-PL" sz="4000" b="1"/>
          </a:p>
        </p:txBody>
      </p:sp>
      <p:sp>
        <p:nvSpPr>
          <p:cNvPr id="4" name="pole tekstowe 3">
            <a:extLst>
              <a:ext uri="{FF2B5EF4-FFF2-40B4-BE49-F238E27FC236}">
                <a16:creationId xmlns:a16="http://schemas.microsoft.com/office/drawing/2014/main" id="{C561E353-BB27-4BD7-87F5-DBEF1D595459}"/>
              </a:ext>
            </a:extLst>
          </p:cNvPr>
          <p:cNvSpPr txBox="1"/>
          <p:nvPr/>
        </p:nvSpPr>
        <p:spPr>
          <a:xfrm>
            <a:off x="4526071" y="2897688"/>
            <a:ext cx="5697252" cy="3354765"/>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b="1" dirty="0">
                <a:solidFill>
                  <a:srgbClr val="FF0000"/>
                </a:solidFill>
                <a:ea typeface="+mn-lt"/>
                <a:cs typeface="+mn-lt"/>
              </a:rPr>
              <a:t>                                     Ważne! </a:t>
            </a:r>
          </a:p>
          <a:p>
            <a:r>
              <a:rPr lang="pl-PL" sz="2400" dirty="0">
                <a:ea typeface="+mn-lt"/>
                <a:cs typeface="+mn-lt"/>
              </a:rPr>
              <a:t>Skuteczność oddziaływań nauczyciela wobec ucznia z ryzykiem dysleksji jest tym większa, im większą wiedzę posiada nauczyciel o uczniu, w tym informacje z zakresu psychologii rozwojowej. Jednym z najważniejszych elementów sprzyjających efektywnej edukacji uczniów z trudnościami w uczeniu się jest indywidualizacja pracy z nimi.</a:t>
            </a:r>
            <a:endParaRPr lang="pl-PL" sz="2400"/>
          </a:p>
        </p:txBody>
      </p:sp>
    </p:spTree>
    <p:extLst>
      <p:ext uri="{BB962C8B-B14F-4D97-AF65-F5344CB8AC3E}">
        <p14:creationId xmlns:p14="http://schemas.microsoft.com/office/powerpoint/2010/main" val="2799010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EC1622-5C61-4729-8123-07CE4BC3B6A5}"/>
              </a:ext>
            </a:extLst>
          </p:cNvPr>
          <p:cNvSpPr>
            <a:spLocks noGrp="1"/>
          </p:cNvSpPr>
          <p:nvPr>
            <p:ph type="title"/>
          </p:nvPr>
        </p:nvSpPr>
        <p:spPr>
          <a:xfrm>
            <a:off x="1066800" y="642594"/>
            <a:ext cx="10058400" cy="849683"/>
          </a:xfrm>
        </p:spPr>
        <p:txBody>
          <a:bodyPr>
            <a:normAutofit fontScale="90000"/>
          </a:bodyPr>
          <a:lstStyle/>
          <a:p>
            <a:r>
              <a:rPr lang="pl-PL" sz="4000">
                <a:solidFill>
                  <a:srgbClr val="FF0000"/>
                </a:solidFill>
                <a:ea typeface="+mj-lt"/>
                <a:cs typeface="+mj-lt"/>
              </a:rPr>
              <a:t>O co warto zadbać organizując pracę i naukę ucznia z ryzykiem dysleksji?</a:t>
            </a:r>
            <a:endParaRPr lang="pl-PL" sz="4000">
              <a:solidFill>
                <a:srgbClr val="FF0000"/>
              </a:solidFill>
            </a:endParaRPr>
          </a:p>
        </p:txBody>
      </p:sp>
      <p:sp>
        <p:nvSpPr>
          <p:cNvPr id="3" name="Symbol zastępczy zawartości 2">
            <a:extLst>
              <a:ext uri="{FF2B5EF4-FFF2-40B4-BE49-F238E27FC236}">
                <a16:creationId xmlns:a16="http://schemas.microsoft.com/office/drawing/2014/main" id="{F714861E-B22B-4CE0-A995-D58A86D4291E}"/>
              </a:ext>
            </a:extLst>
          </p:cNvPr>
          <p:cNvSpPr>
            <a:spLocks noGrp="1"/>
          </p:cNvSpPr>
          <p:nvPr>
            <p:ph idx="1"/>
          </p:nvPr>
        </p:nvSpPr>
        <p:spPr>
          <a:xfrm>
            <a:off x="1066800" y="1654271"/>
            <a:ext cx="5475962" cy="4298473"/>
          </a:xfrm>
        </p:spPr>
        <p:txBody>
          <a:bodyPr vert="horz" lIns="91440" tIns="45720" rIns="91440" bIns="45720" rtlCol="0" anchor="t">
            <a:normAutofit/>
          </a:bodyPr>
          <a:lstStyle/>
          <a:p>
            <a:pPr>
              <a:buFont typeface="Wingdings" pitchFamily="18" charset="0"/>
              <a:buChar char="Ø"/>
            </a:pPr>
            <a:r>
              <a:rPr lang="pl-PL" sz="2800" b="1" dirty="0">
                <a:ea typeface="+mn-lt"/>
                <a:cs typeface="+mn-lt"/>
              </a:rPr>
              <a:t>Krok I </a:t>
            </a:r>
            <a:r>
              <a:rPr lang="pl-PL" sz="2800" dirty="0">
                <a:ea typeface="+mn-lt"/>
                <a:cs typeface="+mn-lt"/>
              </a:rPr>
              <a:t>- Klimat społeczny klasy i szkoły  </a:t>
            </a:r>
          </a:p>
          <a:p>
            <a:pPr>
              <a:buFont typeface="Wingdings" pitchFamily="18" charset="0"/>
              <a:buChar char="Ø"/>
            </a:pPr>
            <a:endParaRPr lang="pl-PL" sz="2800" dirty="0">
              <a:ea typeface="+mn-lt"/>
              <a:cs typeface="+mn-lt"/>
            </a:endParaRPr>
          </a:p>
          <a:p>
            <a:pPr>
              <a:buClr>
                <a:srgbClr val="262626"/>
              </a:buClr>
              <a:buFont typeface="Wingdings" pitchFamily="18" charset="0"/>
              <a:buChar char="Ø"/>
            </a:pPr>
            <a:r>
              <a:rPr lang="pl-PL" sz="2800" b="1" dirty="0">
                <a:ea typeface="+mn-lt"/>
                <a:cs typeface="+mn-lt"/>
              </a:rPr>
              <a:t>Krok II</a:t>
            </a:r>
            <a:r>
              <a:rPr lang="pl-PL" sz="2800" dirty="0">
                <a:ea typeface="+mn-lt"/>
                <a:cs typeface="+mn-lt"/>
              </a:rPr>
              <a:t> - Dostosowanie SPOSOBU wykonania zadania do potrzeb i możliwości ucznia czyli w jaki sposób indywidualizować pracę z uczniem z ryzyka dysleksji</a:t>
            </a:r>
            <a:endParaRPr lang="pl-PL" sz="2800"/>
          </a:p>
        </p:txBody>
      </p:sp>
      <p:sp>
        <p:nvSpPr>
          <p:cNvPr id="4" name="pole tekstowe 3">
            <a:extLst>
              <a:ext uri="{FF2B5EF4-FFF2-40B4-BE49-F238E27FC236}">
                <a16:creationId xmlns:a16="http://schemas.microsoft.com/office/drawing/2014/main" id="{A0E7A55A-134A-4E25-8CC3-F690D781D26C}"/>
              </a:ext>
            </a:extLst>
          </p:cNvPr>
          <p:cNvSpPr txBox="1"/>
          <p:nvPr/>
        </p:nvSpPr>
        <p:spPr>
          <a:xfrm>
            <a:off x="7908099" y="1488510"/>
            <a:ext cx="3557390" cy="4154984"/>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solidFill>
                  <a:srgbClr val="FF0000"/>
                </a:solidFill>
                <a:ea typeface="+mn-lt"/>
                <a:cs typeface="+mn-lt"/>
              </a:rPr>
              <a:t>              </a:t>
            </a:r>
            <a:r>
              <a:rPr lang="pl-PL" sz="2400" dirty="0">
                <a:solidFill>
                  <a:srgbClr val="FF0000"/>
                </a:solidFill>
                <a:ea typeface="+mn-lt"/>
                <a:cs typeface="+mn-lt"/>
              </a:rPr>
              <a:t>WAŻNE! </a:t>
            </a:r>
          </a:p>
          <a:p>
            <a:pPr marL="285750" indent="-285750">
              <a:buFont typeface="Wingdings"/>
              <a:buChar char="q"/>
            </a:pPr>
            <a:r>
              <a:rPr lang="pl-PL" sz="2400" dirty="0">
                <a:ea typeface="+mn-lt"/>
                <a:cs typeface="+mn-lt"/>
              </a:rPr>
              <a:t>Dziecko z ryzykiem dysleksji doświadcza trudności właściwie każdego dnia. </a:t>
            </a:r>
          </a:p>
          <a:p>
            <a:pPr marL="285750" indent="-285750">
              <a:buFont typeface="Wingdings"/>
              <a:buChar char="q"/>
            </a:pPr>
            <a:r>
              <a:rPr lang="pl-PL" sz="2400" dirty="0">
                <a:ea typeface="+mn-lt"/>
                <a:cs typeface="+mn-lt"/>
              </a:rPr>
              <a:t>Jednym z najważniejszych zadań nauczyciela wspierającego pracę i rozwój ucznia z ryzykiem dysleksji jest wzmacnianie jego samooceny.</a:t>
            </a:r>
            <a:endParaRPr lang="pl-PL" sz="2400"/>
          </a:p>
        </p:txBody>
      </p:sp>
    </p:spTree>
    <p:extLst>
      <p:ext uri="{BB962C8B-B14F-4D97-AF65-F5344CB8AC3E}">
        <p14:creationId xmlns:p14="http://schemas.microsoft.com/office/powerpoint/2010/main" val="3462538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95D80AA-6192-4F47-B138-C4B03DF5C1F9}"/>
              </a:ext>
            </a:extLst>
          </p:cNvPr>
          <p:cNvSpPr>
            <a:spLocks noGrp="1"/>
          </p:cNvSpPr>
          <p:nvPr>
            <p:ph idx="1"/>
          </p:nvPr>
        </p:nvSpPr>
        <p:spPr>
          <a:xfrm>
            <a:off x="659705" y="704381"/>
            <a:ext cx="5517713" cy="5248363"/>
          </a:xfrm>
        </p:spPr>
        <p:txBody>
          <a:bodyPr vert="horz" lIns="91440" tIns="45720" rIns="91440" bIns="45720" rtlCol="0" anchor="t">
            <a:noAutofit/>
          </a:bodyPr>
          <a:lstStyle/>
          <a:p>
            <a:pPr>
              <a:buFont typeface="Wingdings" pitchFamily="18" charset="0"/>
              <a:buChar char="Ø"/>
            </a:pPr>
            <a:r>
              <a:rPr lang="pl-PL" sz="2400" b="1" dirty="0">
                <a:ea typeface="+mn-lt"/>
                <a:cs typeface="+mn-lt"/>
              </a:rPr>
              <a:t>Krok III</a:t>
            </a:r>
            <a:r>
              <a:rPr lang="pl-PL" sz="2400" dirty="0">
                <a:ea typeface="+mn-lt"/>
                <a:cs typeface="+mn-lt"/>
              </a:rPr>
              <a:t> - Dostosowanie STOPNIA TRUDNOŚCI zadań do możliwości dziecka </a:t>
            </a:r>
          </a:p>
          <a:p>
            <a:pPr>
              <a:buClr>
                <a:srgbClr val="262626"/>
              </a:buClr>
              <a:buFont typeface="Wingdings" pitchFamily="18" charset="0"/>
              <a:buChar char="Ø"/>
            </a:pPr>
            <a:r>
              <a:rPr lang="pl-PL" sz="2400" b="1" dirty="0">
                <a:ea typeface="+mn-lt"/>
                <a:cs typeface="+mn-lt"/>
              </a:rPr>
              <a:t>Krok IV</a:t>
            </a:r>
            <a:r>
              <a:rPr lang="pl-PL" sz="2400" dirty="0">
                <a:ea typeface="+mn-lt"/>
                <a:cs typeface="+mn-lt"/>
              </a:rPr>
              <a:t> - Dostosowanie RODZAJU zadań do możliwości dziecka </a:t>
            </a:r>
          </a:p>
          <a:p>
            <a:pPr>
              <a:buClr>
                <a:srgbClr val="262626"/>
              </a:buClr>
              <a:buFont typeface="Wingdings" pitchFamily="18" charset="0"/>
              <a:buChar char="Ø"/>
            </a:pPr>
            <a:r>
              <a:rPr lang="pl-PL" sz="2400" b="1" dirty="0">
                <a:ea typeface="+mn-lt"/>
                <a:cs typeface="+mn-lt"/>
              </a:rPr>
              <a:t>KROK V</a:t>
            </a:r>
            <a:r>
              <a:rPr lang="pl-PL" sz="2400" dirty="0">
                <a:ea typeface="+mn-lt"/>
                <a:cs typeface="+mn-lt"/>
              </a:rPr>
              <a:t> - Optymalne z punktu widzenia efektywności pracy ucznia ustalenie KOLEJNOŚCI zadań do wykonania </a:t>
            </a:r>
          </a:p>
          <a:p>
            <a:pPr>
              <a:buClr>
                <a:srgbClr val="262626"/>
              </a:buClr>
              <a:buFont typeface="Wingdings" pitchFamily="18" charset="0"/>
              <a:buChar char="Ø"/>
            </a:pPr>
            <a:r>
              <a:rPr lang="pl-PL" sz="2400" b="1" dirty="0">
                <a:ea typeface="+mn-lt"/>
                <a:cs typeface="+mn-lt"/>
              </a:rPr>
              <a:t>KROK VI</a:t>
            </a:r>
            <a:r>
              <a:rPr lang="pl-PL" sz="2400" dirty="0">
                <a:ea typeface="+mn-lt"/>
                <a:cs typeface="+mn-lt"/>
              </a:rPr>
              <a:t> - Dobór najskuteczniejszej metody nauczania </a:t>
            </a:r>
          </a:p>
          <a:p>
            <a:pPr>
              <a:buClr>
                <a:srgbClr val="262626"/>
              </a:buClr>
              <a:buFont typeface="Wingdings" pitchFamily="18" charset="0"/>
              <a:buChar char="Ø"/>
            </a:pPr>
            <a:r>
              <a:rPr lang="pl-PL" sz="2400" b="1" dirty="0">
                <a:ea typeface="+mn-lt"/>
                <a:cs typeface="+mn-lt"/>
              </a:rPr>
              <a:t>KROK VII</a:t>
            </a:r>
            <a:r>
              <a:rPr lang="pl-PL" sz="2400" dirty="0">
                <a:ea typeface="+mn-lt"/>
                <a:cs typeface="+mn-lt"/>
              </a:rPr>
              <a:t> - Dostosowanie kryteriów i sposobów oceniania do możliwości dziecka</a:t>
            </a:r>
            <a:endParaRPr lang="pl-PL" sz="2400"/>
          </a:p>
        </p:txBody>
      </p:sp>
      <p:sp>
        <p:nvSpPr>
          <p:cNvPr id="4" name="pole tekstowe 3">
            <a:extLst>
              <a:ext uri="{FF2B5EF4-FFF2-40B4-BE49-F238E27FC236}">
                <a16:creationId xmlns:a16="http://schemas.microsoft.com/office/drawing/2014/main" id="{69200EA2-8431-4FDC-9EE2-19F8EA159351}"/>
              </a:ext>
            </a:extLst>
          </p:cNvPr>
          <p:cNvSpPr txBox="1"/>
          <p:nvPr/>
        </p:nvSpPr>
        <p:spPr>
          <a:xfrm>
            <a:off x="7594948" y="945715"/>
            <a:ext cx="3275555" cy="2677656"/>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solidFill>
                  <a:srgbClr val="FF0000"/>
                </a:solidFill>
                <a:ea typeface="+mn-lt"/>
                <a:cs typeface="+mn-lt"/>
              </a:rPr>
              <a:t>               </a:t>
            </a:r>
            <a:r>
              <a:rPr lang="pl-PL" sz="2400" dirty="0">
                <a:solidFill>
                  <a:srgbClr val="FF0000"/>
                </a:solidFill>
                <a:ea typeface="+mn-lt"/>
                <a:cs typeface="+mn-lt"/>
              </a:rPr>
              <a:t>Ważne! </a:t>
            </a:r>
          </a:p>
          <a:p>
            <a:r>
              <a:rPr lang="pl-PL" sz="2400" dirty="0">
                <a:ea typeface="+mn-lt"/>
                <a:cs typeface="+mn-lt"/>
              </a:rPr>
              <a:t>Dostosowując stopień trudności poszczególnych zadań do możliwości ucznia należy pamiętać, żeby go nie wyręczać, ale i nie przeciążać. </a:t>
            </a:r>
            <a:endParaRPr lang="pl-PL" sz="2400"/>
          </a:p>
        </p:txBody>
      </p:sp>
    </p:spTree>
    <p:extLst>
      <p:ext uri="{BB962C8B-B14F-4D97-AF65-F5344CB8AC3E}">
        <p14:creationId xmlns:p14="http://schemas.microsoft.com/office/powerpoint/2010/main" val="3743310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D92F43-E157-46CE-A55C-2459290D096D}"/>
              </a:ext>
            </a:extLst>
          </p:cNvPr>
          <p:cNvSpPr>
            <a:spLocks noGrp="1"/>
          </p:cNvSpPr>
          <p:nvPr>
            <p:ph type="title"/>
          </p:nvPr>
        </p:nvSpPr>
        <p:spPr>
          <a:xfrm>
            <a:off x="655722" y="642594"/>
            <a:ext cx="10659978" cy="3236494"/>
          </a:xfrm>
        </p:spPr>
        <p:txBody>
          <a:bodyPr>
            <a:noAutofit/>
          </a:bodyPr>
          <a:lstStyle/>
          <a:p>
            <a:r>
              <a:rPr lang="pl-PL" sz="3600" b="1">
                <a:ea typeface="+mj-lt"/>
                <a:cs typeface="+mj-lt"/>
              </a:rPr>
              <a:t>Współpraca z rodzicami Najważniejszym założeniem współpracy nauczyciela z rodzicami dziecka z ryzykiem dysleksji jest podejmowanie różnorodnych działań mających na celu: wspomaganie rodziców dziecka z ryzykiem dysleksji w pełnieniu wychowawczej roli rodziny. </a:t>
            </a:r>
            <a:endParaRPr lang="pl-PL" sz="3600" b="1"/>
          </a:p>
        </p:txBody>
      </p:sp>
      <p:sp>
        <p:nvSpPr>
          <p:cNvPr id="4" name="pole tekstowe 3">
            <a:extLst>
              <a:ext uri="{FF2B5EF4-FFF2-40B4-BE49-F238E27FC236}">
                <a16:creationId xmlns:a16="http://schemas.microsoft.com/office/drawing/2014/main" id="{BD4089A1-CC15-449D-A183-855FE96481B6}"/>
              </a:ext>
            </a:extLst>
          </p:cNvPr>
          <p:cNvSpPr txBox="1"/>
          <p:nvPr/>
        </p:nvSpPr>
        <p:spPr>
          <a:xfrm>
            <a:off x="1094875" y="4112795"/>
            <a:ext cx="9731540" cy="1200329"/>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dirty="0">
                <a:solidFill>
                  <a:srgbClr val="FF0000"/>
                </a:solidFill>
                <a:ea typeface="+mn-lt"/>
                <a:cs typeface="+mn-lt"/>
              </a:rPr>
              <a:t>                                                          </a:t>
            </a:r>
            <a:r>
              <a:rPr lang="pl-PL" sz="2400" dirty="0">
                <a:solidFill>
                  <a:srgbClr val="FF0000"/>
                </a:solidFill>
                <a:ea typeface="+mn-lt"/>
                <a:cs typeface="+mn-lt"/>
              </a:rPr>
              <a:t>Ważne! </a:t>
            </a:r>
          </a:p>
          <a:p>
            <a:r>
              <a:rPr lang="pl-PL" sz="2400" dirty="0">
                <a:ea typeface="+mn-lt"/>
                <a:cs typeface="+mn-lt"/>
              </a:rPr>
              <a:t>Rodzice stanowią najważniejsze i pierwsze źródło informacji o uczniu, u którego zauważamy trudności w uczeniu się. </a:t>
            </a:r>
            <a:endParaRPr lang="pl-PL" sz="2400"/>
          </a:p>
        </p:txBody>
      </p:sp>
    </p:spTree>
    <p:extLst>
      <p:ext uri="{BB962C8B-B14F-4D97-AF65-F5344CB8AC3E}">
        <p14:creationId xmlns:p14="http://schemas.microsoft.com/office/powerpoint/2010/main" val="2416295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963888-39F5-4055-9E67-3749E0CC211E}"/>
              </a:ext>
            </a:extLst>
          </p:cNvPr>
          <p:cNvSpPr>
            <a:spLocks noGrp="1"/>
          </p:cNvSpPr>
          <p:nvPr>
            <p:ph type="title"/>
          </p:nvPr>
        </p:nvSpPr>
        <p:spPr>
          <a:xfrm>
            <a:off x="1066800" y="642594"/>
            <a:ext cx="10058400" cy="709864"/>
          </a:xfrm>
        </p:spPr>
        <p:txBody>
          <a:bodyPr>
            <a:normAutofit fontScale="90000"/>
          </a:bodyPr>
          <a:lstStyle/>
          <a:p>
            <a:r>
              <a:rPr lang="pl-PL">
                <a:solidFill>
                  <a:srgbClr val="FF0000"/>
                </a:solidFill>
                <a:ea typeface="+mj-lt"/>
                <a:cs typeface="+mj-lt"/>
              </a:rPr>
              <a:t>Formy współpracy z rodzicami</a:t>
            </a:r>
            <a:endParaRPr lang="pl-PL">
              <a:solidFill>
                <a:srgbClr val="FF0000"/>
              </a:solidFill>
            </a:endParaRPr>
          </a:p>
        </p:txBody>
      </p:sp>
      <p:sp>
        <p:nvSpPr>
          <p:cNvPr id="3" name="Symbol zastępczy zawartości 2">
            <a:extLst>
              <a:ext uri="{FF2B5EF4-FFF2-40B4-BE49-F238E27FC236}">
                <a16:creationId xmlns:a16="http://schemas.microsoft.com/office/drawing/2014/main" id="{021DFEF3-5D80-487A-81B4-0C27E9B637FC}"/>
              </a:ext>
            </a:extLst>
          </p:cNvPr>
          <p:cNvSpPr>
            <a:spLocks noGrp="1"/>
          </p:cNvSpPr>
          <p:nvPr>
            <p:ph idx="1"/>
          </p:nvPr>
        </p:nvSpPr>
        <p:spPr>
          <a:xfrm>
            <a:off x="655722" y="1461436"/>
            <a:ext cx="11051004" cy="4701860"/>
          </a:xfrm>
        </p:spPr>
        <p:txBody>
          <a:bodyPr vert="horz" lIns="91440" tIns="45720" rIns="91440" bIns="45720" rtlCol="0" anchor="t">
            <a:normAutofit/>
          </a:bodyPr>
          <a:lstStyle/>
          <a:p>
            <a:pPr>
              <a:buFont typeface="Wingdings" pitchFamily="18" charset="0"/>
              <a:buChar char="Ø"/>
            </a:pPr>
            <a:r>
              <a:rPr lang="pl-PL" sz="2400" dirty="0">
                <a:ea typeface="+mn-lt"/>
                <a:cs typeface="+mn-lt"/>
              </a:rPr>
              <a:t> indywidualne spotkania z rodzicami, </a:t>
            </a:r>
          </a:p>
          <a:p>
            <a:pPr>
              <a:buClr>
                <a:srgbClr val="262626"/>
              </a:buClr>
              <a:buFont typeface="Wingdings" pitchFamily="18" charset="0"/>
              <a:buChar char="Ø"/>
            </a:pPr>
            <a:r>
              <a:rPr lang="pl-PL" sz="2400" dirty="0">
                <a:ea typeface="+mn-lt"/>
                <a:cs typeface="+mn-lt"/>
              </a:rPr>
              <a:t> konferencje, spotkania tematyczne z grupami rodziców, zorganizowanie grupy wsparcia, </a:t>
            </a:r>
          </a:p>
          <a:p>
            <a:pPr>
              <a:buClr>
                <a:srgbClr val="262626"/>
              </a:buClr>
              <a:buFont typeface="Wingdings" pitchFamily="18" charset="0"/>
              <a:buChar char="Ø"/>
            </a:pPr>
            <a:r>
              <a:rPr lang="pl-PL" sz="2400" dirty="0">
                <a:ea typeface="+mn-lt"/>
                <a:cs typeface="+mn-lt"/>
              </a:rPr>
              <a:t> spotkania z całym zespołem rodziców uczniów danej klasy, </a:t>
            </a:r>
          </a:p>
          <a:p>
            <a:pPr>
              <a:buClr>
                <a:srgbClr val="262626"/>
              </a:buClr>
              <a:buFont typeface="Wingdings" pitchFamily="18" charset="0"/>
              <a:buChar char="Ø"/>
            </a:pPr>
            <a:r>
              <a:rPr lang="pl-PL" sz="2400" dirty="0">
                <a:ea typeface="+mn-lt"/>
                <a:cs typeface="+mn-lt"/>
              </a:rPr>
              <a:t> prezentacja przykładów dobrych praktyk, </a:t>
            </a:r>
          </a:p>
          <a:p>
            <a:pPr>
              <a:buClr>
                <a:srgbClr val="262626"/>
              </a:buClr>
              <a:buFont typeface="Wingdings" pitchFamily="18" charset="0"/>
              <a:buChar char="Ø"/>
            </a:pPr>
            <a:r>
              <a:rPr lang="pl-PL" sz="2400" dirty="0">
                <a:ea typeface="+mn-lt"/>
                <a:cs typeface="+mn-lt"/>
              </a:rPr>
              <a:t> przekazywanie materiałów informacyjnych dla rodziców, </a:t>
            </a:r>
          </a:p>
          <a:p>
            <a:pPr>
              <a:buClr>
                <a:srgbClr val="262626"/>
              </a:buClr>
              <a:buFont typeface="Wingdings" pitchFamily="18" charset="0"/>
              <a:buChar char="Ø"/>
            </a:pPr>
            <a:r>
              <a:rPr lang="pl-PL" sz="2400" dirty="0">
                <a:ea typeface="+mn-lt"/>
                <a:cs typeface="+mn-lt"/>
              </a:rPr>
              <a:t> informowanie rodziców o lokalnych inicjatywach, z których mogą skorzystać, </a:t>
            </a:r>
          </a:p>
          <a:p>
            <a:pPr>
              <a:buClr>
                <a:srgbClr val="262626"/>
              </a:buClr>
              <a:buFont typeface="Wingdings" pitchFamily="18" charset="0"/>
              <a:buChar char="Ø"/>
            </a:pPr>
            <a:r>
              <a:rPr lang="pl-PL" sz="2400" dirty="0">
                <a:ea typeface="+mn-lt"/>
                <a:cs typeface="+mn-lt"/>
              </a:rPr>
              <a:t> zapraszanie rodziców do współuczestniczenia w dodatkowych zajęciach, w których uczestniczą ich dzieci,</a:t>
            </a:r>
          </a:p>
          <a:p>
            <a:pPr>
              <a:buClr>
                <a:srgbClr val="262626"/>
              </a:buClr>
              <a:buFont typeface="Wingdings" pitchFamily="18" charset="0"/>
              <a:buChar char="Ø"/>
            </a:pPr>
            <a:r>
              <a:rPr lang="pl-PL" sz="2400" dirty="0">
                <a:ea typeface="+mn-lt"/>
                <a:cs typeface="+mn-lt"/>
              </a:rPr>
              <a:t> przygotowanie we współpracy z rodzicami zindywidualizowanego planu wychowawczo-edukacyjnego.</a:t>
            </a:r>
            <a:endParaRPr lang="pl-PL" sz="2400" dirty="0"/>
          </a:p>
        </p:txBody>
      </p:sp>
    </p:spTree>
    <p:extLst>
      <p:ext uri="{BB962C8B-B14F-4D97-AF65-F5344CB8AC3E}">
        <p14:creationId xmlns:p14="http://schemas.microsoft.com/office/powerpoint/2010/main" val="869227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AF7597-4F54-4543-8AF1-4AFC36B6A16E}"/>
              </a:ext>
            </a:extLst>
          </p:cNvPr>
          <p:cNvSpPr>
            <a:spLocks noGrp="1"/>
          </p:cNvSpPr>
          <p:nvPr>
            <p:ph type="title"/>
          </p:nvPr>
        </p:nvSpPr>
        <p:spPr>
          <a:xfrm>
            <a:off x="595564" y="642594"/>
            <a:ext cx="11061030" cy="780048"/>
          </a:xfrm>
        </p:spPr>
        <p:txBody>
          <a:bodyPr>
            <a:normAutofit fontScale="90000"/>
          </a:bodyPr>
          <a:lstStyle/>
          <a:p>
            <a:r>
              <a:rPr lang="pl-PL">
                <a:solidFill>
                  <a:srgbClr val="FF0000"/>
                </a:solidFill>
                <a:ea typeface="+mj-lt"/>
                <a:cs typeface="+mj-lt"/>
              </a:rPr>
              <a:t>Jak w praktyce dostosować wymagania edukacyjne?</a:t>
            </a:r>
            <a:endParaRPr lang="pl-PL">
              <a:solidFill>
                <a:srgbClr val="FF0000"/>
              </a:solidFill>
            </a:endParaRPr>
          </a:p>
        </p:txBody>
      </p:sp>
      <p:sp>
        <p:nvSpPr>
          <p:cNvPr id="3" name="Symbol zastępczy zawartości 2">
            <a:extLst>
              <a:ext uri="{FF2B5EF4-FFF2-40B4-BE49-F238E27FC236}">
                <a16:creationId xmlns:a16="http://schemas.microsoft.com/office/drawing/2014/main" id="{EC0BEDFE-B3EE-44BC-9642-5138DBA8A3D2}"/>
              </a:ext>
            </a:extLst>
          </p:cNvPr>
          <p:cNvSpPr>
            <a:spLocks noGrp="1"/>
          </p:cNvSpPr>
          <p:nvPr>
            <p:ph idx="1"/>
          </p:nvPr>
        </p:nvSpPr>
        <p:spPr>
          <a:xfrm>
            <a:off x="1147011" y="1531620"/>
            <a:ext cx="9617242" cy="4370992"/>
          </a:xfrm>
        </p:spPr>
        <p:txBody>
          <a:bodyPr vert="horz" lIns="91440" tIns="45720" rIns="91440" bIns="45720" rtlCol="0" anchor="t">
            <a:normAutofit lnSpcReduction="10000"/>
          </a:bodyPr>
          <a:lstStyle/>
          <a:p>
            <a:pPr marL="0" indent="0">
              <a:buNone/>
            </a:pPr>
            <a:r>
              <a:rPr lang="pl-PL" sz="2400" dirty="0">
                <a:solidFill>
                  <a:srgbClr val="FF0000"/>
                </a:solidFill>
                <a:ea typeface="+mn-lt"/>
                <a:cs typeface="+mn-lt"/>
              </a:rPr>
              <a:t>Wymagania edukacyjne-</a:t>
            </a:r>
            <a:r>
              <a:rPr lang="pl-PL" sz="2400" dirty="0">
                <a:ea typeface="+mn-lt"/>
                <a:cs typeface="+mn-lt"/>
              </a:rPr>
              <a:t> definiując pojęcie wymagań edukacyjnych, należy wyjść od definicji treści nauczania. Treścią nauczania jest- mówiąc najprościej- to, czego się naucza. </a:t>
            </a:r>
          </a:p>
          <a:p>
            <a:pPr marL="0" indent="0">
              <a:buNone/>
            </a:pPr>
            <a:r>
              <a:rPr lang="pl-PL" sz="2400" dirty="0">
                <a:ea typeface="+mn-lt"/>
                <a:cs typeface="+mn-lt"/>
              </a:rPr>
              <a:t>Na trójwymiarowy model treści nauczania składają się: </a:t>
            </a:r>
          </a:p>
          <a:p>
            <a:pPr marL="0" indent="0">
              <a:buNone/>
            </a:pPr>
            <a:r>
              <a:rPr lang="pl-PL" sz="2400" dirty="0">
                <a:ea typeface="+mn-lt"/>
                <a:cs typeface="+mn-lt"/>
              </a:rPr>
              <a:t>• </a:t>
            </a:r>
            <a:r>
              <a:rPr lang="pl-PL" sz="2400" b="1" dirty="0">
                <a:ea typeface="+mn-lt"/>
                <a:cs typeface="+mn-lt"/>
              </a:rPr>
              <a:t>cele nauczania</a:t>
            </a:r>
            <a:r>
              <a:rPr lang="pl-PL" sz="2400" dirty="0">
                <a:ea typeface="+mn-lt"/>
                <a:cs typeface="+mn-lt"/>
              </a:rPr>
              <a:t>- opisują zamierzone czynności uczniów i formułuje się je w sposób operacyjny, </a:t>
            </a:r>
          </a:p>
          <a:p>
            <a:pPr marL="0" indent="0">
              <a:buNone/>
            </a:pPr>
            <a:r>
              <a:rPr lang="pl-PL" sz="2400" dirty="0">
                <a:ea typeface="+mn-lt"/>
                <a:cs typeface="+mn-lt"/>
              </a:rPr>
              <a:t>• </a:t>
            </a:r>
            <a:r>
              <a:rPr lang="pl-PL" sz="2400" b="1" dirty="0">
                <a:ea typeface="+mn-lt"/>
                <a:cs typeface="+mn-lt"/>
              </a:rPr>
              <a:t>materiał nauczania</a:t>
            </a:r>
            <a:r>
              <a:rPr lang="pl-PL" sz="2400" dirty="0">
                <a:ea typeface="+mn-lt"/>
                <a:cs typeface="+mn-lt"/>
              </a:rPr>
              <a:t>- to uporządkowana informacja rzeczowa, </a:t>
            </a:r>
          </a:p>
          <a:p>
            <a:pPr marL="0" indent="0">
              <a:buNone/>
            </a:pPr>
            <a:r>
              <a:rPr lang="pl-PL" sz="2400" dirty="0">
                <a:ea typeface="+mn-lt"/>
                <a:cs typeface="+mn-lt"/>
              </a:rPr>
              <a:t>• </a:t>
            </a:r>
            <a:r>
              <a:rPr lang="pl-PL" sz="2400" b="1" dirty="0">
                <a:ea typeface="+mn-lt"/>
                <a:cs typeface="+mn-lt"/>
              </a:rPr>
              <a:t>wymagania programowe</a:t>
            </a:r>
            <a:r>
              <a:rPr lang="pl-PL" sz="2400" dirty="0">
                <a:ea typeface="+mn-lt"/>
                <a:cs typeface="+mn-lt"/>
              </a:rPr>
              <a:t>- to oczekiwanie osiągnięcia ucznia- założone przez autorów programów kształcenia, gdy obejmują osiągnięcia uznane za niezbędne przez odpowiednie władze oświatowe, nazywamy je </a:t>
            </a:r>
            <a:r>
              <a:rPr lang="pl-PL" sz="2400" b="1" dirty="0">
                <a:ea typeface="+mn-lt"/>
                <a:cs typeface="+mn-lt"/>
              </a:rPr>
              <a:t>standardami edukacyjnymi</a:t>
            </a:r>
            <a:r>
              <a:rPr lang="pl-PL" sz="2400" dirty="0">
                <a:ea typeface="+mn-lt"/>
                <a:cs typeface="+mn-lt"/>
              </a:rPr>
              <a:t>. </a:t>
            </a:r>
            <a:endParaRPr lang="pl-PL" sz="2400"/>
          </a:p>
        </p:txBody>
      </p:sp>
    </p:spTree>
    <p:extLst>
      <p:ext uri="{BB962C8B-B14F-4D97-AF65-F5344CB8AC3E}">
        <p14:creationId xmlns:p14="http://schemas.microsoft.com/office/powerpoint/2010/main" val="4167984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A755FE0-07E5-41B0-AC0A-9526B797207E}"/>
              </a:ext>
            </a:extLst>
          </p:cNvPr>
          <p:cNvSpPr>
            <a:spLocks noGrp="1"/>
          </p:cNvSpPr>
          <p:nvPr>
            <p:ph idx="1"/>
          </p:nvPr>
        </p:nvSpPr>
        <p:spPr>
          <a:xfrm>
            <a:off x="796090" y="899962"/>
            <a:ext cx="9978189" cy="4701860"/>
          </a:xfrm>
        </p:spPr>
        <p:txBody>
          <a:bodyPr vert="horz" lIns="91440" tIns="45720" rIns="91440" bIns="45720" rtlCol="0" anchor="t">
            <a:normAutofit/>
          </a:bodyPr>
          <a:lstStyle/>
          <a:p>
            <a:pPr marL="0" indent="0">
              <a:buNone/>
            </a:pPr>
            <a:r>
              <a:rPr lang="pl-PL" sz="2400" dirty="0"/>
              <a:t>Treść nauczania ma charakter dynamiczny, jest ona przetwarzana w procesie dydaktycznym, planowana przez nauczyciela, poznawana przez uczniów , opanowywana po zakończeniu procesu dydaktycznego i po zakończeniu oceniania. Jeżeli wymagania programowe uznamy z a zamierzone osiągnięcia ucznia wynikające z programu nauczania- to </a:t>
            </a:r>
            <a:r>
              <a:rPr lang="pl-PL" sz="2400" b="1" dirty="0"/>
              <a:t>wymagania edukacyjne są oczekiwanymi przez nauczyciela osiągnięciami ucznia</a:t>
            </a:r>
            <a:r>
              <a:rPr lang="pl-PL" sz="2400" dirty="0"/>
              <a:t> , formułowanymi przez niego w oparciu o podstawę programową i o realizowany program. W standaryzacji osiągnięć szkolnych punktem wyjścia jest podstawa programowa kształcenia ogólnego, gdzie zapisane są standardy osiągnięć dla poszczególnych edukacji. Spełnione wymagania edukacyjne stają się osiągnięciami ucznia.</a:t>
            </a:r>
            <a:endParaRPr lang="pl-PL" sz="2400">
              <a:ea typeface="+mn-lt"/>
              <a:cs typeface="+mn-lt"/>
            </a:endParaRPr>
          </a:p>
          <a:p>
            <a:pPr>
              <a:buClr>
                <a:srgbClr val="262626"/>
              </a:buClr>
            </a:pPr>
            <a:endParaRPr lang="pl-PL" dirty="0"/>
          </a:p>
        </p:txBody>
      </p:sp>
    </p:spTree>
    <p:extLst>
      <p:ext uri="{BB962C8B-B14F-4D97-AF65-F5344CB8AC3E}">
        <p14:creationId xmlns:p14="http://schemas.microsoft.com/office/powerpoint/2010/main" val="1969861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FEBAF85-471C-478F-9E53-A96482D35206}"/>
              </a:ext>
            </a:extLst>
          </p:cNvPr>
          <p:cNvSpPr>
            <a:spLocks noGrp="1"/>
          </p:cNvSpPr>
          <p:nvPr>
            <p:ph type="title"/>
          </p:nvPr>
        </p:nvSpPr>
        <p:spPr>
          <a:xfrm>
            <a:off x="675774" y="642594"/>
            <a:ext cx="10910636" cy="1261311"/>
          </a:xfrm>
        </p:spPr>
        <p:txBody>
          <a:bodyPr>
            <a:noAutofit/>
          </a:bodyPr>
          <a:lstStyle/>
          <a:p>
            <a:r>
              <a:rPr lang="pl-PL" sz="3600">
                <a:solidFill>
                  <a:srgbClr val="FF0000"/>
                </a:solidFill>
                <a:ea typeface="+mj-lt"/>
                <a:cs typeface="+mj-lt"/>
              </a:rPr>
              <a:t>Jak oceniać dzieci z zaburzeniami i odchyleniami rozwojowymi, w tym ze specyficznymi trudnościami w uczeniu się?</a:t>
            </a:r>
            <a:endParaRPr lang="pl-PL" sz="3600">
              <a:solidFill>
                <a:srgbClr val="FF0000"/>
              </a:solidFill>
            </a:endParaRPr>
          </a:p>
        </p:txBody>
      </p:sp>
      <p:sp>
        <p:nvSpPr>
          <p:cNvPr id="3" name="Symbol zastępczy zawartości 2">
            <a:extLst>
              <a:ext uri="{FF2B5EF4-FFF2-40B4-BE49-F238E27FC236}">
                <a16:creationId xmlns:a16="http://schemas.microsoft.com/office/drawing/2014/main" id="{6D8966BE-C908-436F-93F4-32A901548000}"/>
              </a:ext>
            </a:extLst>
          </p:cNvPr>
          <p:cNvSpPr>
            <a:spLocks noGrp="1"/>
          </p:cNvSpPr>
          <p:nvPr>
            <p:ph idx="1"/>
          </p:nvPr>
        </p:nvSpPr>
        <p:spPr>
          <a:xfrm>
            <a:off x="675774" y="2103120"/>
            <a:ext cx="10800347" cy="3849624"/>
          </a:xfrm>
        </p:spPr>
        <p:txBody>
          <a:bodyPr vert="horz" lIns="91440" tIns="45720" rIns="91440" bIns="45720" rtlCol="0" anchor="t">
            <a:noAutofit/>
          </a:bodyPr>
          <a:lstStyle/>
          <a:p>
            <a:pPr marL="0" indent="0">
              <a:buNone/>
            </a:pPr>
            <a:r>
              <a:rPr lang="pl-PL" sz="2800" dirty="0">
                <a:ea typeface="+mn-lt"/>
                <a:cs typeface="+mn-lt"/>
              </a:rPr>
              <a:t>Bardzo ważne jest przestrzeganie etycznych zasad oceniania, z których pierwszorzędnymi są: jednakowa życzliwość wobec wszystkich uczniów oraz </a:t>
            </a:r>
            <a:r>
              <a:rPr lang="pl-PL" sz="2800" b="1" dirty="0">
                <a:ea typeface="+mn-lt"/>
                <a:cs typeface="+mn-lt"/>
              </a:rPr>
              <a:t>ocenianie sukcesów, a nie porażek ucznia.</a:t>
            </a:r>
            <a:r>
              <a:rPr lang="pl-PL" sz="2800" dirty="0">
                <a:ea typeface="+mn-lt"/>
                <a:cs typeface="+mn-lt"/>
              </a:rPr>
              <a:t> Sprawdzanie i ocenianie osiągnięć ucznia powinno pomóc mu poznać siebie, określić swoje ideały, podjąć adekwatne działania dla własnego rozwoju. </a:t>
            </a:r>
          </a:p>
          <a:p>
            <a:pPr marL="0" indent="0">
              <a:buNone/>
            </a:pPr>
            <a:r>
              <a:rPr lang="pl-PL" sz="2800" dirty="0">
                <a:ea typeface="+mn-lt"/>
                <a:cs typeface="+mn-lt"/>
              </a:rPr>
              <a:t>Jeśli </a:t>
            </a:r>
            <a:r>
              <a:rPr lang="pl-PL" sz="2800" b="1" dirty="0">
                <a:ea typeface="+mn-lt"/>
                <a:cs typeface="+mn-lt"/>
              </a:rPr>
              <a:t>dostosujemy wymagania edukacyjne do indywidualnych potrzeb ucznia,</a:t>
            </a:r>
            <a:r>
              <a:rPr lang="pl-PL" sz="2800" dirty="0">
                <a:ea typeface="+mn-lt"/>
                <a:cs typeface="+mn-lt"/>
              </a:rPr>
              <a:t> pod względem formy (tam, gdzie to wystarcza) lub formy i treści (tam, gdzie jest to konieczne) uwzględniając także </a:t>
            </a:r>
            <a:r>
              <a:rPr lang="pl-PL" sz="2800" b="1" dirty="0">
                <a:ea typeface="+mn-lt"/>
                <a:cs typeface="+mn-lt"/>
              </a:rPr>
              <a:t>wkład pracy dziecka</a:t>
            </a:r>
            <a:r>
              <a:rPr lang="pl-PL" sz="2800" dirty="0">
                <a:ea typeface="+mn-lt"/>
                <a:cs typeface="+mn-lt"/>
              </a:rPr>
              <a:t> to zawsze ocenimy ucznia pozytywnie.</a:t>
            </a:r>
            <a:endParaRPr lang="pl-PL" sz="2800"/>
          </a:p>
        </p:txBody>
      </p:sp>
    </p:spTree>
    <p:extLst>
      <p:ext uri="{BB962C8B-B14F-4D97-AF65-F5344CB8AC3E}">
        <p14:creationId xmlns:p14="http://schemas.microsoft.com/office/powerpoint/2010/main" val="327309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09C1DD-C8C3-4D04-9627-957410778E0F}"/>
              </a:ext>
            </a:extLst>
          </p:cNvPr>
          <p:cNvSpPr>
            <a:spLocks noGrp="1"/>
          </p:cNvSpPr>
          <p:nvPr>
            <p:ph type="title"/>
          </p:nvPr>
        </p:nvSpPr>
        <p:spPr>
          <a:xfrm>
            <a:off x="3312694" y="642594"/>
            <a:ext cx="4774533" cy="639680"/>
          </a:xfrm>
        </p:spPr>
        <p:txBody>
          <a:bodyPr>
            <a:normAutofit fontScale="90000"/>
          </a:bodyPr>
          <a:lstStyle/>
          <a:p>
            <a:r>
              <a:rPr lang="pl-PL">
                <a:solidFill>
                  <a:srgbClr val="FF0000"/>
                </a:solidFill>
                <a:ea typeface="+mj-lt"/>
                <a:cs typeface="+mj-lt"/>
              </a:rPr>
              <a:t>Dysleksja rozwojowa</a:t>
            </a:r>
            <a:endParaRPr lang="pl-PL">
              <a:solidFill>
                <a:srgbClr val="FF0000"/>
              </a:solidFill>
            </a:endParaRPr>
          </a:p>
        </p:txBody>
      </p:sp>
      <p:sp>
        <p:nvSpPr>
          <p:cNvPr id="3" name="Symbol zastępczy zawartości 2">
            <a:extLst>
              <a:ext uri="{FF2B5EF4-FFF2-40B4-BE49-F238E27FC236}">
                <a16:creationId xmlns:a16="http://schemas.microsoft.com/office/drawing/2014/main" id="{E604727F-095D-416D-B74A-342121543AD7}"/>
              </a:ext>
            </a:extLst>
          </p:cNvPr>
          <p:cNvSpPr>
            <a:spLocks noGrp="1"/>
          </p:cNvSpPr>
          <p:nvPr>
            <p:ph idx="1"/>
          </p:nvPr>
        </p:nvSpPr>
        <p:spPr>
          <a:xfrm>
            <a:off x="876300" y="1591778"/>
            <a:ext cx="4774532" cy="4060176"/>
          </a:xfrm>
        </p:spPr>
        <p:txBody>
          <a:bodyPr vert="horz" lIns="91440" tIns="45720" rIns="91440" bIns="45720" rtlCol="0" anchor="t">
            <a:noAutofit/>
          </a:bodyPr>
          <a:lstStyle/>
          <a:p>
            <a:pPr marL="0" indent="0">
              <a:buNone/>
            </a:pPr>
            <a:r>
              <a:rPr lang="pl-PL" sz="2400" b="1" dirty="0">
                <a:ea typeface="+mn-lt"/>
                <a:cs typeface="+mn-lt"/>
              </a:rPr>
              <a:t>Dysleksja rozwojowa</a:t>
            </a:r>
            <a:r>
              <a:rPr lang="pl-PL" sz="2400" dirty="0">
                <a:ea typeface="+mn-lt"/>
                <a:cs typeface="+mn-lt"/>
              </a:rPr>
              <a:t> występuje w międzynarodowych klasyfikacjach medycznych, w tym obowiązującej w Europie i w Polsce Międzynarodowej Klasyfikacji Chorób – ICD-10 (International Statistical </a:t>
            </a:r>
            <a:r>
              <a:rPr lang="pl-PL" sz="2400" dirty="0" err="1">
                <a:ea typeface="+mn-lt"/>
                <a:cs typeface="+mn-lt"/>
              </a:rPr>
              <a:t>Classification</a:t>
            </a:r>
            <a:r>
              <a:rPr lang="pl-PL" sz="2400" dirty="0">
                <a:ea typeface="+mn-lt"/>
                <a:cs typeface="+mn-lt"/>
              </a:rPr>
              <a:t> of </a:t>
            </a:r>
            <a:r>
              <a:rPr lang="pl-PL" sz="2400" dirty="0" err="1">
                <a:ea typeface="+mn-lt"/>
                <a:cs typeface="+mn-lt"/>
              </a:rPr>
              <a:t>Diseases</a:t>
            </a:r>
            <a:r>
              <a:rPr lang="pl-PL" sz="2400" dirty="0">
                <a:ea typeface="+mn-lt"/>
                <a:cs typeface="+mn-lt"/>
              </a:rPr>
              <a:t> and </a:t>
            </a:r>
            <a:r>
              <a:rPr lang="pl-PL" sz="2400" dirty="0" err="1">
                <a:ea typeface="+mn-lt"/>
                <a:cs typeface="+mn-lt"/>
              </a:rPr>
              <a:t>Related</a:t>
            </a:r>
            <a:r>
              <a:rPr lang="pl-PL" sz="2400" dirty="0">
                <a:ea typeface="+mn-lt"/>
                <a:cs typeface="+mn-lt"/>
              </a:rPr>
              <a:t> </a:t>
            </a:r>
            <a:r>
              <a:rPr lang="pl-PL" sz="2400" dirty="0" err="1">
                <a:ea typeface="+mn-lt"/>
                <a:cs typeface="+mn-lt"/>
              </a:rPr>
              <a:t>Health</a:t>
            </a:r>
            <a:r>
              <a:rPr lang="pl-PL" sz="2400" dirty="0">
                <a:ea typeface="+mn-lt"/>
                <a:cs typeface="+mn-lt"/>
              </a:rPr>
              <a:t> </a:t>
            </a:r>
            <a:r>
              <a:rPr lang="pl-PL" sz="2400" dirty="0" err="1">
                <a:ea typeface="+mn-lt"/>
                <a:cs typeface="+mn-lt"/>
              </a:rPr>
              <a:t>Problems</a:t>
            </a:r>
            <a:r>
              <a:rPr lang="pl-PL" sz="2400" dirty="0">
                <a:ea typeface="+mn-lt"/>
                <a:cs typeface="+mn-lt"/>
              </a:rPr>
              <a:t>), której dziesiąte wydanie zatwierdziła Światowa Organizacja Zdrowia (World </a:t>
            </a:r>
            <a:r>
              <a:rPr lang="pl-PL" sz="2400" dirty="0" err="1">
                <a:ea typeface="+mn-lt"/>
                <a:cs typeface="+mn-lt"/>
              </a:rPr>
              <a:t>Health</a:t>
            </a:r>
            <a:r>
              <a:rPr lang="pl-PL" sz="2400" dirty="0">
                <a:ea typeface="+mn-lt"/>
                <a:cs typeface="+mn-lt"/>
              </a:rPr>
              <a:t> Organization - WHO) w 1992 roku w Genewie (wyd. polskie, 2000).</a:t>
            </a:r>
            <a:endParaRPr lang="pl-PL" sz="2400"/>
          </a:p>
        </p:txBody>
      </p:sp>
      <p:sp>
        <p:nvSpPr>
          <p:cNvPr id="4" name="pole tekstowe 3">
            <a:extLst>
              <a:ext uri="{FF2B5EF4-FFF2-40B4-BE49-F238E27FC236}">
                <a16:creationId xmlns:a16="http://schemas.microsoft.com/office/drawing/2014/main" id="{A6BFDE92-7254-42DD-997A-4CD4CCA7D774}"/>
              </a:ext>
            </a:extLst>
          </p:cNvPr>
          <p:cNvSpPr txBox="1"/>
          <p:nvPr/>
        </p:nvSpPr>
        <p:spPr>
          <a:xfrm>
            <a:off x="7481637" y="1856874"/>
            <a:ext cx="3424989" cy="3416320"/>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ea typeface="+mn-lt"/>
                <a:cs typeface="+mn-lt"/>
              </a:rPr>
              <a:t>Dysleksja często współwystępuje z innymi specyficznymi trudnościami w uczeniu się oraz z zaburzeniami, takimi jak: </a:t>
            </a:r>
          </a:p>
          <a:p>
            <a:pPr marL="342900" indent="-342900">
              <a:buFont typeface="Wingdings"/>
              <a:buChar char="Ø"/>
            </a:pPr>
            <a:r>
              <a:rPr lang="pl-PL" sz="2400" dirty="0">
                <a:ea typeface="+mn-lt"/>
                <a:cs typeface="+mn-lt"/>
              </a:rPr>
              <a:t>ADHD, </a:t>
            </a:r>
          </a:p>
          <a:p>
            <a:pPr marL="342900" indent="-342900">
              <a:buFont typeface="Wingdings"/>
              <a:buChar char="Ø"/>
            </a:pPr>
            <a:r>
              <a:rPr lang="pl-PL" sz="2400" dirty="0">
                <a:ea typeface="+mn-lt"/>
                <a:cs typeface="+mn-lt"/>
              </a:rPr>
              <a:t>dyskalkulia, </a:t>
            </a:r>
          </a:p>
          <a:p>
            <a:pPr marL="342900" indent="-342900">
              <a:buFont typeface="Wingdings"/>
              <a:buChar char="Ø"/>
            </a:pPr>
            <a:r>
              <a:rPr lang="pl-PL" sz="2400" dirty="0" err="1">
                <a:ea typeface="+mn-lt"/>
                <a:cs typeface="+mn-lt"/>
              </a:rPr>
              <a:t>dyspraksja</a:t>
            </a:r>
            <a:r>
              <a:rPr lang="pl-PL" sz="2400" dirty="0">
                <a:ea typeface="+mn-lt"/>
                <a:cs typeface="+mn-lt"/>
              </a:rPr>
              <a:t>.</a:t>
            </a:r>
            <a:endParaRPr lang="pl-PL" sz="2400"/>
          </a:p>
        </p:txBody>
      </p:sp>
    </p:spTree>
    <p:extLst>
      <p:ext uri="{BB962C8B-B14F-4D97-AF65-F5344CB8AC3E}">
        <p14:creationId xmlns:p14="http://schemas.microsoft.com/office/powerpoint/2010/main" val="1124920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A856AB-4A7E-48AB-BF18-EDD133F0D89C}"/>
              </a:ext>
            </a:extLst>
          </p:cNvPr>
          <p:cNvSpPr>
            <a:spLocks noGrp="1"/>
          </p:cNvSpPr>
          <p:nvPr>
            <p:ph type="title"/>
          </p:nvPr>
        </p:nvSpPr>
        <p:spPr>
          <a:xfrm>
            <a:off x="659705" y="642594"/>
            <a:ext cx="10914343" cy="1507298"/>
          </a:xfrm>
        </p:spPr>
        <p:txBody>
          <a:bodyPr>
            <a:noAutofit/>
          </a:bodyPr>
          <a:lstStyle/>
          <a:p>
            <a:r>
              <a:rPr lang="pl-PL" sz="4000">
                <a:solidFill>
                  <a:srgbClr val="FF0000"/>
                </a:solidFill>
                <a:ea typeface="+mj-lt"/>
                <a:cs typeface="+mj-lt"/>
              </a:rPr>
              <a:t>Uczniowie z obniżonymi możliwościami intelektualnymi, wymagający dostosowania wymagań do ich możliwości</a:t>
            </a:r>
            <a:endParaRPr lang="pl-PL" sz="4000">
              <a:solidFill>
                <a:srgbClr val="FF0000"/>
              </a:solidFill>
            </a:endParaRPr>
          </a:p>
        </p:txBody>
      </p:sp>
      <p:sp>
        <p:nvSpPr>
          <p:cNvPr id="3" name="Symbol zastępczy zawartości 2">
            <a:extLst>
              <a:ext uri="{FF2B5EF4-FFF2-40B4-BE49-F238E27FC236}">
                <a16:creationId xmlns:a16="http://schemas.microsoft.com/office/drawing/2014/main" id="{AACE55A9-6360-42F7-ACB9-2730C3E3C3C2}"/>
              </a:ext>
            </a:extLst>
          </p:cNvPr>
          <p:cNvSpPr>
            <a:spLocks noGrp="1"/>
          </p:cNvSpPr>
          <p:nvPr>
            <p:ph idx="1"/>
          </p:nvPr>
        </p:nvSpPr>
        <p:spPr>
          <a:xfrm>
            <a:off x="920663" y="2270134"/>
            <a:ext cx="10058400" cy="3849624"/>
          </a:xfrm>
        </p:spPr>
        <p:txBody>
          <a:bodyPr vert="horz" lIns="91440" tIns="45720" rIns="91440" bIns="45720" rtlCol="0" anchor="t">
            <a:normAutofit/>
          </a:bodyPr>
          <a:lstStyle/>
          <a:p>
            <a:pPr marL="0" indent="0">
              <a:buNone/>
            </a:pPr>
            <a:r>
              <a:rPr lang="pl-PL" sz="2800" dirty="0">
                <a:ea typeface="+mn-lt"/>
                <a:cs typeface="+mn-lt"/>
              </a:rPr>
              <a:t>czyli dzieci z możliwościami intelektualnymi kształtującymi się poniżej przeciętnej, ale nie na poziomie upośledzenia umysłowego. Zależnie od rodzaju deficytów dzieci te wymagają różnych form pomocy.</a:t>
            </a:r>
            <a:endParaRPr lang="pl-PL" sz="2800" dirty="0"/>
          </a:p>
        </p:txBody>
      </p:sp>
    </p:spTree>
    <p:extLst>
      <p:ext uri="{BB962C8B-B14F-4D97-AF65-F5344CB8AC3E}">
        <p14:creationId xmlns:p14="http://schemas.microsoft.com/office/powerpoint/2010/main" val="2872325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BDD524-B7AB-428D-B0DF-5AEBF6A9CEAF}"/>
              </a:ext>
            </a:extLst>
          </p:cNvPr>
          <p:cNvSpPr>
            <a:spLocks noGrp="1"/>
          </p:cNvSpPr>
          <p:nvPr>
            <p:ph type="title"/>
          </p:nvPr>
        </p:nvSpPr>
        <p:spPr>
          <a:xfrm>
            <a:off x="743211" y="642594"/>
            <a:ext cx="10841276" cy="1371600"/>
          </a:xfrm>
        </p:spPr>
        <p:txBody>
          <a:bodyPr>
            <a:normAutofit/>
          </a:bodyPr>
          <a:lstStyle/>
          <a:p>
            <a:r>
              <a:rPr lang="pl-PL" sz="4000">
                <a:solidFill>
                  <a:srgbClr val="FF0000"/>
                </a:solidFill>
                <a:ea typeface="+mj-lt"/>
                <a:cs typeface="+mj-lt"/>
              </a:rPr>
              <a:t>Dostosowania wymagań edukacyjnych dla uczniów z obniżonymi możliwościami intelektualnymi.</a:t>
            </a:r>
            <a:endParaRPr lang="pl-PL" sz="4000">
              <a:solidFill>
                <a:srgbClr val="FF0000"/>
              </a:solidFill>
            </a:endParaRPr>
          </a:p>
        </p:txBody>
      </p:sp>
      <p:sp>
        <p:nvSpPr>
          <p:cNvPr id="3" name="Symbol zastępczy zawartości 2">
            <a:extLst>
              <a:ext uri="{FF2B5EF4-FFF2-40B4-BE49-F238E27FC236}">
                <a16:creationId xmlns:a16="http://schemas.microsoft.com/office/drawing/2014/main" id="{FE943A79-8128-4D03-BF64-634CBC29CA8C}"/>
              </a:ext>
            </a:extLst>
          </p:cNvPr>
          <p:cNvSpPr>
            <a:spLocks noGrp="1"/>
          </p:cNvSpPr>
          <p:nvPr>
            <p:ph idx="1"/>
          </p:nvPr>
        </p:nvSpPr>
        <p:spPr>
          <a:xfrm>
            <a:off x="795403" y="2103120"/>
            <a:ext cx="10632509" cy="3849624"/>
          </a:xfrm>
        </p:spPr>
        <p:txBody>
          <a:bodyPr vert="horz" lIns="91440" tIns="45720" rIns="91440" bIns="45720" rtlCol="0" anchor="t">
            <a:noAutofit/>
          </a:bodyPr>
          <a:lstStyle/>
          <a:p>
            <a:pPr marL="0" indent="0">
              <a:buNone/>
            </a:pPr>
            <a:r>
              <a:rPr lang="pl-PL" sz="2400" b="1" dirty="0">
                <a:ea typeface="+mn-lt"/>
                <a:cs typeface="+mn-lt"/>
              </a:rPr>
              <a:t>Sposoby postępowania i formy pomocy:</a:t>
            </a:r>
            <a:r>
              <a:rPr lang="pl-PL" sz="2400" dirty="0">
                <a:ea typeface="+mn-lt"/>
                <a:cs typeface="+mn-lt"/>
              </a:rPr>
              <a:t> </a:t>
            </a:r>
          </a:p>
          <a:p>
            <a:pPr>
              <a:buFont typeface="Wingdings" pitchFamily="18" charset="0"/>
              <a:buChar char="q"/>
            </a:pPr>
            <a:r>
              <a:rPr lang="pl-PL" sz="2400" dirty="0">
                <a:ea typeface="+mn-lt"/>
                <a:cs typeface="+mn-lt"/>
              </a:rPr>
              <a:t> dostosowanie procesu dydaktycznego i wymagań edukacyjnych do indywidualnych potrzeb i możliwości ucznia – na podstawie opinii poradni </a:t>
            </a:r>
            <a:r>
              <a:rPr lang="pl-PL" sz="2400" dirty="0" err="1">
                <a:ea typeface="+mn-lt"/>
                <a:cs typeface="+mn-lt"/>
              </a:rPr>
              <a:t>psychologiczno</a:t>
            </a:r>
            <a:r>
              <a:rPr lang="pl-PL" sz="2400" dirty="0">
                <a:ea typeface="+mn-lt"/>
                <a:cs typeface="+mn-lt"/>
              </a:rPr>
              <a:t> - pedagogicznej </a:t>
            </a:r>
          </a:p>
          <a:p>
            <a:pPr>
              <a:buClr>
                <a:srgbClr val="262626"/>
              </a:buClr>
              <a:buFont typeface="Wingdings" pitchFamily="18" charset="0"/>
              <a:buChar char="q"/>
            </a:pPr>
            <a:r>
              <a:rPr lang="pl-PL" sz="2400" dirty="0">
                <a:ea typeface="+mn-lt"/>
                <a:cs typeface="+mn-lt"/>
              </a:rPr>
              <a:t> udział w zajęciach </a:t>
            </a:r>
            <a:r>
              <a:rPr lang="pl-PL" sz="2400" dirty="0" err="1">
                <a:ea typeface="+mn-lt"/>
                <a:cs typeface="+mn-lt"/>
              </a:rPr>
              <a:t>korekcyjno</a:t>
            </a:r>
            <a:r>
              <a:rPr lang="pl-PL" sz="2400" dirty="0">
                <a:ea typeface="+mn-lt"/>
                <a:cs typeface="+mn-lt"/>
              </a:rPr>
              <a:t> – kompensacyjnych, </a:t>
            </a:r>
            <a:r>
              <a:rPr lang="pl-PL" sz="2400" dirty="0" err="1">
                <a:ea typeface="+mn-lt"/>
                <a:cs typeface="+mn-lt"/>
              </a:rPr>
              <a:t>dydaktyczno</a:t>
            </a:r>
            <a:r>
              <a:rPr lang="pl-PL" sz="2400" dirty="0">
                <a:ea typeface="+mn-lt"/>
                <a:cs typeface="+mn-lt"/>
              </a:rPr>
              <a:t> – wyrównawczych, tworzenie klas terapeutycznych w celu stymulowania rozwoju poznawczego i zmniejszania trudności w opanowaniu wiadomości i umiejętności szkolnych </a:t>
            </a:r>
          </a:p>
          <a:p>
            <a:pPr>
              <a:buClr>
                <a:srgbClr val="262626"/>
              </a:buClr>
              <a:buFont typeface="Wingdings" pitchFamily="18" charset="0"/>
              <a:buChar char="q"/>
            </a:pPr>
            <a:r>
              <a:rPr lang="pl-PL" sz="2400" dirty="0">
                <a:ea typeface="+mn-lt"/>
                <a:cs typeface="+mn-lt"/>
              </a:rPr>
              <a:t> dostrzeganie mocnych stron, pozytywnych działań, starań w zakresie wyrównywania braków – w celu budowania pozytywnej samooceny i motywowania do nauki</a:t>
            </a:r>
            <a:endParaRPr lang="pl-PL" sz="2400"/>
          </a:p>
        </p:txBody>
      </p:sp>
    </p:spTree>
    <p:extLst>
      <p:ext uri="{BB962C8B-B14F-4D97-AF65-F5344CB8AC3E}">
        <p14:creationId xmlns:p14="http://schemas.microsoft.com/office/powerpoint/2010/main" val="2771516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C709BF-83AA-4B9B-97BF-E72F210A42AA}"/>
              </a:ext>
            </a:extLst>
          </p:cNvPr>
          <p:cNvSpPr>
            <a:spLocks noGrp="1"/>
          </p:cNvSpPr>
          <p:nvPr>
            <p:ph type="title"/>
          </p:nvPr>
        </p:nvSpPr>
        <p:spPr>
          <a:xfrm>
            <a:off x="544883" y="579964"/>
            <a:ext cx="11237932" cy="1371600"/>
          </a:xfrm>
        </p:spPr>
        <p:txBody>
          <a:bodyPr vert="horz" lIns="91440" tIns="45720" rIns="91440" bIns="45720" rtlCol="0" anchor="ctr">
            <a:noAutofit/>
          </a:bodyPr>
          <a:lstStyle/>
          <a:p>
            <a:r>
              <a:rPr lang="pl-PL" sz="4000">
                <a:solidFill>
                  <a:srgbClr val="FF0000"/>
                </a:solidFill>
                <a:ea typeface="+mj-lt"/>
                <a:cs typeface="+mj-lt"/>
              </a:rPr>
              <a:t>Uczniowie z deficytami rozwojowymi w zakresie niektórych funkcji poznawczych (w normie intelektualnej)</a:t>
            </a:r>
            <a:r>
              <a:rPr lang="pl-PL" sz="4000">
                <a:ea typeface="+mj-lt"/>
                <a:cs typeface="+mj-lt"/>
              </a:rPr>
              <a:t> </a:t>
            </a:r>
            <a:endParaRPr lang="pl-PL" sz="4000"/>
          </a:p>
        </p:txBody>
      </p:sp>
      <p:sp>
        <p:nvSpPr>
          <p:cNvPr id="3" name="Symbol zastępczy zawartości 2">
            <a:extLst>
              <a:ext uri="{FF2B5EF4-FFF2-40B4-BE49-F238E27FC236}">
                <a16:creationId xmlns:a16="http://schemas.microsoft.com/office/drawing/2014/main" id="{58308C2D-9664-4BCD-85EB-9EF18E57D8A3}"/>
              </a:ext>
            </a:extLst>
          </p:cNvPr>
          <p:cNvSpPr>
            <a:spLocks noGrp="1"/>
          </p:cNvSpPr>
          <p:nvPr>
            <p:ph idx="1"/>
          </p:nvPr>
        </p:nvSpPr>
        <p:spPr>
          <a:xfrm>
            <a:off x="617951" y="2103120"/>
            <a:ext cx="11029166" cy="3849624"/>
          </a:xfrm>
        </p:spPr>
        <p:txBody>
          <a:bodyPr vert="horz" lIns="91440" tIns="45720" rIns="91440" bIns="45720" rtlCol="0" anchor="t">
            <a:noAutofit/>
          </a:bodyPr>
          <a:lstStyle/>
          <a:p>
            <a:pPr marL="0" indent="0">
              <a:buNone/>
            </a:pPr>
            <a:r>
              <a:rPr lang="pl-PL" sz="2800" dirty="0">
                <a:ea typeface="+mn-lt"/>
                <a:cs typeface="+mn-lt"/>
              </a:rPr>
              <a:t>czyli np. dzieci i młodzież ze specyficznymi trudnościami w uczeniu się(z dysleksją rozwojową lub z grupy ryzyka dysleksji). Są to uczniowie, którzy przy prawidłowych możliwościach intelektualnych, na skutek zakłóceń rozwojowych (np. deficytów w percepcji lub pamięci wzrokowej lub słuchowej, obniżonej sprawności manualnej) mają kłopoty z opanowaniem podstawowych technik szkolnych, szczególnie czytania i pisania(</a:t>
            </a:r>
            <a:r>
              <a:rPr lang="pl-PL" sz="2800" b="1" dirty="0">
                <a:ea typeface="+mn-lt"/>
                <a:cs typeface="+mn-lt"/>
              </a:rPr>
              <a:t>dysleksja, dysgrafia, dysortografia</a:t>
            </a:r>
            <a:r>
              <a:rPr lang="pl-PL" sz="2800" dirty="0">
                <a:ea typeface="+mn-lt"/>
                <a:cs typeface="+mn-lt"/>
              </a:rPr>
              <a:t>), mogą też mieć trudności z nauką matematyki (tzw. </a:t>
            </a:r>
            <a:r>
              <a:rPr lang="pl-PL" sz="2800" b="1" dirty="0">
                <a:ea typeface="+mn-lt"/>
                <a:cs typeface="+mn-lt"/>
              </a:rPr>
              <a:t>dyskalkulia</a:t>
            </a:r>
            <a:r>
              <a:rPr lang="pl-PL" sz="2800" dirty="0">
                <a:ea typeface="+mn-lt"/>
                <a:cs typeface="+mn-lt"/>
              </a:rPr>
              <a:t>). Jeżeli dziecko ma różnorodne znaczne deficyty rozwojowe i duże trudności w pisaniu i czytaniu, mówimy wówczas o </a:t>
            </a:r>
            <a:r>
              <a:rPr lang="pl-PL" sz="2800" b="1" dirty="0">
                <a:ea typeface="+mn-lt"/>
                <a:cs typeface="+mn-lt"/>
              </a:rPr>
              <a:t>głębokiej dysleksji.</a:t>
            </a:r>
            <a:endParaRPr lang="pl-PL" sz="2800" b="1"/>
          </a:p>
        </p:txBody>
      </p:sp>
    </p:spTree>
    <p:extLst>
      <p:ext uri="{BB962C8B-B14F-4D97-AF65-F5344CB8AC3E}">
        <p14:creationId xmlns:p14="http://schemas.microsoft.com/office/powerpoint/2010/main" val="571632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ECB3F4-2D6D-4B0F-BBF1-52A97A768B18}"/>
              </a:ext>
            </a:extLst>
          </p:cNvPr>
          <p:cNvSpPr>
            <a:spLocks noGrp="1"/>
          </p:cNvSpPr>
          <p:nvPr>
            <p:ph type="title"/>
          </p:nvPr>
        </p:nvSpPr>
        <p:spPr>
          <a:xfrm>
            <a:off x="1066800" y="642594"/>
            <a:ext cx="10194098" cy="860121"/>
          </a:xfrm>
        </p:spPr>
        <p:txBody>
          <a:bodyPr/>
          <a:lstStyle/>
          <a:p>
            <a:r>
              <a:rPr lang="pl-PL">
                <a:solidFill>
                  <a:srgbClr val="FF0000"/>
                </a:solidFill>
                <a:ea typeface="+mj-lt"/>
                <a:cs typeface="+mj-lt"/>
              </a:rPr>
              <a:t>Dyskalkulia, czyli trudności w liczeniu</a:t>
            </a:r>
            <a:endParaRPr lang="pl-PL">
              <a:solidFill>
                <a:srgbClr val="FF0000"/>
              </a:solidFill>
            </a:endParaRPr>
          </a:p>
        </p:txBody>
      </p:sp>
      <p:sp>
        <p:nvSpPr>
          <p:cNvPr id="3" name="Symbol zastępczy zawartości 2">
            <a:extLst>
              <a:ext uri="{FF2B5EF4-FFF2-40B4-BE49-F238E27FC236}">
                <a16:creationId xmlns:a16="http://schemas.microsoft.com/office/drawing/2014/main" id="{08AB5FCE-AA8E-4A50-9E5C-104AA39F26DC}"/>
              </a:ext>
            </a:extLst>
          </p:cNvPr>
          <p:cNvSpPr>
            <a:spLocks noGrp="1"/>
          </p:cNvSpPr>
          <p:nvPr>
            <p:ph idx="1"/>
          </p:nvPr>
        </p:nvSpPr>
        <p:spPr>
          <a:xfrm>
            <a:off x="732773" y="1831723"/>
            <a:ext cx="10381989" cy="3849624"/>
          </a:xfrm>
        </p:spPr>
        <p:txBody>
          <a:bodyPr vert="horz" lIns="91440" tIns="45720" rIns="91440" bIns="45720" rtlCol="0" anchor="t">
            <a:normAutofit/>
          </a:bodyPr>
          <a:lstStyle/>
          <a:p>
            <a:pPr marL="0" indent="0">
              <a:buNone/>
            </a:pPr>
            <a:r>
              <a:rPr lang="pl-PL" sz="2800" b="1" dirty="0">
                <a:ea typeface="+mn-lt"/>
                <a:cs typeface="+mn-lt"/>
              </a:rPr>
              <a:t>Oceniamy</a:t>
            </a:r>
            <a:r>
              <a:rPr lang="pl-PL" sz="2800" dirty="0">
                <a:ea typeface="+mn-lt"/>
                <a:cs typeface="+mn-lt"/>
              </a:rPr>
              <a:t> przede wszystkim </a:t>
            </a:r>
            <a:r>
              <a:rPr lang="pl-PL" sz="2800" b="1" dirty="0">
                <a:ea typeface="+mn-lt"/>
                <a:cs typeface="+mn-lt"/>
              </a:rPr>
              <a:t>tok rozumowania</a:t>
            </a:r>
            <a:r>
              <a:rPr lang="pl-PL" sz="2800" dirty="0">
                <a:ea typeface="+mn-lt"/>
                <a:cs typeface="+mn-lt"/>
              </a:rPr>
              <a:t>, a nie techniczną stronę liczenia. Uczeń ma, bowiem skłonność do przestawiania kolejności cyfr w liczbie i przez to jej zapis jest błędny. Zły wynik końcowy wcale nie świadczy o tym, że dziecko nie rozumie zagadnienia. Dostosowanie wymagań będzie, więc dotyczyło tylko </a:t>
            </a:r>
            <a:r>
              <a:rPr lang="pl-PL" sz="2800" b="1" dirty="0">
                <a:ea typeface="+mn-lt"/>
                <a:cs typeface="+mn-lt"/>
              </a:rPr>
              <a:t>formy sprawdzenia</a:t>
            </a:r>
            <a:r>
              <a:rPr lang="pl-PL" sz="2800" dirty="0">
                <a:ea typeface="+mn-lt"/>
                <a:cs typeface="+mn-lt"/>
              </a:rPr>
              <a:t> wiedzy poprzez koncentrację </a:t>
            </a:r>
            <a:r>
              <a:rPr lang="pl-PL" sz="2800" b="1" dirty="0">
                <a:ea typeface="+mn-lt"/>
                <a:cs typeface="+mn-lt"/>
              </a:rPr>
              <a:t>na prześledzeniu toku rozumowania</a:t>
            </a:r>
            <a:r>
              <a:rPr lang="pl-PL" sz="2800" dirty="0">
                <a:ea typeface="+mn-lt"/>
                <a:cs typeface="+mn-lt"/>
              </a:rPr>
              <a:t> w danym zadaniu i jeśli jest on poprawny -wystawienie uczniowi oceny pozytywnej.</a:t>
            </a:r>
            <a:endParaRPr lang="pl-PL" sz="2800" dirty="0"/>
          </a:p>
        </p:txBody>
      </p:sp>
    </p:spTree>
    <p:extLst>
      <p:ext uri="{BB962C8B-B14F-4D97-AF65-F5344CB8AC3E}">
        <p14:creationId xmlns:p14="http://schemas.microsoft.com/office/powerpoint/2010/main" val="195481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C1A097-32CE-41EA-B39D-C939714F4C88}"/>
              </a:ext>
            </a:extLst>
          </p:cNvPr>
          <p:cNvSpPr>
            <a:spLocks noGrp="1"/>
          </p:cNvSpPr>
          <p:nvPr>
            <p:ph type="title"/>
          </p:nvPr>
        </p:nvSpPr>
        <p:spPr/>
        <p:txBody>
          <a:bodyPr/>
          <a:lstStyle/>
          <a:p>
            <a:r>
              <a:rPr lang="pl-PL">
                <a:solidFill>
                  <a:srgbClr val="FF0000"/>
                </a:solidFill>
                <a:ea typeface="+mj-lt"/>
                <a:cs typeface="+mj-lt"/>
              </a:rPr>
              <a:t>Dysgrafia, czyli brzydkie, nieczytelne pismo</a:t>
            </a:r>
            <a:endParaRPr lang="pl-PL">
              <a:solidFill>
                <a:srgbClr val="FF0000"/>
              </a:solidFill>
            </a:endParaRPr>
          </a:p>
        </p:txBody>
      </p:sp>
      <p:sp>
        <p:nvSpPr>
          <p:cNvPr id="3" name="Symbol zastępczy zawartości 2">
            <a:extLst>
              <a:ext uri="{FF2B5EF4-FFF2-40B4-BE49-F238E27FC236}">
                <a16:creationId xmlns:a16="http://schemas.microsoft.com/office/drawing/2014/main" id="{FE132065-84B9-486F-B748-E10699CEA8EA}"/>
              </a:ext>
            </a:extLst>
          </p:cNvPr>
          <p:cNvSpPr>
            <a:spLocks noGrp="1"/>
          </p:cNvSpPr>
          <p:nvPr>
            <p:ph idx="1"/>
          </p:nvPr>
        </p:nvSpPr>
        <p:spPr>
          <a:xfrm>
            <a:off x="638828" y="2103120"/>
            <a:ext cx="10935221" cy="3849624"/>
          </a:xfrm>
        </p:spPr>
        <p:txBody>
          <a:bodyPr vert="horz" lIns="91440" tIns="45720" rIns="91440" bIns="45720" rtlCol="0" anchor="t">
            <a:noAutofit/>
          </a:bodyPr>
          <a:lstStyle/>
          <a:p>
            <a:pPr marL="0" indent="0">
              <a:buNone/>
            </a:pPr>
            <a:r>
              <a:rPr lang="pl-PL" sz="3200" dirty="0">
                <a:ea typeface="+mn-lt"/>
                <a:cs typeface="+mn-lt"/>
              </a:rPr>
              <a:t>Dostosowanie wymagań będzie dotyczyło </a:t>
            </a:r>
            <a:r>
              <a:rPr lang="pl-PL" sz="3200" b="1" dirty="0">
                <a:ea typeface="+mn-lt"/>
                <a:cs typeface="+mn-lt"/>
              </a:rPr>
              <a:t>formy sprawdzania wiedzy, a nie treści.</a:t>
            </a:r>
            <a:r>
              <a:rPr lang="pl-PL" sz="3200" dirty="0">
                <a:ea typeface="+mn-lt"/>
                <a:cs typeface="+mn-lt"/>
              </a:rPr>
              <a:t> Wymagania merytoryczne, co do oceny pracy pisemnej powinny być ogólne, takie same, jak dla innych uczniów, natomiast sprawdzenie pracy może być niekonwencjonalne. Np., jeśli nauczyciel nie może przeczytać pracy ucznia, może go poprosić, aby uczynił to sam lub przepytać ustnie z tego zakresu materiału. Może też skłaniać ucznia do pisania drukowanymi literami lub na komputerze.</a:t>
            </a:r>
            <a:endParaRPr lang="pl-PL" sz="3200"/>
          </a:p>
        </p:txBody>
      </p:sp>
    </p:spTree>
    <p:extLst>
      <p:ext uri="{BB962C8B-B14F-4D97-AF65-F5344CB8AC3E}">
        <p14:creationId xmlns:p14="http://schemas.microsoft.com/office/powerpoint/2010/main" val="180233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A69BE8-C0F9-4032-9D32-398D06B978F9}"/>
              </a:ext>
            </a:extLst>
          </p:cNvPr>
          <p:cNvSpPr>
            <a:spLocks noGrp="1"/>
          </p:cNvSpPr>
          <p:nvPr>
            <p:ph type="title"/>
          </p:nvPr>
        </p:nvSpPr>
        <p:spPr>
          <a:xfrm>
            <a:off x="377869" y="642594"/>
            <a:ext cx="11217057" cy="1371600"/>
          </a:xfrm>
        </p:spPr>
        <p:txBody>
          <a:bodyPr>
            <a:noAutofit/>
          </a:bodyPr>
          <a:lstStyle/>
          <a:p>
            <a:r>
              <a:rPr lang="pl-PL" sz="4000">
                <a:solidFill>
                  <a:srgbClr val="FF0000"/>
                </a:solidFill>
                <a:ea typeface="+mj-lt"/>
                <a:cs typeface="+mj-lt"/>
              </a:rPr>
              <a:t>Dysortografia, czyli trudności z poprawną pisownią pod względem ortograficznym, fonetycznym, interpunkcyjnym itd. </a:t>
            </a:r>
            <a:endParaRPr lang="pl-PL" sz="4000">
              <a:solidFill>
                <a:srgbClr val="FF0000"/>
              </a:solidFill>
            </a:endParaRPr>
          </a:p>
        </p:txBody>
      </p:sp>
      <p:sp>
        <p:nvSpPr>
          <p:cNvPr id="3" name="Symbol zastępczy zawartości 2">
            <a:extLst>
              <a:ext uri="{FF2B5EF4-FFF2-40B4-BE49-F238E27FC236}">
                <a16:creationId xmlns:a16="http://schemas.microsoft.com/office/drawing/2014/main" id="{E3081DDC-B1F7-4501-A121-B7CAB315F57C}"/>
              </a:ext>
            </a:extLst>
          </p:cNvPr>
          <p:cNvSpPr>
            <a:spLocks noGrp="1"/>
          </p:cNvSpPr>
          <p:nvPr>
            <p:ph idx="1"/>
          </p:nvPr>
        </p:nvSpPr>
        <p:spPr>
          <a:xfrm>
            <a:off x="858033" y="2353640"/>
            <a:ext cx="10736893" cy="3599104"/>
          </a:xfrm>
        </p:spPr>
        <p:txBody>
          <a:bodyPr vert="horz" lIns="91440" tIns="45720" rIns="91440" bIns="45720" rtlCol="0" anchor="t">
            <a:normAutofit/>
          </a:bodyPr>
          <a:lstStyle/>
          <a:p>
            <a:pPr marL="0" indent="0">
              <a:buNone/>
            </a:pPr>
            <a:r>
              <a:rPr lang="pl-PL" sz="2800" dirty="0">
                <a:ea typeface="+mn-lt"/>
                <a:cs typeface="+mn-lt"/>
              </a:rPr>
              <a:t>Dostosowanie wymagań znowu dotyczy głównie </a:t>
            </a:r>
            <a:r>
              <a:rPr lang="pl-PL" sz="2800" b="1" dirty="0">
                <a:ea typeface="+mn-lt"/>
                <a:cs typeface="+mn-lt"/>
              </a:rPr>
              <a:t>formy sprawdzania i oceniania wiedzy</a:t>
            </a:r>
            <a:r>
              <a:rPr lang="pl-PL" sz="2800" dirty="0">
                <a:ea typeface="+mn-lt"/>
                <a:cs typeface="+mn-lt"/>
              </a:rPr>
              <a:t> z tego zakresu. Zamiast klasycznych dyktand można robić sprawdziany polegające na uzasadnianiu pisowni wyrazów, odwołując się do znajomości zasad ortograficznych oceniać odrębnie merytoryczną stronę pracy i odrębnie poprawność pisowni, nie wpisując tej drugiej oceny do dziennika. W żadnym wypadku dysortografia nie uprawnia do zwolnienia ucznia z nauki ortografii i gramatyki.</a:t>
            </a:r>
            <a:endParaRPr lang="pl-PL" sz="2800" dirty="0"/>
          </a:p>
        </p:txBody>
      </p:sp>
    </p:spTree>
    <p:extLst>
      <p:ext uri="{BB962C8B-B14F-4D97-AF65-F5344CB8AC3E}">
        <p14:creationId xmlns:p14="http://schemas.microsoft.com/office/powerpoint/2010/main" val="1318897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D55B56-BCE2-43E6-B7D4-D383AACEA4FF}"/>
              </a:ext>
            </a:extLst>
          </p:cNvPr>
          <p:cNvSpPr>
            <a:spLocks noGrp="1"/>
          </p:cNvSpPr>
          <p:nvPr>
            <p:ph type="title"/>
          </p:nvPr>
        </p:nvSpPr>
        <p:spPr>
          <a:xfrm>
            <a:off x="544883" y="642594"/>
            <a:ext cx="10862152" cy="1371600"/>
          </a:xfrm>
        </p:spPr>
        <p:txBody>
          <a:bodyPr>
            <a:normAutofit/>
          </a:bodyPr>
          <a:lstStyle/>
          <a:p>
            <a:r>
              <a:rPr lang="pl-PL" sz="4000">
                <a:solidFill>
                  <a:srgbClr val="FF0000"/>
                </a:solidFill>
                <a:ea typeface="+mj-lt"/>
                <a:cs typeface="+mj-lt"/>
              </a:rPr>
              <a:t>Dysleksja, czyli trudności w czytaniu przekładające się często również na problemy ze zrozumieniem treści</a:t>
            </a:r>
            <a:endParaRPr lang="pl-PL" sz="4000">
              <a:solidFill>
                <a:srgbClr val="FF0000"/>
              </a:solidFill>
            </a:endParaRPr>
          </a:p>
        </p:txBody>
      </p:sp>
      <p:sp>
        <p:nvSpPr>
          <p:cNvPr id="3" name="Symbol zastępczy zawartości 2">
            <a:extLst>
              <a:ext uri="{FF2B5EF4-FFF2-40B4-BE49-F238E27FC236}">
                <a16:creationId xmlns:a16="http://schemas.microsoft.com/office/drawing/2014/main" id="{67D3500F-1C6F-4B39-A0F5-C35DA589EA3A}"/>
              </a:ext>
            </a:extLst>
          </p:cNvPr>
          <p:cNvSpPr>
            <a:spLocks noGrp="1"/>
          </p:cNvSpPr>
          <p:nvPr>
            <p:ph idx="1"/>
          </p:nvPr>
        </p:nvSpPr>
        <p:spPr>
          <a:xfrm>
            <a:off x="816280" y="2103120"/>
            <a:ext cx="10653385" cy="3849624"/>
          </a:xfrm>
        </p:spPr>
        <p:txBody>
          <a:bodyPr vert="horz" lIns="91440" tIns="45720" rIns="91440" bIns="45720" rtlCol="0" anchor="t">
            <a:normAutofit/>
          </a:bodyPr>
          <a:lstStyle/>
          <a:p>
            <a:pPr marL="0" indent="0">
              <a:buNone/>
            </a:pPr>
            <a:r>
              <a:rPr lang="pl-PL" sz="2400" dirty="0">
                <a:ea typeface="+mn-lt"/>
                <a:cs typeface="+mn-lt"/>
              </a:rPr>
              <a:t>Dostosowanie wymagań w zakresie formy może nastąpić w klasach, gdzie programowo jest sprawdzanie opanowania tej umiejętności. Widząc trudności dziecka nauczyciel może odpytać go z czytanki na osobności, a nie przy całej klasie, nie ponaglać, nie krytykować, nie zawstydzać, nie mobilizować stwierdzeniami ”jak się postarasz to będzie lepiej", nie zadawać do domu obszernych czytanek do opanowania.</a:t>
            </a:r>
          </a:p>
          <a:p>
            <a:pPr marL="0" indent="0">
              <a:buNone/>
            </a:pPr>
            <a:r>
              <a:rPr lang="pl-PL" sz="2400" dirty="0">
                <a:ea typeface="+mn-lt"/>
                <a:cs typeface="+mn-lt"/>
              </a:rPr>
              <a:t>Polem do pracy dla nauczyciela będzie dbałość o rozwój sfery emocjonalnej takiego ucznia. Dydaktyka jest, bowiem bardzo ważna, ale jeszcze ważniejsze jest przygotowanie dziecka do radzenia sobie w życiu, a do tego dziecko potrzebuje wrażliwości, fantazji, ufności we własne siły i zdolności, niezależnie od tego, kim będzie.</a:t>
            </a:r>
            <a:endParaRPr lang="pl-PL" dirty="0"/>
          </a:p>
        </p:txBody>
      </p:sp>
    </p:spTree>
    <p:extLst>
      <p:ext uri="{BB962C8B-B14F-4D97-AF65-F5344CB8AC3E}">
        <p14:creationId xmlns:p14="http://schemas.microsoft.com/office/powerpoint/2010/main" val="199911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330AC6-EC60-4CAF-A03E-4770DC2CBFEC}"/>
              </a:ext>
            </a:extLst>
          </p:cNvPr>
          <p:cNvSpPr>
            <a:spLocks noGrp="1"/>
          </p:cNvSpPr>
          <p:nvPr>
            <p:ph type="title"/>
          </p:nvPr>
        </p:nvSpPr>
        <p:spPr>
          <a:xfrm>
            <a:off x="670143" y="642594"/>
            <a:ext cx="11018728" cy="1371600"/>
          </a:xfrm>
        </p:spPr>
        <p:txBody>
          <a:bodyPr>
            <a:normAutofit/>
          </a:bodyPr>
          <a:lstStyle/>
          <a:p>
            <a:r>
              <a:rPr lang="pl-PL" sz="4000">
                <a:solidFill>
                  <a:srgbClr val="FF0000"/>
                </a:solidFill>
                <a:ea typeface="+mj-lt"/>
                <a:cs typeface="+mj-lt"/>
              </a:rPr>
              <a:t>Dostosowania edukacyjne dla ucznia ze specyficznymi trudnościami w uczeniu się</a:t>
            </a:r>
            <a:endParaRPr lang="pl-PL" sz="4000">
              <a:solidFill>
                <a:srgbClr val="FF0000"/>
              </a:solidFill>
            </a:endParaRPr>
          </a:p>
        </p:txBody>
      </p:sp>
      <p:sp>
        <p:nvSpPr>
          <p:cNvPr id="3" name="Symbol zastępczy zawartości 2">
            <a:extLst>
              <a:ext uri="{FF2B5EF4-FFF2-40B4-BE49-F238E27FC236}">
                <a16:creationId xmlns:a16="http://schemas.microsoft.com/office/drawing/2014/main" id="{D96B6BE1-C849-4F78-9047-E7EB57477603}"/>
              </a:ext>
            </a:extLst>
          </p:cNvPr>
          <p:cNvSpPr>
            <a:spLocks noGrp="1"/>
          </p:cNvSpPr>
          <p:nvPr>
            <p:ph idx="1"/>
          </p:nvPr>
        </p:nvSpPr>
        <p:spPr>
          <a:xfrm>
            <a:off x="607513" y="2103120"/>
            <a:ext cx="10768207" cy="4068829"/>
          </a:xfrm>
        </p:spPr>
        <p:txBody>
          <a:bodyPr vert="horz" lIns="91440" tIns="45720" rIns="91440" bIns="45720" rtlCol="0" anchor="t">
            <a:normAutofit fontScale="92500"/>
          </a:bodyPr>
          <a:lstStyle/>
          <a:p>
            <a:pPr marL="0" indent="0">
              <a:buNone/>
            </a:pPr>
            <a:r>
              <a:rPr lang="pl-PL" sz="2400" b="1" dirty="0">
                <a:ea typeface="+mn-lt"/>
                <a:cs typeface="+mn-lt"/>
              </a:rPr>
              <a:t>Sposoby postępowania i formy pomocy:</a:t>
            </a:r>
          </a:p>
          <a:p>
            <a:pPr>
              <a:buFont typeface="Wingdings" pitchFamily="18" charset="0"/>
              <a:buChar char="q"/>
            </a:pPr>
            <a:r>
              <a:rPr lang="pl-PL" sz="2400" dirty="0">
                <a:ea typeface="+mn-lt"/>
                <a:cs typeface="+mn-lt"/>
              </a:rPr>
              <a:t>wczesna diagnoza i terapia w formie zajęć </a:t>
            </a:r>
            <a:r>
              <a:rPr lang="pl-PL" sz="2400" dirty="0" err="1">
                <a:ea typeface="+mn-lt"/>
                <a:cs typeface="+mn-lt"/>
              </a:rPr>
              <a:t>korekcyjno</a:t>
            </a:r>
            <a:r>
              <a:rPr lang="pl-PL" sz="2400" dirty="0">
                <a:ea typeface="+mn-lt"/>
                <a:cs typeface="+mn-lt"/>
              </a:rPr>
              <a:t> – kompensacyjnych, w razie potrzeby także logopedycznych </a:t>
            </a:r>
          </a:p>
          <a:p>
            <a:pPr>
              <a:buClr>
                <a:srgbClr val="262626"/>
              </a:buClr>
              <a:buFont typeface="Wingdings" pitchFamily="18" charset="0"/>
              <a:buChar char="q"/>
            </a:pPr>
            <a:r>
              <a:rPr lang="pl-PL" sz="2400" dirty="0">
                <a:ea typeface="+mn-lt"/>
                <a:cs typeface="+mn-lt"/>
              </a:rPr>
              <a:t> w razie utrzymywania się zaburzeń – systematyczna terapia pedagogiczna nastawiona na wyrównywanie deficytów zgodnie z zaleceniami zawartymi w opinii </a:t>
            </a:r>
            <a:r>
              <a:rPr lang="pl-PL" sz="2400" err="1">
                <a:ea typeface="+mn-lt"/>
                <a:cs typeface="+mn-lt"/>
              </a:rPr>
              <a:t>psychologiczno</a:t>
            </a:r>
            <a:r>
              <a:rPr lang="pl-PL" sz="2400" dirty="0">
                <a:ea typeface="+mn-lt"/>
                <a:cs typeface="+mn-lt"/>
              </a:rPr>
              <a:t> - pedagogicznej, doskonalenie podstawowych technik szkolnych, utrwalanie zasad ortografii </a:t>
            </a:r>
            <a:endParaRPr lang="pl-PL" sz="2400">
              <a:ea typeface="+mn-lt"/>
              <a:cs typeface="+mn-lt"/>
            </a:endParaRPr>
          </a:p>
          <a:p>
            <a:pPr>
              <a:buClr>
                <a:srgbClr val="262626"/>
              </a:buClr>
              <a:buFont typeface="Wingdings" pitchFamily="18" charset="0"/>
              <a:buChar char="q"/>
            </a:pPr>
            <a:r>
              <a:rPr lang="pl-PL" sz="2400" dirty="0">
                <a:ea typeface="+mn-lt"/>
                <a:cs typeface="+mn-lt"/>
              </a:rPr>
              <a:t> instruowanie rodziców w jaki sposób mogą pracować z dzieckiem </a:t>
            </a:r>
            <a:endParaRPr lang="pl-PL" sz="2400">
              <a:ea typeface="+mn-lt"/>
              <a:cs typeface="+mn-lt"/>
            </a:endParaRPr>
          </a:p>
          <a:p>
            <a:pPr>
              <a:buClr>
                <a:srgbClr val="262626"/>
              </a:buClr>
              <a:buFont typeface="Wingdings" pitchFamily="18" charset="0"/>
              <a:buChar char="q"/>
            </a:pPr>
            <a:r>
              <a:rPr lang="pl-PL" sz="2400" dirty="0">
                <a:ea typeface="+mn-lt"/>
                <a:cs typeface="+mn-lt"/>
              </a:rPr>
              <a:t> dostosowanie procesu dydaktycznego oraz sposobu sprawdzania wiadomości i kryteriów oceniania do potrzeb edukacyjnych i możliwości ucznia na podstawie opinii poradni </a:t>
            </a:r>
            <a:endParaRPr lang="pl-PL" sz="2400">
              <a:ea typeface="+mn-lt"/>
              <a:cs typeface="+mn-lt"/>
            </a:endParaRPr>
          </a:p>
          <a:p>
            <a:pPr>
              <a:buClr>
                <a:srgbClr val="262626"/>
              </a:buClr>
              <a:buFont typeface="Wingdings" pitchFamily="18" charset="0"/>
              <a:buChar char="q"/>
            </a:pPr>
            <a:r>
              <a:rPr lang="pl-PL" sz="2400" dirty="0">
                <a:ea typeface="+mn-lt"/>
                <a:cs typeface="+mn-lt"/>
              </a:rPr>
              <a:t> możliwe jest zwolnienie ucznia z głęboką dysleksją z nauki drugiego języka obcego</a:t>
            </a:r>
            <a:endParaRPr lang="pl-PL" sz="2400"/>
          </a:p>
        </p:txBody>
      </p:sp>
    </p:spTree>
    <p:extLst>
      <p:ext uri="{BB962C8B-B14F-4D97-AF65-F5344CB8AC3E}">
        <p14:creationId xmlns:p14="http://schemas.microsoft.com/office/powerpoint/2010/main" val="3780607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9B0D72-9149-4443-B3A3-B61B42B22CD8}"/>
              </a:ext>
            </a:extLst>
          </p:cNvPr>
          <p:cNvSpPr>
            <a:spLocks noGrp="1"/>
          </p:cNvSpPr>
          <p:nvPr>
            <p:ph type="title"/>
          </p:nvPr>
        </p:nvSpPr>
        <p:spPr>
          <a:xfrm>
            <a:off x="1066800" y="642594"/>
            <a:ext cx="10058400" cy="1010653"/>
          </a:xfrm>
        </p:spPr>
        <p:txBody>
          <a:bodyPr>
            <a:normAutofit/>
          </a:bodyPr>
          <a:lstStyle/>
          <a:p>
            <a:r>
              <a:rPr lang="pl-PL" sz="3200">
                <a:solidFill>
                  <a:srgbClr val="FF0000"/>
                </a:solidFill>
                <a:ea typeface="+mj-lt"/>
                <a:cs typeface="+mj-lt"/>
              </a:rPr>
              <a:t>Sposoby wspierania ucznia z trudnościami w uczeniu dobre praktyki</a:t>
            </a:r>
            <a:endParaRPr lang="pl-PL" sz="3200">
              <a:solidFill>
                <a:srgbClr val="FF0000"/>
              </a:solidFill>
            </a:endParaRPr>
          </a:p>
        </p:txBody>
      </p:sp>
      <p:sp>
        <p:nvSpPr>
          <p:cNvPr id="3" name="Symbol zastępczy zawartości 2">
            <a:extLst>
              <a:ext uri="{FF2B5EF4-FFF2-40B4-BE49-F238E27FC236}">
                <a16:creationId xmlns:a16="http://schemas.microsoft.com/office/drawing/2014/main" id="{5DC45E8A-0F95-429D-BAB1-09E71612EB1A}"/>
              </a:ext>
            </a:extLst>
          </p:cNvPr>
          <p:cNvSpPr>
            <a:spLocks noGrp="1"/>
          </p:cNvSpPr>
          <p:nvPr>
            <p:ph idx="1"/>
          </p:nvPr>
        </p:nvSpPr>
        <p:spPr>
          <a:xfrm>
            <a:off x="655722" y="1712094"/>
            <a:ext cx="10930688" cy="4641702"/>
          </a:xfrm>
        </p:spPr>
        <p:txBody>
          <a:bodyPr vert="horz" lIns="91440" tIns="45720" rIns="91440" bIns="45720" rtlCol="0" anchor="t">
            <a:normAutofit fontScale="92500" lnSpcReduction="20000"/>
          </a:bodyPr>
          <a:lstStyle/>
          <a:p>
            <a:pPr>
              <a:buFont typeface="Wingdings" pitchFamily="18" charset="0"/>
              <a:buChar char="q"/>
            </a:pPr>
            <a:r>
              <a:rPr lang="pl-PL" sz="2000" dirty="0">
                <a:ea typeface="+mn-lt"/>
                <a:cs typeface="+mn-lt"/>
              </a:rPr>
              <a:t>czytanie z ołówkiem </a:t>
            </a:r>
          </a:p>
          <a:p>
            <a:pPr>
              <a:buClr>
                <a:srgbClr val="262626"/>
              </a:buClr>
              <a:buFont typeface="Wingdings" pitchFamily="18" charset="0"/>
              <a:buChar char="q"/>
            </a:pPr>
            <a:r>
              <a:rPr lang="pl-PL" sz="2000" dirty="0">
                <a:ea typeface="+mn-lt"/>
                <a:cs typeface="+mn-lt"/>
              </a:rPr>
              <a:t> wykorzystywanie taśmy klejącej </a:t>
            </a:r>
          </a:p>
          <a:p>
            <a:pPr>
              <a:buClr>
                <a:srgbClr val="262626"/>
              </a:buClr>
              <a:buFont typeface="Wingdings" pitchFamily="18" charset="0"/>
              <a:buChar char="q"/>
            </a:pPr>
            <a:r>
              <a:rPr lang="pl-PL" sz="2000" dirty="0">
                <a:ea typeface="+mn-lt"/>
                <a:cs typeface="+mn-lt"/>
              </a:rPr>
              <a:t> wykorzystywanie różnych gier, zabaw ćwiczeń </a:t>
            </a:r>
          </a:p>
          <a:p>
            <a:pPr>
              <a:buClr>
                <a:srgbClr val="262626"/>
              </a:buClr>
              <a:buFont typeface="Wingdings" pitchFamily="18" charset="0"/>
              <a:buChar char="q"/>
            </a:pPr>
            <a:r>
              <a:rPr lang="pl-PL" sz="2000" dirty="0">
                <a:ea typeface="+mn-lt"/>
                <a:cs typeface="+mn-lt"/>
              </a:rPr>
              <a:t> „łowienie ryb” </a:t>
            </a:r>
          </a:p>
          <a:p>
            <a:pPr>
              <a:buClr>
                <a:srgbClr val="262626"/>
              </a:buClr>
              <a:buFont typeface="Wingdings" pitchFamily="18" charset="0"/>
              <a:buChar char="q"/>
            </a:pPr>
            <a:r>
              <a:rPr lang="pl-PL" sz="2000" dirty="0">
                <a:ea typeface="+mn-lt"/>
                <a:cs typeface="+mn-lt"/>
              </a:rPr>
              <a:t> tablica interaktywna </a:t>
            </a:r>
          </a:p>
          <a:p>
            <a:pPr>
              <a:buClr>
                <a:srgbClr val="262626"/>
              </a:buClr>
              <a:buFont typeface="Wingdings" pitchFamily="18" charset="0"/>
              <a:buChar char="q"/>
            </a:pPr>
            <a:r>
              <a:rPr lang="pl-PL" sz="2000" dirty="0">
                <a:ea typeface="+mn-lt"/>
                <a:cs typeface="+mn-lt"/>
              </a:rPr>
              <a:t> kącik czytania, ciche czytanie </a:t>
            </a:r>
          </a:p>
          <a:p>
            <a:pPr>
              <a:buClr>
                <a:srgbClr val="262626"/>
              </a:buClr>
              <a:buFont typeface="Wingdings" pitchFamily="18" charset="0"/>
              <a:buChar char="q"/>
            </a:pPr>
            <a:r>
              <a:rPr lang="pl-PL" sz="2000" dirty="0">
                <a:ea typeface="+mn-lt"/>
                <a:cs typeface="+mn-lt"/>
              </a:rPr>
              <a:t> wykonanie przez dzieci liter alfabetu z różnych materiałów </a:t>
            </a:r>
          </a:p>
          <a:p>
            <a:pPr>
              <a:buClr>
                <a:srgbClr val="262626"/>
              </a:buClr>
              <a:buFont typeface="Wingdings" pitchFamily="18" charset="0"/>
              <a:buChar char="q"/>
            </a:pPr>
            <a:r>
              <a:rPr lang="pl-PL" sz="2000" dirty="0">
                <a:ea typeface="+mn-lt"/>
                <a:cs typeface="+mn-lt"/>
              </a:rPr>
              <a:t> mapy myśli </a:t>
            </a:r>
          </a:p>
          <a:p>
            <a:pPr>
              <a:buClr>
                <a:srgbClr val="262626"/>
              </a:buClr>
              <a:buFont typeface="Wingdings" pitchFamily="18" charset="0"/>
              <a:buChar char="q"/>
            </a:pPr>
            <a:r>
              <a:rPr lang="pl-PL" sz="2000" dirty="0">
                <a:ea typeface="+mn-lt"/>
                <a:cs typeface="+mn-lt"/>
              </a:rPr>
              <a:t> błyszczące karty literowo-obrazkowe </a:t>
            </a:r>
          </a:p>
          <a:p>
            <a:pPr>
              <a:buClr>
                <a:srgbClr val="262626"/>
              </a:buClr>
              <a:buFont typeface="Wingdings" pitchFamily="18" charset="0"/>
              <a:buChar char="q"/>
            </a:pPr>
            <a:r>
              <a:rPr lang="pl-PL" sz="2000" dirty="0">
                <a:ea typeface="+mn-lt"/>
                <a:cs typeface="+mn-lt"/>
              </a:rPr>
              <a:t> ćwiczenie „litery w wyobraźni” </a:t>
            </a:r>
          </a:p>
          <a:p>
            <a:pPr>
              <a:buClr>
                <a:srgbClr val="262626"/>
              </a:buClr>
              <a:buFont typeface="Wingdings" pitchFamily="18" charset="0"/>
              <a:buChar char="q"/>
            </a:pPr>
            <a:r>
              <a:rPr lang="pl-PL" sz="2000" dirty="0">
                <a:ea typeface="+mn-lt"/>
                <a:cs typeface="+mn-lt"/>
              </a:rPr>
              <a:t> wykorzystanie wszystkich zmysłów w nauczaniu </a:t>
            </a:r>
          </a:p>
          <a:p>
            <a:pPr>
              <a:buClr>
                <a:srgbClr val="262626"/>
              </a:buClr>
              <a:buFont typeface="Wingdings" pitchFamily="18" charset="0"/>
              <a:buChar char="q"/>
            </a:pPr>
            <a:r>
              <a:rPr lang="pl-PL" sz="2000" dirty="0">
                <a:ea typeface="+mn-lt"/>
                <a:cs typeface="+mn-lt"/>
              </a:rPr>
              <a:t> specjalny segregator, teczka </a:t>
            </a:r>
          </a:p>
          <a:p>
            <a:pPr>
              <a:buClr>
                <a:srgbClr val="262626"/>
              </a:buClr>
              <a:buFont typeface="Wingdings" pitchFamily="18" charset="0"/>
              <a:buChar char="q"/>
            </a:pPr>
            <a:r>
              <a:rPr lang="pl-PL" sz="2000" dirty="0">
                <a:ea typeface="+mn-lt"/>
                <a:cs typeface="+mn-lt"/>
              </a:rPr>
              <a:t> zamiast przepisywania pracy domowej z tablicy - karteczki z zapisaną pracą domową</a:t>
            </a:r>
            <a:endParaRPr lang="pl-PL" sz="2000"/>
          </a:p>
        </p:txBody>
      </p:sp>
    </p:spTree>
    <p:extLst>
      <p:ext uri="{BB962C8B-B14F-4D97-AF65-F5344CB8AC3E}">
        <p14:creationId xmlns:p14="http://schemas.microsoft.com/office/powerpoint/2010/main" val="119689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4E966A-30D0-4A00-AFCD-ED5C28EFC0F7}"/>
              </a:ext>
            </a:extLst>
          </p:cNvPr>
          <p:cNvSpPr>
            <a:spLocks noGrp="1"/>
          </p:cNvSpPr>
          <p:nvPr>
            <p:ph type="title"/>
          </p:nvPr>
        </p:nvSpPr>
        <p:spPr>
          <a:xfrm>
            <a:off x="629771" y="642594"/>
            <a:ext cx="11044517" cy="833718"/>
          </a:xfrm>
        </p:spPr>
        <p:txBody>
          <a:bodyPr>
            <a:normAutofit/>
          </a:bodyPr>
          <a:lstStyle/>
          <a:p>
            <a:r>
              <a:rPr lang="pl-PL" sz="3600">
                <a:solidFill>
                  <a:srgbClr val="FF0000"/>
                </a:solidFill>
              </a:rPr>
              <a:t>Materiały pomocne do pracy z dzieckiem z ryzykiem dysleksji</a:t>
            </a:r>
          </a:p>
        </p:txBody>
      </p:sp>
      <p:sp>
        <p:nvSpPr>
          <p:cNvPr id="3" name="Symbol zastępczy zawartości 2">
            <a:extLst>
              <a:ext uri="{FF2B5EF4-FFF2-40B4-BE49-F238E27FC236}">
                <a16:creationId xmlns:a16="http://schemas.microsoft.com/office/drawing/2014/main" id="{15B0598C-B3E4-4519-8253-CADCB01F51AE}"/>
              </a:ext>
            </a:extLst>
          </p:cNvPr>
          <p:cNvSpPr>
            <a:spLocks noGrp="1"/>
          </p:cNvSpPr>
          <p:nvPr>
            <p:ph idx="1"/>
          </p:nvPr>
        </p:nvSpPr>
        <p:spPr>
          <a:xfrm>
            <a:off x="629771" y="1576444"/>
            <a:ext cx="11044517" cy="4376300"/>
          </a:xfrm>
        </p:spPr>
        <p:txBody>
          <a:bodyPr vert="horz" lIns="91440" tIns="45720" rIns="91440" bIns="45720" rtlCol="0" anchor="t">
            <a:normAutofit fontScale="92500" lnSpcReduction="10000"/>
          </a:bodyPr>
          <a:lstStyle/>
          <a:p>
            <a:pPr marL="342900" indent="-342900">
              <a:buClr>
                <a:srgbClr val="262626"/>
              </a:buClr>
              <a:buFont typeface="Wingdings" pitchFamily="18" charset="0"/>
              <a:buChar char="Ø"/>
            </a:pPr>
            <a:r>
              <a:rPr lang="pl-PL" sz="2000" b="1" dirty="0">
                <a:ea typeface="+mn-lt"/>
                <a:cs typeface="+mn-lt"/>
              </a:rPr>
              <a:t>Diagnoza  dziecka z grupy  ryzyka  dysleksji</a:t>
            </a:r>
            <a:endParaRPr lang="pl-PL"/>
          </a:p>
          <a:p>
            <a:pPr marL="0" indent="0">
              <a:buNone/>
            </a:pPr>
            <a:r>
              <a:rPr lang="pl-PL" dirty="0">
                <a:ea typeface="+mn-lt"/>
                <a:cs typeface="+mn-lt"/>
                <a:hlinkClick r:id="rId2"/>
              </a:rPr>
              <a:t>file:///C:/Users/48695/Downloads/k.-kasprzak-diagnoza-dziecka-z-grupy-ryzyka-dysleksji%20(2).pdf</a:t>
            </a:r>
          </a:p>
          <a:p>
            <a:pPr marL="0" indent="0">
              <a:buNone/>
            </a:pPr>
            <a:endParaRPr lang="pl-PL" dirty="0">
              <a:ea typeface="+mn-lt"/>
              <a:cs typeface="+mn-lt"/>
            </a:endParaRPr>
          </a:p>
          <a:p>
            <a:pPr>
              <a:buFont typeface="Wingdings" pitchFamily="18" charset="0"/>
              <a:buChar char="Ø"/>
            </a:pPr>
            <a:r>
              <a:rPr lang="pl-PL" sz="2000" b="1" dirty="0">
                <a:ea typeface="+mn-lt"/>
                <a:cs typeface="+mn-lt"/>
              </a:rPr>
              <a:t>Arkusz diagnostyczny dla dziecka z grupy ryzyka dysleksji oraz ustalanie działań wspomagających ucznia</a:t>
            </a:r>
          </a:p>
          <a:p>
            <a:pPr marL="0" indent="0">
              <a:buNone/>
            </a:pPr>
            <a:r>
              <a:rPr lang="pl-PL" sz="2000" dirty="0">
                <a:ea typeface="+mn-lt"/>
                <a:cs typeface="+mn-lt"/>
                <a:hlinkClick r:id="rId3"/>
              </a:rPr>
              <a:t>file:///C:/Users/48695/Downloads/arkusz-diagnostyczny-m.-pleskot%20(1).pdf</a:t>
            </a:r>
            <a:r>
              <a:rPr lang="pl-PL" sz="2000" dirty="0">
                <a:ea typeface="+mn-lt"/>
                <a:cs typeface="+mn-lt"/>
              </a:rPr>
              <a:t> </a:t>
            </a:r>
            <a:endParaRPr lang="pl-PL"/>
          </a:p>
          <a:p>
            <a:pPr marL="285750" indent="-285750">
              <a:buClr>
                <a:srgbClr val="000000">
                  <a:lumMod val="85000"/>
                  <a:lumOff val="15000"/>
                </a:srgbClr>
              </a:buClr>
              <a:buFont typeface="Wingdings" pitchFamily="18" charset="0"/>
              <a:buChar char="Ø"/>
            </a:pPr>
            <a:endParaRPr lang="pl-PL" sz="2000" b="1" dirty="0">
              <a:ea typeface="+mn-lt"/>
              <a:cs typeface="+mn-lt"/>
            </a:endParaRPr>
          </a:p>
          <a:p>
            <a:pPr marL="285750" indent="-285750">
              <a:buClr>
                <a:srgbClr val="262626"/>
              </a:buClr>
              <a:buFont typeface="Wingdings" pitchFamily="18" charset="0"/>
              <a:buChar char="Ø"/>
            </a:pPr>
            <a:r>
              <a:rPr lang="pl-PL" sz="2000" b="1" dirty="0">
                <a:ea typeface="+mn-lt"/>
                <a:cs typeface="+mn-lt"/>
              </a:rPr>
              <a:t>Strategia postępowania wobec ucznia przejawiającego symptomy ryzyka dysleksji</a:t>
            </a:r>
            <a:endParaRPr lang="pl-PL" dirty="0"/>
          </a:p>
          <a:p>
            <a:pPr marL="0" indent="0">
              <a:buNone/>
            </a:pPr>
            <a:r>
              <a:rPr lang="pl-PL" sz="2000" dirty="0">
                <a:ea typeface="+mn-lt"/>
                <a:cs typeface="+mn-lt"/>
                <a:hlinkClick r:id="rId4"/>
              </a:rPr>
              <a:t>file:///C:/Users/48695/Downloads/a.machura-strategia_2.pdf</a:t>
            </a:r>
            <a:r>
              <a:rPr lang="pl-PL" sz="2000" dirty="0">
                <a:ea typeface="+mn-lt"/>
                <a:cs typeface="+mn-lt"/>
              </a:rPr>
              <a:t> </a:t>
            </a:r>
          </a:p>
          <a:p>
            <a:pPr marL="0" indent="0">
              <a:buNone/>
            </a:pPr>
            <a:endParaRPr lang="pl-PL" sz="2000" dirty="0"/>
          </a:p>
          <a:p>
            <a:pPr>
              <a:buFont typeface="Wingdings" pitchFamily="18" charset="0"/>
              <a:buChar char="Ø"/>
            </a:pPr>
            <a:r>
              <a:rPr lang="pl-PL" sz="2000" b="1" dirty="0">
                <a:ea typeface="+mn-lt"/>
                <a:cs typeface="+mn-lt"/>
              </a:rPr>
              <a:t>Strategia postępowania wobec uczennicy z grupy ryzyka dysleksji</a:t>
            </a:r>
          </a:p>
          <a:p>
            <a:pPr marL="0" indent="0">
              <a:buNone/>
            </a:pPr>
            <a:r>
              <a:rPr lang="pl-PL" sz="2000" dirty="0">
                <a:ea typeface="+mn-lt"/>
                <a:cs typeface="+mn-lt"/>
                <a:hlinkClick r:id="rId5"/>
              </a:rPr>
              <a:t>file:///C:/Users/48695/Downloads/dysleksja-teresa-kusak_1.pdf</a:t>
            </a:r>
            <a:r>
              <a:rPr lang="pl-PL" sz="2000" dirty="0">
                <a:ea typeface="+mn-lt"/>
                <a:cs typeface="+mn-lt"/>
              </a:rPr>
              <a:t> </a:t>
            </a:r>
            <a:endParaRPr lang="pl-PL"/>
          </a:p>
        </p:txBody>
      </p:sp>
    </p:spTree>
    <p:extLst>
      <p:ext uri="{BB962C8B-B14F-4D97-AF65-F5344CB8AC3E}">
        <p14:creationId xmlns:p14="http://schemas.microsoft.com/office/powerpoint/2010/main" val="2311240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9EAD5A9-D93D-44AC-882E-A253906477E0}"/>
              </a:ext>
            </a:extLst>
          </p:cNvPr>
          <p:cNvSpPr>
            <a:spLocks noGrp="1"/>
          </p:cNvSpPr>
          <p:nvPr>
            <p:ph idx="1"/>
          </p:nvPr>
        </p:nvSpPr>
        <p:spPr>
          <a:xfrm>
            <a:off x="766011" y="779646"/>
            <a:ext cx="10449426" cy="3849624"/>
          </a:xfrm>
        </p:spPr>
        <p:txBody>
          <a:bodyPr vert="horz" lIns="91440" tIns="45720" rIns="91440" bIns="45720" rtlCol="0" anchor="t">
            <a:normAutofit/>
          </a:bodyPr>
          <a:lstStyle/>
          <a:p>
            <a:pPr>
              <a:buFont typeface="Wingdings" pitchFamily="18" charset="0"/>
              <a:buChar char="Ø"/>
            </a:pPr>
            <a:r>
              <a:rPr lang="pl-PL" sz="2800" dirty="0">
                <a:ea typeface="+mn-lt"/>
                <a:cs typeface="+mn-lt"/>
              </a:rPr>
              <a:t>Dysleksja ma źródło w nieprawidłowościach struktury i funkcjonowania ośrodkowego układu nerwowego (w tym mózgu i móżdżku). </a:t>
            </a:r>
          </a:p>
          <a:p>
            <a:pPr marL="0" indent="0">
              <a:buNone/>
            </a:pPr>
            <a:endParaRPr lang="pl-PL" sz="2800" dirty="0">
              <a:ea typeface="+mn-lt"/>
              <a:cs typeface="+mn-lt"/>
            </a:endParaRPr>
          </a:p>
          <a:p>
            <a:pPr>
              <a:buFont typeface="Wingdings" pitchFamily="18" charset="0"/>
              <a:buChar char="Ø"/>
            </a:pPr>
            <a:r>
              <a:rPr lang="pl-PL" sz="2800" dirty="0">
                <a:ea typeface="+mn-lt"/>
                <a:cs typeface="+mn-lt"/>
              </a:rPr>
              <a:t> Różne teorie wskazują, iż rezultatem nietypowego lub nieprawidłowego rozwoju ośrodkowego układu nerwowego jest występowanie podstawowych deficytów rozwoju, przede wszystkim funkcji poznawczych. </a:t>
            </a:r>
            <a:endParaRPr lang="pl-PL"/>
          </a:p>
        </p:txBody>
      </p:sp>
      <p:pic>
        <p:nvPicPr>
          <p:cNvPr id="4" name="Obraz 4" descr="Obraz zawierający tekst, znak, zastawa stołowa, naczynia&#10;&#10;Opis wygenerowany automatycznie">
            <a:extLst>
              <a:ext uri="{FF2B5EF4-FFF2-40B4-BE49-F238E27FC236}">
                <a16:creationId xmlns:a16="http://schemas.microsoft.com/office/drawing/2014/main" id="{E904F6E8-7C56-4F0B-BC9F-52720C0CE76C}"/>
              </a:ext>
            </a:extLst>
          </p:cNvPr>
          <p:cNvPicPr>
            <a:picLocks noChangeAspect="1"/>
          </p:cNvPicPr>
          <p:nvPr/>
        </p:nvPicPr>
        <p:blipFill>
          <a:blip r:embed="rId2"/>
          <a:stretch>
            <a:fillRect/>
          </a:stretch>
        </p:blipFill>
        <p:spPr>
          <a:xfrm>
            <a:off x="1807154" y="4781025"/>
            <a:ext cx="9089720" cy="848838"/>
          </a:xfrm>
          <a:prstGeom prst="rect">
            <a:avLst/>
          </a:prstGeom>
        </p:spPr>
      </p:pic>
    </p:spTree>
    <p:extLst>
      <p:ext uri="{BB962C8B-B14F-4D97-AF65-F5344CB8AC3E}">
        <p14:creationId xmlns:p14="http://schemas.microsoft.com/office/powerpoint/2010/main" val="2481363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1B4DE3-4908-4809-AD26-F75DB287812F}"/>
              </a:ext>
            </a:extLst>
          </p:cNvPr>
          <p:cNvSpPr>
            <a:spLocks noGrp="1"/>
          </p:cNvSpPr>
          <p:nvPr>
            <p:ph type="title"/>
          </p:nvPr>
        </p:nvSpPr>
        <p:spPr/>
        <p:txBody>
          <a:bodyPr>
            <a:normAutofit/>
          </a:bodyPr>
          <a:lstStyle/>
          <a:p>
            <a:r>
              <a:rPr lang="pl-PL">
                <a:solidFill>
                  <a:srgbClr val="FF0000"/>
                </a:solidFill>
              </a:rPr>
              <a:t>Literatura:</a:t>
            </a:r>
          </a:p>
        </p:txBody>
      </p:sp>
      <p:sp>
        <p:nvSpPr>
          <p:cNvPr id="3" name="Symbol zastępczy zawartości 2">
            <a:extLst>
              <a:ext uri="{FF2B5EF4-FFF2-40B4-BE49-F238E27FC236}">
                <a16:creationId xmlns:a16="http://schemas.microsoft.com/office/drawing/2014/main" id="{F2F18633-C1F1-488A-95EA-A4AD5031AA33}"/>
              </a:ext>
            </a:extLst>
          </p:cNvPr>
          <p:cNvSpPr>
            <a:spLocks noGrp="1"/>
          </p:cNvSpPr>
          <p:nvPr>
            <p:ph idx="1"/>
          </p:nvPr>
        </p:nvSpPr>
        <p:spPr/>
        <p:txBody>
          <a:bodyPr vert="horz" lIns="91440" tIns="45720" rIns="91440" bIns="45720" rtlCol="0" anchor="t">
            <a:normAutofit/>
          </a:bodyPr>
          <a:lstStyle/>
          <a:p>
            <a:pPr>
              <a:buFont typeface="Wingdings" pitchFamily="18" charset="0"/>
              <a:buChar char="Ø"/>
            </a:pPr>
            <a:r>
              <a:rPr lang="pl-PL" sz="2400" b="1" dirty="0">
                <a:ea typeface="+mn-lt"/>
                <a:cs typeface="+mn-lt"/>
              </a:rPr>
              <a:t>Bogdanowicz Marta, "Ryzyko dysleksji, dysortografii i dysgrafii - Skala Ryzyka Dysleksji wraz z normami dla klas I </a:t>
            </a:r>
            <a:r>
              <a:rPr lang="pl-PL" sz="2400" b="1" dirty="0" err="1">
                <a:ea typeface="+mn-lt"/>
                <a:cs typeface="+mn-lt"/>
              </a:rPr>
              <a:t>i</a:t>
            </a:r>
            <a:r>
              <a:rPr lang="pl-PL" sz="2400" b="1" dirty="0">
                <a:ea typeface="+mn-lt"/>
                <a:cs typeface="+mn-lt"/>
              </a:rPr>
              <a:t> II", 2011.</a:t>
            </a:r>
            <a:endParaRPr lang="pl-PL"/>
          </a:p>
          <a:p>
            <a:pPr>
              <a:buClr>
                <a:srgbClr val="262626"/>
              </a:buClr>
              <a:buFont typeface="Wingdings" pitchFamily="18" charset="0"/>
              <a:buChar char="Ø"/>
            </a:pPr>
            <a:r>
              <a:rPr lang="pl-PL" sz="2400" b="1" dirty="0"/>
              <a:t>Bogdanowicz Marta, "Ryzyko dysleksji, problem i diagnozowanie", 2004.</a:t>
            </a:r>
          </a:p>
          <a:p>
            <a:pPr>
              <a:buClr>
                <a:srgbClr val="262626"/>
              </a:buClr>
              <a:buFont typeface="Wingdings" pitchFamily="18" charset="0"/>
              <a:buChar char="Ø"/>
            </a:pPr>
            <a:r>
              <a:rPr lang="pl-PL" sz="2400" b="1" dirty="0"/>
              <a:t>Radwańska  Anna, "Jak pomóc dziecku z dysleksją. Poradnik dla rodziców i nauczycieli", 2017.</a:t>
            </a:r>
          </a:p>
          <a:p>
            <a:pPr>
              <a:buClr>
                <a:srgbClr val="262626"/>
              </a:buClr>
              <a:buFont typeface="Wingdings" pitchFamily="18" charset="0"/>
              <a:buChar char="Ø"/>
            </a:pPr>
            <a:r>
              <a:rPr lang="pl-PL" sz="2400" b="1" dirty="0">
                <a:ea typeface="+mn-lt"/>
                <a:cs typeface="+mn-lt"/>
              </a:rPr>
              <a:t>Materiały dostępne na platformie </a:t>
            </a:r>
            <a:r>
              <a:rPr lang="pl-PL" sz="2400" dirty="0">
                <a:ea typeface="+mn-lt"/>
                <a:cs typeface="+mn-lt"/>
              </a:rPr>
              <a:t>Ośrodka Rozwoju Edukacji - publicznej placówki doskonalenia nauczycieli o zasięgu ogólnokrajowym prowadzonej  przez Ministra Edukacji i Nauki (</a:t>
            </a:r>
            <a:r>
              <a:rPr lang="pl-PL" sz="2400" dirty="0">
                <a:ea typeface="+mn-lt"/>
                <a:cs typeface="+mn-lt"/>
                <a:hlinkClick r:id="rId2"/>
              </a:rPr>
              <a:t>https://www.ore.edu.pl/o-nas/</a:t>
            </a:r>
            <a:r>
              <a:rPr lang="pl-PL" sz="2400" dirty="0">
                <a:ea typeface="+mn-lt"/>
                <a:cs typeface="+mn-lt"/>
              </a:rPr>
              <a:t>). </a:t>
            </a:r>
            <a:endParaRPr lang="pl-PL" sz="2400" b="1" dirty="0">
              <a:ea typeface="+mn-lt"/>
              <a:cs typeface="+mn-lt"/>
            </a:endParaRPr>
          </a:p>
        </p:txBody>
      </p:sp>
    </p:spTree>
    <p:extLst>
      <p:ext uri="{BB962C8B-B14F-4D97-AF65-F5344CB8AC3E}">
        <p14:creationId xmlns:p14="http://schemas.microsoft.com/office/powerpoint/2010/main" val="890295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46AB8F7-DA93-4706-B292-97F8158A79D9}"/>
              </a:ext>
            </a:extLst>
          </p:cNvPr>
          <p:cNvSpPr>
            <a:spLocks noGrp="1"/>
          </p:cNvSpPr>
          <p:nvPr>
            <p:ph idx="1"/>
          </p:nvPr>
        </p:nvSpPr>
        <p:spPr>
          <a:xfrm>
            <a:off x="1066800" y="954901"/>
            <a:ext cx="10058400" cy="4298473"/>
          </a:xfrm>
        </p:spPr>
        <p:txBody>
          <a:bodyPr vert="horz" lIns="91440" tIns="45720" rIns="91440" bIns="45720" rtlCol="0" anchor="t">
            <a:noAutofit/>
          </a:bodyPr>
          <a:lstStyle/>
          <a:p>
            <a:pPr algn="just"/>
            <a:r>
              <a:rPr lang="pl-PL" sz="2400" b="1" dirty="0">
                <a:ea typeface="+mn-lt"/>
                <a:cs typeface="+mn-lt"/>
              </a:rPr>
              <a:t>Dziecko ryzyka dysleksji</a:t>
            </a:r>
            <a:r>
              <a:rPr lang="pl-PL" sz="2400" dirty="0">
                <a:ea typeface="+mn-lt"/>
                <a:cs typeface="+mn-lt"/>
              </a:rPr>
              <a:t> to dziecko o nieharmonijnym rozwoju psychomotorycznym, jak również dziecko z nieprawidłowej ciąży, porodu oraz z rodziny, gdzie występowały przypadki opóźnionego rozwoju mowy, leworęczność, dysleksja. O tym, iż dziecko jest z grupy ryzyka dysleksji, mówimy tylko wtedy, gdy występują ww. zaburzenia przy prawidłowym rozwoju intelektualnym i dobrych warunkach środowiskowych. U dzieci tych występują fragmentaryczne zaburzenia funkcji percepcyjno-motorycznych. Mogą one występować w zakresie funkcji analizatora wzrokowego, słuchowego oraz kinestetyczno-ruchowego. Dzieci ryzyka dysleksji, a także wszystkie inne dzieci z trudnościami w nauce, wymagają szczególnej troski ze strony rodziców i wychowawców, wnikliwej obserwacji i pomocy w momencie pojawienia się trudności</a:t>
            </a:r>
            <a:r>
              <a:rPr lang="pl-PL" sz="2400" b="1" dirty="0">
                <a:ea typeface="+mn-lt"/>
                <a:cs typeface="+mn-lt"/>
              </a:rPr>
              <a:t>.</a:t>
            </a:r>
            <a:endParaRPr lang="pl-PL" sz="2400"/>
          </a:p>
        </p:txBody>
      </p:sp>
    </p:spTree>
    <p:extLst>
      <p:ext uri="{BB962C8B-B14F-4D97-AF65-F5344CB8AC3E}">
        <p14:creationId xmlns:p14="http://schemas.microsoft.com/office/powerpoint/2010/main" val="102053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7A5198D-AF88-4D4F-A7BA-F8854764B0F0}"/>
              </a:ext>
            </a:extLst>
          </p:cNvPr>
          <p:cNvSpPr>
            <a:spLocks noGrp="1"/>
          </p:cNvSpPr>
          <p:nvPr>
            <p:ph idx="1"/>
          </p:nvPr>
        </p:nvSpPr>
        <p:spPr>
          <a:xfrm>
            <a:off x="826718" y="840079"/>
            <a:ext cx="10058400" cy="3849624"/>
          </a:xfrm>
        </p:spPr>
        <p:txBody>
          <a:bodyPr vert="horz" lIns="91440" tIns="45720" rIns="91440" bIns="45720" rtlCol="0" anchor="t">
            <a:normAutofit/>
          </a:bodyPr>
          <a:lstStyle/>
          <a:p>
            <a:r>
              <a:rPr lang="pl-PL" sz="2800" b="1" dirty="0">
                <a:solidFill>
                  <a:srgbClr val="FF0000"/>
                </a:solidFill>
                <a:ea typeface="+mn-lt"/>
                <a:cs typeface="+mn-lt"/>
              </a:rPr>
              <a:t>NAUCZYCIELU!</a:t>
            </a:r>
            <a:r>
              <a:rPr lang="pl-PL" sz="2800" b="1" dirty="0">
                <a:ea typeface="+mn-lt"/>
                <a:cs typeface="+mn-lt"/>
              </a:rPr>
              <a:t>  Dziecko ryzyka dysleksji nie musi stać się dzieckiem dyslektycznym. Wszystko zależy od tego, jak szybko rozpoznamy jego potrzeby i zareagujemy na nie, czy uda nam się – i w jakim stopniu – wyrównać dysharmonię w rozwoju psychomotorycznym, zanim dziecko zacznie doświadczać niepowodzeń w nauce.</a:t>
            </a:r>
            <a:endParaRPr lang="pl-PL" sz="2800"/>
          </a:p>
        </p:txBody>
      </p:sp>
      <p:pic>
        <p:nvPicPr>
          <p:cNvPr id="4" name="Obraz 4" descr="Obraz zawierający osoba, wewnątrz&#10;&#10;Opis wygenerowany automatycznie">
            <a:extLst>
              <a:ext uri="{FF2B5EF4-FFF2-40B4-BE49-F238E27FC236}">
                <a16:creationId xmlns:a16="http://schemas.microsoft.com/office/drawing/2014/main" id="{9FEE97DB-540F-4009-8CCB-610EA2B3124E}"/>
              </a:ext>
            </a:extLst>
          </p:cNvPr>
          <p:cNvPicPr>
            <a:picLocks noChangeAspect="1"/>
          </p:cNvPicPr>
          <p:nvPr/>
        </p:nvPicPr>
        <p:blipFill>
          <a:blip r:embed="rId2"/>
          <a:stretch>
            <a:fillRect/>
          </a:stretch>
        </p:blipFill>
        <p:spPr>
          <a:xfrm>
            <a:off x="5987442" y="3212891"/>
            <a:ext cx="4423774" cy="2958298"/>
          </a:xfrm>
          <a:prstGeom prst="rect">
            <a:avLst/>
          </a:prstGeom>
        </p:spPr>
      </p:pic>
    </p:spTree>
    <p:extLst>
      <p:ext uri="{BB962C8B-B14F-4D97-AF65-F5344CB8AC3E}">
        <p14:creationId xmlns:p14="http://schemas.microsoft.com/office/powerpoint/2010/main" val="4024555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921AAA-60DB-4C1C-9E97-EDB920546124}"/>
              </a:ext>
            </a:extLst>
          </p:cNvPr>
          <p:cNvSpPr>
            <a:spLocks noGrp="1"/>
          </p:cNvSpPr>
          <p:nvPr>
            <p:ph type="title"/>
          </p:nvPr>
        </p:nvSpPr>
        <p:spPr/>
        <p:txBody>
          <a:bodyPr>
            <a:normAutofit fontScale="90000"/>
          </a:bodyPr>
          <a:lstStyle/>
          <a:p>
            <a:r>
              <a:rPr lang="pl-PL">
                <a:solidFill>
                  <a:srgbClr val="FF0000"/>
                </a:solidFill>
                <a:ea typeface="+mj-lt"/>
                <a:cs typeface="+mj-lt"/>
              </a:rPr>
              <a:t>Symptomy występowania ryzyka specyficznych trudności w uczeniu się :</a:t>
            </a:r>
            <a:endParaRPr lang="pl-PL">
              <a:solidFill>
                <a:srgbClr val="FF0000"/>
              </a:solidFill>
            </a:endParaRPr>
          </a:p>
        </p:txBody>
      </p:sp>
      <p:sp>
        <p:nvSpPr>
          <p:cNvPr id="3" name="Symbol zastępczy zawartości 2">
            <a:extLst>
              <a:ext uri="{FF2B5EF4-FFF2-40B4-BE49-F238E27FC236}">
                <a16:creationId xmlns:a16="http://schemas.microsoft.com/office/drawing/2014/main" id="{6A89EDBF-70B4-4FA0-BFE8-DB7B24412383}"/>
              </a:ext>
            </a:extLst>
          </p:cNvPr>
          <p:cNvSpPr>
            <a:spLocks noGrp="1"/>
          </p:cNvSpPr>
          <p:nvPr>
            <p:ph idx="1"/>
          </p:nvPr>
        </p:nvSpPr>
        <p:spPr/>
        <p:txBody>
          <a:bodyPr vert="horz" lIns="91440" tIns="45720" rIns="91440" bIns="45720" rtlCol="0" anchor="t">
            <a:noAutofit/>
          </a:bodyPr>
          <a:lstStyle/>
          <a:p>
            <a:r>
              <a:rPr lang="pl-PL" sz="2800" dirty="0">
                <a:ea typeface="+mn-lt"/>
                <a:cs typeface="+mn-lt"/>
              </a:rPr>
              <a:t>W przypadku dysharmonii rozwoju psychoruchowego, a więc opóźnienia rozwoju niektórych funkcji poznawczych, ruchowych oraz ich integracji, które leżą u podstaw uczenia się czynności czytania i pisania pojawia się zagrożenie wystąpienia trudności w uczeniu się tych złożonych czynności.</a:t>
            </a:r>
          </a:p>
          <a:p>
            <a:pPr>
              <a:buClr>
                <a:srgbClr val="262626"/>
              </a:buClr>
            </a:pPr>
            <a:r>
              <a:rPr lang="pl-PL" sz="2800" dirty="0">
                <a:ea typeface="+mn-lt"/>
                <a:cs typeface="+mn-lt"/>
              </a:rPr>
              <a:t>Mówimy wówczas o „ryzyku” występowania specyficznych trudności w uczeniu się, a więc przewidujemy niepowodzenia w nabywaniu umiejętności szkolnych.</a:t>
            </a:r>
            <a:endParaRPr lang="pl-PL" sz="2800" dirty="0"/>
          </a:p>
        </p:txBody>
      </p:sp>
    </p:spTree>
    <p:extLst>
      <p:ext uri="{BB962C8B-B14F-4D97-AF65-F5344CB8AC3E}">
        <p14:creationId xmlns:p14="http://schemas.microsoft.com/office/powerpoint/2010/main" val="1999531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E4B184-5123-4483-9E4C-02029D617396}"/>
              </a:ext>
            </a:extLst>
          </p:cNvPr>
          <p:cNvSpPr>
            <a:spLocks noGrp="1"/>
          </p:cNvSpPr>
          <p:nvPr>
            <p:ph type="title"/>
          </p:nvPr>
        </p:nvSpPr>
        <p:spPr/>
        <p:txBody>
          <a:bodyPr>
            <a:normAutofit fontScale="90000"/>
          </a:bodyPr>
          <a:lstStyle/>
          <a:p>
            <a:r>
              <a:rPr lang="pl-PL">
                <a:solidFill>
                  <a:srgbClr val="FF0000"/>
                </a:solidFill>
                <a:ea typeface="+mj-lt"/>
                <a:cs typeface="+mj-lt"/>
              </a:rPr>
              <a:t>Ryzyko wystąpienia dysleksji, dysortografii i dysgrafii pojawia się, gdy: </a:t>
            </a:r>
            <a:endParaRPr lang="pl-PL">
              <a:solidFill>
                <a:srgbClr val="FF0000"/>
              </a:solidFill>
            </a:endParaRPr>
          </a:p>
        </p:txBody>
      </p:sp>
      <p:sp>
        <p:nvSpPr>
          <p:cNvPr id="3" name="Symbol zastępczy zawartości 2">
            <a:extLst>
              <a:ext uri="{FF2B5EF4-FFF2-40B4-BE49-F238E27FC236}">
                <a16:creationId xmlns:a16="http://schemas.microsoft.com/office/drawing/2014/main" id="{0B2A6F96-3016-4560-AD93-1E643561E4D0}"/>
              </a:ext>
            </a:extLst>
          </p:cNvPr>
          <p:cNvSpPr>
            <a:spLocks noGrp="1"/>
          </p:cNvSpPr>
          <p:nvPr>
            <p:ph idx="1"/>
          </p:nvPr>
        </p:nvSpPr>
        <p:spPr/>
        <p:txBody>
          <a:bodyPr vert="horz" lIns="91440" tIns="45720" rIns="91440" bIns="45720" rtlCol="0" anchor="t">
            <a:normAutofit/>
          </a:bodyPr>
          <a:lstStyle/>
          <a:p>
            <a:r>
              <a:rPr lang="pl-PL" sz="2800" dirty="0">
                <a:ea typeface="+mn-lt"/>
                <a:cs typeface="+mn-lt"/>
              </a:rPr>
              <a:t>w rodzinie występują już zaburzenia typu specyficznego, ponieważ dysleksja ma podłoże genetyczne,</a:t>
            </a:r>
          </a:p>
          <a:p>
            <a:pPr>
              <a:buClr>
                <a:srgbClr val="262626"/>
              </a:buClr>
            </a:pPr>
            <a:r>
              <a:rPr lang="pl-PL" sz="2800" dirty="0">
                <a:ea typeface="+mn-lt"/>
                <a:cs typeface="+mn-lt"/>
              </a:rPr>
              <a:t>ciąża i/lub poród przebiegały nieprawidłowo (wskutek oddziaływania czynników zaburzających rozwój lub uszkadzających ośrodkowy układ nerwowy w okresie prenatalnym i perinatalnym),</a:t>
            </a:r>
          </a:p>
          <a:p>
            <a:pPr>
              <a:buClr>
                <a:srgbClr val="262626"/>
              </a:buClr>
            </a:pPr>
            <a:r>
              <a:rPr lang="pl-PL" sz="2800" dirty="0">
                <a:ea typeface="+mn-lt"/>
                <a:cs typeface="+mn-lt"/>
              </a:rPr>
              <a:t>występują symptomy dysharmonii rozwoju psychomotorycznego we wczesnym dzieciństwie.</a:t>
            </a:r>
            <a:endParaRPr lang="pl-PL" sz="2800" dirty="0"/>
          </a:p>
        </p:txBody>
      </p:sp>
    </p:spTree>
    <p:extLst>
      <p:ext uri="{BB962C8B-B14F-4D97-AF65-F5344CB8AC3E}">
        <p14:creationId xmlns:p14="http://schemas.microsoft.com/office/powerpoint/2010/main" val="232273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ED77BC-5850-4E88-B856-433009BB932A}"/>
              </a:ext>
            </a:extLst>
          </p:cNvPr>
          <p:cNvSpPr>
            <a:spLocks noGrp="1"/>
          </p:cNvSpPr>
          <p:nvPr>
            <p:ph type="title"/>
          </p:nvPr>
        </p:nvSpPr>
        <p:spPr/>
        <p:txBody>
          <a:bodyPr>
            <a:normAutofit fontScale="90000"/>
          </a:bodyPr>
          <a:lstStyle/>
          <a:p>
            <a:r>
              <a:rPr lang="pl-PL">
                <a:solidFill>
                  <a:srgbClr val="FF0000"/>
                </a:solidFill>
                <a:ea typeface="+mj-lt"/>
                <a:cs typeface="+mj-lt"/>
              </a:rPr>
              <a:t>Rozpoznawanie ryzyka specyficznych trudności w uczeniu się czytania i pisania</a:t>
            </a:r>
            <a:endParaRPr lang="pl-PL">
              <a:solidFill>
                <a:srgbClr val="FF0000"/>
              </a:solidFill>
            </a:endParaRPr>
          </a:p>
        </p:txBody>
      </p:sp>
      <p:sp>
        <p:nvSpPr>
          <p:cNvPr id="3" name="Symbol zastępczy zawartości 2">
            <a:extLst>
              <a:ext uri="{FF2B5EF4-FFF2-40B4-BE49-F238E27FC236}">
                <a16:creationId xmlns:a16="http://schemas.microsoft.com/office/drawing/2014/main" id="{821115BC-D03C-4B99-A3AC-22C11EDB9AC0}"/>
              </a:ext>
            </a:extLst>
          </p:cNvPr>
          <p:cNvSpPr>
            <a:spLocks noGrp="1"/>
          </p:cNvSpPr>
          <p:nvPr>
            <p:ph idx="1"/>
          </p:nvPr>
        </p:nvSpPr>
        <p:spPr/>
        <p:txBody>
          <a:bodyPr vert="horz" lIns="91440" tIns="45720" rIns="91440" bIns="45720" rtlCol="0" anchor="t">
            <a:normAutofit/>
          </a:bodyPr>
          <a:lstStyle/>
          <a:p>
            <a:r>
              <a:rPr lang="pl-PL" sz="2800" dirty="0">
                <a:ea typeface="+mn-lt"/>
                <a:cs typeface="+mn-lt"/>
              </a:rPr>
              <a:t>Ryzyko dysleksji, dysortografii i dysgrafii można stwierdzić za pomocą metod klinicznych: </a:t>
            </a:r>
          </a:p>
          <a:p>
            <a:pPr>
              <a:buClr>
                <a:srgbClr val="262626"/>
              </a:buClr>
              <a:buFont typeface="Wingdings" pitchFamily="18" charset="0"/>
              <a:buChar char="q"/>
            </a:pPr>
            <a:r>
              <a:rPr lang="pl-PL" sz="2800" dirty="0">
                <a:ea typeface="+mn-lt"/>
                <a:cs typeface="+mn-lt"/>
              </a:rPr>
              <a:t> na drodze wywiadu z rodzicami i nauczycielami, </a:t>
            </a:r>
          </a:p>
          <a:p>
            <a:pPr>
              <a:buClr>
                <a:srgbClr val="262626"/>
              </a:buClr>
              <a:buFont typeface="Wingdings" pitchFamily="18" charset="0"/>
              <a:buChar char="q"/>
            </a:pPr>
            <a:r>
              <a:rPr lang="pl-PL" sz="2800" dirty="0">
                <a:ea typeface="+mn-lt"/>
                <a:cs typeface="+mn-lt"/>
              </a:rPr>
              <a:t> w oparciu o wnioski z obserwacji zachowania dziecka oraz analizy jego wytworów. </a:t>
            </a:r>
            <a:endParaRPr lang="pl-PL" sz="2800"/>
          </a:p>
        </p:txBody>
      </p:sp>
    </p:spTree>
    <p:extLst>
      <p:ext uri="{BB962C8B-B14F-4D97-AF65-F5344CB8AC3E}">
        <p14:creationId xmlns:p14="http://schemas.microsoft.com/office/powerpoint/2010/main" val="3107769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223C29"/>
      </a:dk2>
      <a:lt2>
        <a:srgbClr val="E8E5E2"/>
      </a:lt2>
      <a:accent1>
        <a:srgbClr val="4D91C3"/>
      </a:accent1>
      <a:accent2>
        <a:srgbClr val="3BB0B1"/>
      </a:accent2>
      <a:accent3>
        <a:srgbClr val="47B689"/>
      </a:accent3>
      <a:accent4>
        <a:srgbClr val="3BB150"/>
      </a:accent4>
      <a:accent5>
        <a:srgbClr val="61B547"/>
      </a:accent5>
      <a:accent6>
        <a:srgbClr val="86AF3A"/>
      </a:accent6>
      <a:hlink>
        <a:srgbClr val="389531"/>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40</Slides>
  <Notes>0</Notes>
  <HiddenSlides>0</HiddenSlides>
  <MMClips>0</MMClips>
  <ScaleCrop>false</ScaleCrop>
  <HeadingPairs>
    <vt:vector size="4" baseType="variant">
      <vt:variant>
        <vt:lpstr>Motyw</vt:lpstr>
      </vt:variant>
      <vt:variant>
        <vt:i4>1</vt:i4>
      </vt:variant>
      <vt:variant>
        <vt:lpstr>Tytuły slajdów</vt:lpstr>
      </vt:variant>
      <vt:variant>
        <vt:i4>40</vt:i4>
      </vt:variant>
    </vt:vector>
  </HeadingPairs>
  <TitlesOfParts>
    <vt:vector size="41" baseType="lpstr">
      <vt:lpstr>SavonVTI</vt:lpstr>
      <vt:lpstr>Ryzyko dysleksji - specyficzne trudności w uczeniu się.</vt:lpstr>
      <vt:lpstr>Prezentacja programu PowerPoint</vt:lpstr>
      <vt:lpstr>Dysleksja rozwojowa</vt:lpstr>
      <vt:lpstr>Prezentacja programu PowerPoint</vt:lpstr>
      <vt:lpstr>Prezentacja programu PowerPoint</vt:lpstr>
      <vt:lpstr>Prezentacja programu PowerPoint</vt:lpstr>
      <vt:lpstr>Symptomy występowania ryzyka specyficznych trudności w uczeniu się :</vt:lpstr>
      <vt:lpstr>Ryzyko wystąpienia dysleksji, dysortografii i dysgrafii pojawia się, gdy: </vt:lpstr>
      <vt:lpstr>Rozpoznawanie ryzyka specyficznych trudności w uczeniu się czytania i pisania</vt:lpstr>
      <vt:lpstr>Rozpoznanie symptomów określających specyficzne trudności w uczeniu się jest bardzo istotne, gdyż może pomóc ujawnić niepokojące dysharmonie rozwoju dziecka i dzięki temu wcześnie na nie zareagować.</vt:lpstr>
      <vt:lpstr>Wiek niemowlęcy i poniemowlęcy U dzieci ze specyficznymi trudnościami w uczeniu się czytania i pisania pojawiają się:</vt:lpstr>
      <vt:lpstr>Wiek przedszkolny (3 – 5 lat)  W tym okresie u dzieci przejawiających trudności w uczeniu się można zaobserwować:</vt:lpstr>
      <vt:lpstr>Klasa I (6-7 lat) - symptomy ryzyka dysleksji</vt:lpstr>
      <vt:lpstr>Klasy II - III  Symptomy ryzyka dysleksji nadal ujawniają się w formie: </vt:lpstr>
      <vt:lpstr>Stwierdzenie występowania wymienionych symptomów jest jednocześnie wskazaniem do podjęcia działań mających na celu udzielenie dziecku pomocy, która powinna przynieść złagodzenie lub ustąpienie opisanych objawów oraz podniesienie poziomu sprawności czytania i pisania.</vt:lpstr>
      <vt:lpstr>Jeżeli podjęte działania przynoszą niewspółmiernie niskie rezultaty wobec oczekiwanych oraz w porównaniu z nakładem włożonej pracy, dziecko powinno być zdiagnozowane w kierunku rozpoznania ryzyka specyficznych trudności w czytaniu i pisaniu lub potwierdzenia dysleksji, dysortografii  i dysgrafii. </vt:lpstr>
      <vt:lpstr>Kiedy dostrzeżemy trudności ucznia w uczeniu się warto : </vt:lpstr>
      <vt:lpstr>Podstawowe trudności u ucznia z grupy ryzyka dysleksji:</vt:lpstr>
      <vt:lpstr>Nauczycielu zwróć uwagę na.. </vt:lpstr>
      <vt:lpstr>Organizacja i indywidualizacja pracy z uczniem ryzyka dysleksji</vt:lpstr>
      <vt:lpstr>Nauczyciel pracujący z dziećmi, które mają trudności w uzyskaniu osiągnięć edukacyjnych udziela im pomocy psychologiczno-pedagogicznej poprzez:</vt:lpstr>
      <vt:lpstr>Uwzględnianie indywidualnych cech uczniów z ryzykiem dysleksji w procesie nauczania/uczenia się polega na różnicowaniu oferty edukacyjnej oraz wymagań i oczekiwań w stosunku do konkretnego dziecka. </vt:lpstr>
      <vt:lpstr>O co warto zadbać organizując pracę i naukę ucznia z ryzykiem dysleksji?</vt:lpstr>
      <vt:lpstr>Prezentacja programu PowerPoint</vt:lpstr>
      <vt:lpstr>Współpraca z rodzicami Najważniejszym założeniem współpracy nauczyciela z rodzicami dziecka z ryzykiem dysleksji jest podejmowanie różnorodnych działań mających na celu: wspomaganie rodziców dziecka z ryzykiem dysleksji w pełnieniu wychowawczej roli rodziny. </vt:lpstr>
      <vt:lpstr>Formy współpracy z rodzicami</vt:lpstr>
      <vt:lpstr>Jak w praktyce dostosować wymagania edukacyjne?</vt:lpstr>
      <vt:lpstr>Prezentacja programu PowerPoint</vt:lpstr>
      <vt:lpstr>Jak oceniać dzieci z zaburzeniami i odchyleniami rozwojowymi, w tym ze specyficznymi trudnościami w uczeniu się?</vt:lpstr>
      <vt:lpstr>Uczniowie z obniżonymi możliwościami intelektualnymi, wymagający dostosowania wymagań do ich możliwości</vt:lpstr>
      <vt:lpstr>Dostosowania wymagań edukacyjnych dla uczniów z obniżonymi możliwościami intelektualnymi.</vt:lpstr>
      <vt:lpstr>Uczniowie z deficytami rozwojowymi w zakresie niektórych funkcji poznawczych (w normie intelektualnej) </vt:lpstr>
      <vt:lpstr>Dyskalkulia, czyli trudności w liczeniu</vt:lpstr>
      <vt:lpstr>Dysgrafia, czyli brzydkie, nieczytelne pismo</vt:lpstr>
      <vt:lpstr>Dysortografia, czyli trudności z poprawną pisownią pod względem ortograficznym, fonetycznym, interpunkcyjnym itd. </vt:lpstr>
      <vt:lpstr>Dysleksja, czyli trudności w czytaniu przekładające się często również na problemy ze zrozumieniem treści</vt:lpstr>
      <vt:lpstr>Dostosowania edukacyjne dla ucznia ze specyficznymi trudnościami w uczeniu się</vt:lpstr>
      <vt:lpstr>Sposoby wspierania ucznia z trudnościami w uczeniu dobre praktyki</vt:lpstr>
      <vt:lpstr>Materiały pomocne do pracy z dzieckiem z ryzykiem dysleksji</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526</cp:revision>
  <dcterms:created xsi:type="dcterms:W3CDTF">2022-01-02T10:37:27Z</dcterms:created>
  <dcterms:modified xsi:type="dcterms:W3CDTF">2022-01-04T10:47:53Z</dcterms:modified>
</cp:coreProperties>
</file>