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rójkąt równoramienny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28" name="Symbol zastępczy daty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F1CA68FD-DDC5-4B00-8222-277B73C25DA5}" type="datetimeFigureOut">
              <a:rPr lang="pl-PL" smtClean="0"/>
              <a:t>2022-06-26</a:t>
            </a:fld>
            <a:endParaRPr lang="pl-PL"/>
          </a:p>
        </p:txBody>
      </p:sp>
      <p:sp>
        <p:nvSpPr>
          <p:cNvPr id="17" name="Symbol zastępczy stopki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pl-PL"/>
          </a:p>
        </p:txBody>
      </p:sp>
      <p:sp>
        <p:nvSpPr>
          <p:cNvPr id="29" name="Symbol zastępczy numeru slajdu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EE3F0399-F1FF-46F8-90E2-A9669C8BC0E0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A68FD-DDC5-4B00-8222-277B73C25DA5}" type="datetimeFigureOut">
              <a:rPr lang="pl-PL" smtClean="0"/>
              <a:t>2022-06-26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F0399-F1FF-46F8-90E2-A9669C8BC0E0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A68FD-DDC5-4B00-8222-277B73C25DA5}" type="datetimeFigureOut">
              <a:rPr lang="pl-PL" smtClean="0"/>
              <a:t>2022-06-26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F0399-F1FF-46F8-90E2-A9669C8BC0E0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F1CA68FD-DDC5-4B00-8222-277B73C25DA5}" type="datetimeFigureOut">
              <a:rPr lang="pl-PL" smtClean="0"/>
              <a:t>2022-06-26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F0399-F1FF-46F8-90E2-A9669C8BC0E0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rójkąt prostokątny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Trójkąt równoramienny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F1CA68FD-DDC5-4B00-8222-277B73C25DA5}" type="datetimeFigureOut">
              <a:rPr lang="pl-PL" smtClean="0"/>
              <a:t>2022-06-26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EE3F0399-F1FF-46F8-90E2-A9669C8BC0E0}" type="slidenum">
              <a:rPr lang="pl-PL" smtClean="0"/>
              <a:t>‹#›</a:t>
            </a:fld>
            <a:endParaRPr lang="pl-PL"/>
          </a:p>
        </p:txBody>
      </p:sp>
      <p:cxnSp>
        <p:nvCxnSpPr>
          <p:cNvPr id="11" name="Łącznik prosty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Łącznik prosty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F1CA68FD-DDC5-4B00-8222-277B73C25DA5}" type="datetimeFigureOut">
              <a:rPr lang="pl-PL" smtClean="0"/>
              <a:t>2022-06-26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EE3F0399-F1FF-46F8-90E2-A9669C8BC0E0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F1CA68FD-DDC5-4B00-8222-277B73C25DA5}" type="datetimeFigureOut">
              <a:rPr lang="pl-PL" smtClean="0"/>
              <a:t>2022-06-26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EE3F0399-F1FF-46F8-90E2-A9669C8BC0E0}" type="slidenum">
              <a:rPr lang="pl-PL" smtClean="0"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A68FD-DDC5-4B00-8222-277B73C25DA5}" type="datetimeFigureOut">
              <a:rPr lang="pl-PL" smtClean="0"/>
              <a:t>2022-06-26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F0399-F1FF-46F8-90E2-A9669C8BC0E0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F1CA68FD-DDC5-4B00-8222-277B73C25DA5}" type="datetimeFigureOut">
              <a:rPr lang="pl-PL" smtClean="0"/>
              <a:t>2022-06-26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EE3F0399-F1FF-46F8-90E2-A9669C8BC0E0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F1CA68FD-DDC5-4B00-8222-277B73C25DA5}" type="datetimeFigureOut">
              <a:rPr lang="pl-PL" smtClean="0"/>
              <a:t>2022-06-26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EE3F0399-F1FF-46F8-90E2-A9669C8BC0E0}" type="slidenum">
              <a:rPr lang="pl-PL" smtClean="0"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F1CA68FD-DDC5-4B00-8222-277B73C25DA5}" type="datetimeFigureOut">
              <a:rPr lang="pl-PL" smtClean="0"/>
              <a:t>2022-06-26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EE3F0399-F1FF-46F8-90E2-A9669C8BC0E0}" type="slidenum">
              <a:rPr lang="pl-PL" smtClean="0"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rójkąt prostokątny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Łącznik prosty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Łącznik prosty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Symbol zastępczy tytułu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3" name="Symbol zastępczy tekstu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4" name="Symbol zastępczy daty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F1CA68FD-DDC5-4B00-8222-277B73C25DA5}" type="datetimeFigureOut">
              <a:rPr lang="pl-PL" smtClean="0"/>
              <a:t>2022-06-26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pl-PL"/>
          </a:p>
        </p:txBody>
      </p:sp>
      <p:sp>
        <p:nvSpPr>
          <p:cNvPr id="23" name="Symbol zastępczy numeru slajdu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EE3F0399-F1FF-46F8-90E2-A9669C8BC0E0}" type="slidenum">
              <a:rPr lang="pl-PL" smtClean="0"/>
              <a:t>‹#›</a:t>
            </a:fld>
            <a:endParaRPr lang="pl-PL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zamekkrolewski.wkraj.pl/" TargetMode="External"/><Relationship Id="rId2" Type="http://schemas.openxmlformats.org/officeDocument/2006/relationships/hyperlink" Target="http://www.1944.wp.pl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vidmap.de/" TargetMode="External"/><Relationship Id="rId2" Type="http://schemas.openxmlformats.org/officeDocument/2006/relationships/hyperlink" Target="http://www.mapskip.com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imetoast.com/" TargetMode="External"/><Relationship Id="rId2" Type="http://schemas.openxmlformats.org/officeDocument/2006/relationships/hyperlink" Target="http://www.timertime.com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udiohistoria.pl/" TargetMode="External"/><Relationship Id="rId2" Type="http://schemas.openxmlformats.org/officeDocument/2006/relationships/hyperlink" Target="http://www.sybiracy2010.sybiracy.pl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enealogia.gmedia.pl/" TargetMode="External"/><Relationship Id="rId2" Type="http://schemas.openxmlformats.org/officeDocument/2006/relationships/hyperlink" Target="http://www.krewniak.pl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genealodzy.pl/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libra.karta.org.pl/" TargetMode="External"/><Relationship Id="rId2" Type="http://schemas.openxmlformats.org/officeDocument/2006/relationships/hyperlink" Target="http://www.nac.gov.pl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xxwiek.pl/" TargetMode="External"/><Relationship Id="rId2" Type="http://schemas.openxmlformats.org/officeDocument/2006/relationships/hyperlink" Target="http://www.historia.org.pl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jankarski.org.pl/" TargetMode="External"/><Relationship Id="rId5" Type="http://schemas.openxmlformats.org/officeDocument/2006/relationships/hyperlink" Target="http://www.13grudnia81.pl/" TargetMode="External"/><Relationship Id="rId4" Type="http://schemas.openxmlformats.org/officeDocument/2006/relationships/hyperlink" Target="http://www.dziennikipowstania.pl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Wykorzystywanie metod TIK na lekcjach historii.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smtClean="0"/>
              <a:t>Artur </a:t>
            </a:r>
            <a:r>
              <a:rPr lang="pl-PL" dirty="0" err="1" smtClean="0"/>
              <a:t>Lebiedziński</a:t>
            </a:r>
            <a:endParaRPr lang="pl-PL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Z TIK w przeszłość.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l-PL" sz="2000" dirty="0" smtClean="0"/>
              <a:t>     Nauczanie historii w XXI wieku trudno sobie wyobrazić bez technologii informacyjno- komunikacyjnych i możliwości ich zastosowania w poznawaniu przeszłości. Szkoła podstawowa to dla młodych ludzi okres intensywnego rozwoju. Zadaniem nauczyciela jest stworzenie warunków do powstawania jak największej liczby połączeń neuronowych w mózgach uczniów, a nic nie służy temu bardziej niż różnorodność metod i form nauczania. Poprzez możliwości jakie dają nam narzędzia i aplikacje TIK możemy odwrócić uwagę dzieci i młodzieży od telewizora czy gier komputerowych i skierować ją na poznawanie i odkrywanie.</a:t>
            </a:r>
            <a:endParaRPr lang="pl-PL" sz="2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Zasoby światowych i polskich muzeów.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l-PL" sz="2000" dirty="0" smtClean="0"/>
              <a:t>     Interaktywna oferta muzeów wzbogaca i urozmaica przekaz podczas lekcji. Zapobiega także wykluczeniu ponieważ w wirtualnej wycieczce udział może wziąć każdy uczeń. Sale muzealne można odwiedzić dzięki komputerowi z dostępem do Internetu oraz projektorowi. Warto sprawdzić takie strony jak: </a:t>
            </a:r>
            <a:r>
              <a:rPr lang="pl-PL" sz="2000" dirty="0" smtClean="0">
                <a:hlinkClick r:id="rId2"/>
              </a:rPr>
              <a:t>www.1944.wp.pl</a:t>
            </a:r>
            <a:r>
              <a:rPr lang="pl-PL" sz="2000" dirty="0" smtClean="0"/>
              <a:t> i </a:t>
            </a:r>
            <a:r>
              <a:rPr lang="pl-PL" sz="2000" dirty="0" err="1" smtClean="0">
                <a:hlinkClick r:id="rId3"/>
              </a:rPr>
              <a:t>www.zamekkrolewski.wkraj.pl</a:t>
            </a:r>
            <a:r>
              <a:rPr lang="pl-PL" sz="2000" dirty="0" smtClean="0"/>
              <a:t>. Zobaczenie zasobów największych muzeów świata umożliwia nam strona </a:t>
            </a:r>
            <a:r>
              <a:rPr lang="pl-PL" sz="2000" dirty="0" err="1" smtClean="0"/>
              <a:t>www.googleartproject.com</a:t>
            </a:r>
            <a:r>
              <a:rPr lang="pl-PL" sz="2000" dirty="0" smtClean="0"/>
              <a:t>.</a:t>
            </a:r>
            <a:endParaRPr lang="pl-PL" sz="2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Mapy współczesne i historyczne.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l-PL" sz="2000" dirty="0" smtClean="0"/>
              <a:t>     </a:t>
            </a:r>
            <a:r>
              <a:rPr lang="pl-PL" sz="1800" dirty="0" smtClean="0"/>
              <a:t>Warunkiem udanej wirtualnej wycieczki jest dostęp do Internetu, który pozwoli na zlokalizowanie zabytków na mapach, a także skorzystanie z map historycznych w dowolnym momencie lekcji. Sprawne korzystanie z interaktywnych map dostępnych np. pod adresami </a:t>
            </a:r>
            <a:r>
              <a:rPr lang="pl-PL" sz="1800" dirty="0" err="1" smtClean="0"/>
              <a:t>pobierz.pl</a:t>
            </a:r>
            <a:r>
              <a:rPr lang="pl-PL" sz="1800" dirty="0" smtClean="0"/>
              <a:t>, </a:t>
            </a:r>
            <a:r>
              <a:rPr lang="pl-PL" sz="1800" dirty="0" err="1" smtClean="0"/>
              <a:t>polmap.republika.pl</a:t>
            </a:r>
            <a:r>
              <a:rPr lang="pl-PL" sz="1800" dirty="0" smtClean="0"/>
              <a:t> pozwala zaoszczędzić czas, który przeznaczylibyśmy na poszukiwanie odpowiedniej mapy drukowanej i jej rozwieszenie. Chcąc zachęcić uczniów do działań projektowych na temat np. zabytków UNESCO, wspomóc ich w aktywnym myśleniu, dokonywaniu wyborów i efektywnego spędzania czasu z wykorzystaniem map satelitarnych, możemy zaproponować im pracę z takimi stronami jak: </a:t>
            </a:r>
            <a:r>
              <a:rPr lang="pl-PL" sz="1800" dirty="0" err="1" smtClean="0"/>
              <a:t>quikmaps.com</a:t>
            </a:r>
            <a:r>
              <a:rPr lang="pl-PL" sz="1800" dirty="0" smtClean="0"/>
              <a:t>, </a:t>
            </a:r>
            <a:r>
              <a:rPr lang="pl-PL" sz="1800" dirty="0" err="1" smtClean="0">
                <a:hlinkClick r:id="rId2"/>
              </a:rPr>
              <a:t>www.mapskip.com</a:t>
            </a:r>
            <a:r>
              <a:rPr lang="pl-PL" sz="1800" dirty="0" smtClean="0"/>
              <a:t>, </a:t>
            </a:r>
            <a:r>
              <a:rPr lang="pl-PL" sz="1800" dirty="0" err="1" smtClean="0"/>
              <a:t>woices.com</a:t>
            </a:r>
            <a:r>
              <a:rPr lang="pl-PL" sz="1800" dirty="0" smtClean="0"/>
              <a:t>, czy </a:t>
            </a:r>
            <a:r>
              <a:rPr lang="pl-PL" sz="1800" dirty="0" err="1" smtClean="0">
                <a:hlinkClick r:id="rId3"/>
              </a:rPr>
              <a:t>www.vidmap.de</a:t>
            </a:r>
            <a:r>
              <a:rPr lang="pl-PL" sz="1800" dirty="0" smtClean="0"/>
              <a:t>. Pozwolą one na rozwijanie umiejętności pracy w grupie i korzystania z obrazów, zdjęć, muzyki i tekstów tworzących atrakcyjną prezentację interdyscyplinarną.</a:t>
            </a:r>
            <a:endParaRPr lang="pl-PL" sz="1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Osie czasu.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l-PL" sz="2000" dirty="0" smtClean="0"/>
              <a:t>     Poczucie czasu w historii niejednokrotnie sprawia uczniom problemy. Sposobem na ich rozwiązanie może stać się zaprezentowanie podczas lekcji interaktywnej osi chronologicznej porządkującej wydarzenia i zawierającej multimedia, np.: </a:t>
            </a:r>
            <a:r>
              <a:rPr lang="pl-PL" sz="2000" dirty="0" err="1" smtClean="0">
                <a:hlinkClick r:id="rId2"/>
              </a:rPr>
              <a:t>www.timertime.com</a:t>
            </a:r>
            <a:r>
              <a:rPr lang="pl-PL" sz="2000" dirty="0" smtClean="0"/>
              <a:t>, </a:t>
            </a:r>
            <a:r>
              <a:rPr lang="pl-PL" sz="2000" dirty="0" err="1" smtClean="0">
                <a:hlinkClick r:id="rId3"/>
              </a:rPr>
              <a:t>www.timetoast.com</a:t>
            </a:r>
            <a:r>
              <a:rPr lang="pl-PL" sz="2000" dirty="0" smtClean="0"/>
              <a:t>, </a:t>
            </a:r>
            <a:r>
              <a:rPr lang="pl-PL" sz="2000" dirty="0" err="1" smtClean="0"/>
              <a:t>www.dipity.com</a:t>
            </a:r>
            <a:r>
              <a:rPr lang="pl-PL" sz="2000" dirty="0" smtClean="0"/>
              <a:t>.</a:t>
            </a:r>
            <a:endParaRPr lang="pl-PL" sz="2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Wspomnienia „świadków historii”.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l-PL" sz="2000" dirty="0" smtClean="0"/>
              <a:t>     Niezwykle cenna jest możliwość przedstawienia autentycznych wspomnień bezpośrednich świadków wydarzeń historycznych. Dzięki takim projektom jak: </a:t>
            </a:r>
            <a:r>
              <a:rPr lang="pl-PL" sz="2000" dirty="0" smtClean="0">
                <a:hlinkClick r:id="rId2"/>
              </a:rPr>
              <a:t>www.sybiracy2010.sybiracy.pl</a:t>
            </a:r>
            <a:r>
              <a:rPr lang="pl-PL" sz="2000" dirty="0" smtClean="0"/>
              <a:t>, </a:t>
            </a:r>
            <a:r>
              <a:rPr lang="pl-PL" sz="2000" dirty="0" err="1" smtClean="0"/>
              <a:t>wwww.kresy-siberia.org</a:t>
            </a:r>
            <a:r>
              <a:rPr lang="pl-PL" sz="2000" dirty="0" smtClean="0"/>
              <a:t> </a:t>
            </a:r>
            <a:r>
              <a:rPr lang="pl-PL" sz="2000" dirty="0" smtClean="0"/>
              <a:t>czy </a:t>
            </a:r>
            <a:r>
              <a:rPr lang="pl-PL" sz="2000" dirty="0" err="1" smtClean="0">
                <a:hlinkClick r:id="rId3"/>
              </a:rPr>
              <a:t>www.audiohistoria.pl</a:t>
            </a:r>
            <a:r>
              <a:rPr lang="pl-PL" sz="2000" dirty="0" smtClean="0"/>
              <a:t> nauczyciele i uczniowie mają dostęp do spisanych wspomnień oraz nagrań świadectw wydarzeń sprzed lat. Bogactwo zebranych relacji pozwala przedstawić uczniom zapadający w pamięć obraz wydarzeń. Zachęca również do samodzielnego rozwijania </a:t>
            </a:r>
            <a:r>
              <a:rPr lang="pl-PL" sz="2000" dirty="0" err="1" smtClean="0"/>
              <a:t>zaintersesowań</a:t>
            </a:r>
            <a:r>
              <a:rPr lang="pl-PL" sz="2000" dirty="0" smtClean="0"/>
              <a:t>.</a:t>
            </a:r>
            <a:endParaRPr lang="pl-PL" sz="2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Drzewa genealogiczne.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l-PL" sz="2000" dirty="0" smtClean="0"/>
              <a:t>     Przy pomocy TIK możemy również zachęcić młodych ludzi do poznawania swoich korzeni i rozbudzić w nich ciekawość historii rodziny. Rozwijając na lekcji historii zagadnienia genealogii, warto posłużyć się portalem </a:t>
            </a:r>
            <a:r>
              <a:rPr lang="pl-PL" sz="2000" dirty="0" err="1" smtClean="0"/>
              <a:t>społecznościowym</a:t>
            </a:r>
            <a:r>
              <a:rPr lang="pl-PL" sz="2000" dirty="0" smtClean="0"/>
              <a:t> </a:t>
            </a:r>
            <a:r>
              <a:rPr lang="pl-PL" sz="2000" dirty="0" err="1" smtClean="0">
                <a:hlinkClick r:id="rId2"/>
              </a:rPr>
              <a:t>www.krewniak.pl</a:t>
            </a:r>
            <a:r>
              <a:rPr lang="pl-PL" sz="2000" dirty="0" smtClean="0"/>
              <a:t>, który umożliwia tworzenie i rozbudowanie drzewa genealogicznego. Aby upewnić się, że poszukiwania przodków idą w dobrym kierunku, warto zajrzeć na </a:t>
            </a:r>
            <a:r>
              <a:rPr lang="pl-PL" sz="2000" dirty="0" err="1" smtClean="0"/>
              <a:t>blog</a:t>
            </a:r>
            <a:r>
              <a:rPr lang="pl-PL" sz="2000" dirty="0" smtClean="0"/>
              <a:t> </a:t>
            </a:r>
            <a:r>
              <a:rPr lang="pl-PL" sz="2000" dirty="0" err="1" smtClean="0">
                <a:hlinkClick r:id="rId3"/>
              </a:rPr>
              <a:t>www.genealogia.gmedia.pl</a:t>
            </a:r>
            <a:r>
              <a:rPr lang="pl-PL" sz="2000" dirty="0" smtClean="0"/>
              <a:t>. „Genealogia dla każdego” jest poradnikiem jak opracować własne drzewo genealogiczne. Serwis Polskiego Towarzystwa Genealogicznego </a:t>
            </a:r>
            <a:r>
              <a:rPr lang="pl-PL" sz="2000" dirty="0" err="1" smtClean="0">
                <a:hlinkClick r:id="rId4"/>
              </a:rPr>
              <a:t>www.genealodzy.pl</a:t>
            </a:r>
            <a:r>
              <a:rPr lang="pl-PL" sz="2000" dirty="0" smtClean="0"/>
              <a:t> zachęca swymi bogatymi zasobami do poszukiwań i odkrywania historii rodziny.</a:t>
            </a:r>
            <a:endParaRPr lang="pl-PL" sz="2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Źródła fotograficzne.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l-PL" sz="2000" dirty="0" smtClean="0"/>
              <a:t>      Stale uaktualniane i wzbogacane zasoby archiwów cyfrowych pozwalają na posłużenie się materiałem zdjęciowym włączenie go w przebieg lekcji. Zasoby </a:t>
            </a:r>
            <a:r>
              <a:rPr lang="pl-PL" sz="2000" dirty="0" err="1" smtClean="0">
                <a:hlinkClick r:id="rId2"/>
              </a:rPr>
              <a:t>www.nac.gov.pl</a:t>
            </a:r>
            <a:r>
              <a:rPr lang="pl-PL" sz="2000" dirty="0" smtClean="0"/>
              <a:t> oraz </a:t>
            </a:r>
            <a:r>
              <a:rPr lang="pl-PL" sz="2000" dirty="0" err="1" smtClean="0">
                <a:hlinkClick r:id="rId3"/>
              </a:rPr>
              <a:t>www.dlibra.karta.org.pl</a:t>
            </a:r>
            <a:r>
              <a:rPr lang="pl-PL" sz="2000" dirty="0" smtClean="0"/>
              <a:t> świetnie sprawdzą się podczas prezentacji w wykorzystaniem projektora.</a:t>
            </a:r>
            <a:endParaRPr lang="pl-PL" sz="2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Portale historyczne.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l-PL" sz="2000" dirty="0" smtClean="0"/>
              <a:t>     </a:t>
            </a:r>
            <a:r>
              <a:rPr lang="pl-PL" sz="1600" dirty="0" smtClean="0"/>
              <a:t>Różnorodność materiałów dostępnych w sieci umożliwia pokazanie wydarzeń historycznych z wielu perspektyw. Nauczyciel, przygotowując się do lekcji, oszczędza również czas, ponieważ materiały, z których chce skorzystać, może gromadzić w jednym miejscu. Sprzymierzeńcem nauczyciela w przygotowaniu lekcji są portale edukacyjne, które podsuwają ciekawe pomysły na lekcje. Ciekawe artykuły i materiały powtórzeniowe można znaleźć np.: na </a:t>
            </a:r>
            <a:r>
              <a:rPr lang="pl-PL" sz="1600" dirty="0" err="1" smtClean="0">
                <a:hlinkClick r:id="rId2"/>
              </a:rPr>
              <a:t>www.historia.org.pl</a:t>
            </a:r>
            <a:r>
              <a:rPr lang="pl-PL" sz="1600" dirty="0" smtClean="0"/>
              <a:t> oraz </a:t>
            </a:r>
            <a:r>
              <a:rPr lang="pl-PL" sz="1600" dirty="0" err="1" smtClean="0">
                <a:hlinkClick r:id="rId3"/>
              </a:rPr>
              <a:t>www.XXwiek.pl</a:t>
            </a:r>
            <a:r>
              <a:rPr lang="pl-PL" sz="1600" dirty="0" smtClean="0"/>
              <a:t>. Swoje poszukiwania możemy zawęzić do portali tematycznych np.: </a:t>
            </a:r>
            <a:r>
              <a:rPr lang="pl-PL" sz="1600" dirty="0" err="1" smtClean="0">
                <a:hlinkClick r:id="rId4"/>
              </a:rPr>
              <a:t>www.dziennikipowstania.pl</a:t>
            </a:r>
            <a:r>
              <a:rPr lang="pl-PL" sz="1600" dirty="0" smtClean="0"/>
              <a:t>, </a:t>
            </a:r>
            <a:r>
              <a:rPr lang="pl-PL" sz="1600" dirty="0" smtClean="0">
                <a:hlinkClick r:id="rId5"/>
              </a:rPr>
              <a:t>www.13grudnia81.pl</a:t>
            </a:r>
            <a:r>
              <a:rPr lang="pl-PL" sz="1600" dirty="0" smtClean="0"/>
              <a:t> lub dotyczących postaci historycznych </a:t>
            </a:r>
            <a:r>
              <a:rPr lang="pl-PL" sz="1600" dirty="0" err="1" smtClean="0"/>
              <a:t>np.:www.pilsudski.org.pl</a:t>
            </a:r>
            <a:r>
              <a:rPr lang="pl-PL" sz="1600" dirty="0" smtClean="0"/>
              <a:t>, </a:t>
            </a:r>
            <a:r>
              <a:rPr lang="pl-PL" sz="1600" dirty="0" err="1" smtClean="0">
                <a:hlinkClick r:id="rId6"/>
              </a:rPr>
              <a:t>www.jankarski.org.pl</a:t>
            </a:r>
            <a:r>
              <a:rPr lang="pl-PL" sz="1600" dirty="0" smtClean="0"/>
              <a:t>. Nauczyciel, który chce podzielić się wypracowanymi przez siebie praktykami, ma również możliwość umieszczenia ich na portalach historycznych lub edukacyjnych.</a:t>
            </a:r>
            <a:endParaRPr lang="pl-PL" sz="16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nergetyczny">
  <a:themeElements>
    <a:clrScheme name="Energetyczny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Energetyczny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Energetyczny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83</TotalTime>
  <Words>645</Words>
  <Application>Microsoft Office PowerPoint</Application>
  <PresentationFormat>Pokaz na ekranie (4:3)</PresentationFormat>
  <Paragraphs>18</Paragraphs>
  <Slides>9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9</vt:i4>
      </vt:variant>
    </vt:vector>
  </HeadingPairs>
  <TitlesOfParts>
    <vt:vector size="10" baseType="lpstr">
      <vt:lpstr>Energetyczny</vt:lpstr>
      <vt:lpstr>Wykorzystywanie metod TIK na lekcjach historii.</vt:lpstr>
      <vt:lpstr>Z TIK w przeszłość.</vt:lpstr>
      <vt:lpstr>Zasoby światowych i polskich muzeów.</vt:lpstr>
      <vt:lpstr>Mapy współczesne i historyczne.</vt:lpstr>
      <vt:lpstr>Osie czasu.</vt:lpstr>
      <vt:lpstr>Wspomnienia „świadków historii”.</vt:lpstr>
      <vt:lpstr>Drzewa genealogiczne.</vt:lpstr>
      <vt:lpstr>Źródła fotograficzne.</vt:lpstr>
      <vt:lpstr>Portale historyczne.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Wykorzystywanie metod TIK na lekcjach historii.</dc:title>
  <dc:creator>arczi936</dc:creator>
  <cp:lastModifiedBy>arczi936</cp:lastModifiedBy>
  <cp:revision>9</cp:revision>
  <dcterms:created xsi:type="dcterms:W3CDTF">2022-06-26T12:53:44Z</dcterms:created>
  <dcterms:modified xsi:type="dcterms:W3CDTF">2022-06-26T14:17:15Z</dcterms:modified>
</cp:coreProperties>
</file>