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99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5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6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9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3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4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8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6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8D192-4A42-383D-7B9F-31613499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43269"/>
            <a:ext cx="8991600" cy="25179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Od badania mózgu </a:t>
            </a:r>
            <a:br>
              <a:rPr lang="pl-PL" dirty="0"/>
            </a:br>
            <a:r>
              <a:rPr lang="pl-PL" dirty="0"/>
              <a:t>do </a:t>
            </a:r>
            <a:r>
              <a:rPr lang="pl-PL" dirty="0" err="1"/>
              <a:t>neurodydaktyki</a:t>
            </a:r>
            <a:r>
              <a:rPr lang="pl-PL" dirty="0"/>
              <a:t>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D730B0-E42B-FE1C-9841-2626AD4E5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Jak wspierać dziecko w nauce? </a:t>
            </a:r>
          </a:p>
        </p:txBody>
      </p:sp>
    </p:spTree>
    <p:extLst>
      <p:ext uri="{BB962C8B-B14F-4D97-AF65-F5344CB8AC3E}">
        <p14:creationId xmlns:p14="http://schemas.microsoft.com/office/powerpoint/2010/main" val="324463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DD78E-9DB5-F768-8D33-77E66D46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094" y="306333"/>
            <a:ext cx="9675812" cy="859858"/>
          </a:xfrm>
        </p:spPr>
        <p:txBody>
          <a:bodyPr>
            <a:normAutofit/>
          </a:bodyPr>
          <a:lstStyle/>
          <a:p>
            <a:r>
              <a:rPr lang="pl-PL" dirty="0"/>
              <a:t>Rozwój mózgu w pierwszych latach życia.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895CB-B2B8-BB62-27FC-A3456C61D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537252"/>
            <a:ext cx="11688418" cy="549965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Osiem miesięcy</a:t>
            </a:r>
            <a:r>
              <a:rPr lang="pl-PL" sz="2000" dirty="0"/>
              <a:t>: mózg niemowlęcia posiada już około tysiąca bilionów połączeń. Od tego momentu liczba połączeń zacznie się zmniejszać, jeśli dziecko nie znajdzie się pod działaniem bodźców pobudzających wszystkie jego zmysły. </a:t>
            </a:r>
          </a:p>
          <a:p>
            <a:pPr algn="just">
              <a:lnSpc>
                <a:spcPct val="150000"/>
              </a:lnSpc>
            </a:pPr>
            <a:r>
              <a:rPr lang="pl-PL" sz="2000" b="1" dirty="0"/>
              <a:t>Do około dziesiątego roku życia</a:t>
            </a:r>
            <a:r>
              <a:rPr lang="pl-PL" sz="2000" dirty="0"/>
              <a:t>: u przeciętnego dziecka zaniknie około połowa połączeń, lecz pozostałe pięćset bilionów przetrwa przez większość życia. </a:t>
            </a:r>
          </a:p>
          <a:p>
            <a:pPr algn="just">
              <a:lnSpc>
                <a:spcPct val="150000"/>
              </a:lnSpc>
            </a:pPr>
            <a:r>
              <a:rPr lang="pl-PL" sz="2000" b="1" dirty="0"/>
              <a:t>Do ukończenia dwunastego roku życia</a:t>
            </a:r>
            <a:r>
              <a:rPr lang="pl-PL" sz="2000" dirty="0"/>
              <a:t>: „uważa się mózg za super gąbkę, która najlepiej wchłania od urodzenia do wieku około dwunastu lat. To właśnie podczas tego okresu, a szczególnie pierwszych pięciu lat, tworzą się podstawy myślenia, mowy, zdolności widzenia, postaw, uzdolnień i innych cech człowieka. Potem okienka się zamykają i spora część architektury mózgu jest już zbudowana”.</a:t>
            </a:r>
          </a:p>
        </p:txBody>
      </p:sp>
    </p:spTree>
    <p:extLst>
      <p:ext uri="{BB962C8B-B14F-4D97-AF65-F5344CB8AC3E}">
        <p14:creationId xmlns:p14="http://schemas.microsoft.com/office/powerpoint/2010/main" val="13637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B2E8841-FD55-F233-9828-F1E901A33942}"/>
              </a:ext>
            </a:extLst>
          </p:cNvPr>
          <p:cNvSpPr txBox="1"/>
          <p:nvPr/>
        </p:nvSpPr>
        <p:spPr>
          <a:xfrm>
            <a:off x="821635" y="945756"/>
            <a:ext cx="8547652" cy="280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Nauczanie przyjazne mózgowi bazuje na ciekawości poznawczej uczniów, wykorzystuje silne strony mózgu, łączy wiedzę czysto kognitywną z emocjami, pozwala uczniom na stawianie hipotez i samodzielne szukanie rozwiązań, nie ogranicza się jedynie do czysto werbalnego przekazu, odwołuje się do wielu modalności i ułatwia łączenie pojedynczych informacji w spójną całość. </a:t>
            </a:r>
          </a:p>
        </p:txBody>
      </p:sp>
      <p:pic>
        <p:nvPicPr>
          <p:cNvPr id="3074" name="Picture 2" descr="Zobacz obraz źródłowy">
            <a:extLst>
              <a:ext uri="{FF2B5EF4-FFF2-40B4-BE49-F238E27FC236}">
                <a16:creationId xmlns:a16="http://schemas.microsoft.com/office/drawing/2014/main" id="{29E9B5C2-5E17-6ED8-BD0A-0BE2F69B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19" y="36170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5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E7F4D2D-AF17-2776-E51B-2B869FE30518}"/>
              </a:ext>
            </a:extLst>
          </p:cNvPr>
          <p:cNvSpPr txBox="1"/>
          <p:nvPr/>
        </p:nvSpPr>
        <p:spPr>
          <a:xfrm>
            <a:off x="755374" y="1298604"/>
            <a:ext cx="5830956" cy="373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Jedna trzecia naszego mózgu odpowiada za motorykę, a więc za nasze działania, dzięki którym w sposób aktywny kształtujemy własny świat. </a:t>
            </a:r>
          </a:p>
          <a:p>
            <a:pPr algn="just">
              <a:lnSpc>
                <a:spcPct val="150000"/>
              </a:lnSpc>
            </a:pPr>
            <a:endParaRPr lang="pl-PL" sz="2000" dirty="0"/>
          </a:p>
          <a:p>
            <a:pPr algn="just">
              <a:lnSpc>
                <a:spcPct val="150000"/>
              </a:lnSpc>
            </a:pPr>
            <a:r>
              <a:rPr lang="pl-PL" sz="2000" dirty="0"/>
              <a:t>Ruch jest naturalną potrzebą dziecka, a działania fizyczne w pierwszych kilku latach życia mają ogromny wpływ na to, w jakim stopniu rozwinie ono rozmaite umiejętności.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1FA5A0-576E-6D20-ADE0-3948178D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51" y="1298604"/>
            <a:ext cx="4278175" cy="38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5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C3DC3C-BE27-27D7-2DC8-9A24449E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00316"/>
            <a:ext cx="8911687" cy="793597"/>
          </a:xfrm>
        </p:spPr>
        <p:txBody>
          <a:bodyPr>
            <a:normAutofit fontScale="90000"/>
          </a:bodyPr>
          <a:lstStyle/>
          <a:p>
            <a:r>
              <a:rPr lang="pl-PL" dirty="0"/>
              <a:t>Korzyści płynące z aktywności fizycznej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C4343A-F7FC-F819-C175-B991D296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099929"/>
            <a:ext cx="11661915" cy="5451737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400" dirty="0"/>
              <a:t>Wytwarzane są endorfiny – neuroprzekaźniki (zwane „hormonem szczęścia”), które powodują doskonały nastrój. </a:t>
            </a:r>
          </a:p>
          <a:p>
            <a:pPr algn="just"/>
            <a:r>
              <a:rPr lang="pl-PL" sz="2400" dirty="0"/>
              <a:t>Zwiększa się ogólny przepływ krwi dostarczanej w odpowiedniej ilości do tkanek powodujący w nich wzrost metabolizmu, dotlenienie mózgu.</a:t>
            </a:r>
          </a:p>
          <a:p>
            <a:pPr algn="just"/>
            <a:r>
              <a:rPr lang="pl-PL" sz="2400" dirty="0"/>
              <a:t>Powoduje pozytywne zmiany czynnościowe w obrębie układu krążenia – podniesienie ciśnienia, dziecko myśli.</a:t>
            </a:r>
          </a:p>
          <a:p>
            <a:pPr algn="just"/>
            <a:r>
              <a:rPr lang="pl-PL" sz="2400" dirty="0"/>
              <a:t>Zwiększa masę kości i stopień ich mineralizacji – dziecko jest bardziej sprawne i wytrzymałe.</a:t>
            </a:r>
          </a:p>
          <a:p>
            <a:pPr algn="just"/>
            <a:r>
              <a:rPr lang="pl-PL" sz="2400" dirty="0"/>
              <a:t>Powoduje zmiany biochemiczne i fizjologiczne – np. w wydzielaniu hormonów (zmniejszenie wydzielania i stężenia we krwi insuliny obniża ryzyko zachorowania na cukrzycę).</a:t>
            </a:r>
          </a:p>
          <a:p>
            <a:pPr algn="just"/>
            <a:r>
              <a:rPr lang="pl-PL" sz="2400" dirty="0"/>
              <a:t>Lepsze przystosowane do rozwiązywania problemów i przetwarzania informacji, a nie do ich reprodukowania. </a:t>
            </a:r>
          </a:p>
          <a:p>
            <a:pPr algn="just"/>
            <a:r>
              <a:rPr lang="pl-PL" sz="2400" dirty="0"/>
              <a:t>Dobrze zapamiętywane są informacje, które łączą wiedzę kognitywną z emocjami i aktywnością ciała.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578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58B480D-8520-A695-107B-1B161BBADE72}"/>
              </a:ext>
            </a:extLst>
          </p:cNvPr>
          <p:cNvSpPr txBox="1"/>
          <p:nvPr/>
        </p:nvSpPr>
        <p:spPr>
          <a:xfrm>
            <a:off x="304799" y="344557"/>
            <a:ext cx="10641497" cy="1884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Każdy używa obu półkul mózgowych. Ze względu na dominację jednej z nich, można podzielić nas na: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lewo-półkulowych,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prawo-półkulowych,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obu- półkulowych.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C6C2FE-1F31-3C3E-0FEE-7F5857DD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099" y="1033670"/>
            <a:ext cx="7965102" cy="57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2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627BC33-8710-9827-6CC3-F4578F4B13DA}"/>
              </a:ext>
            </a:extLst>
          </p:cNvPr>
          <p:cNvSpPr txBox="1"/>
          <p:nvPr/>
        </p:nvSpPr>
        <p:spPr>
          <a:xfrm>
            <a:off x="185530" y="732327"/>
            <a:ext cx="1183419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W zależności od preferowanej sensoryczności, wyróżniamy cztery główne style uczenia się: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wzrokowy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słuchowy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dotykowy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kinestetyczny.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400" b="1" dirty="0">
                <a:solidFill>
                  <a:srgbClr val="FF0000"/>
                </a:solidFill>
              </a:rPr>
              <a:t>SPOSÓB UCZENIA SIĘ = DOMINACJA PÓŁKULOWA + STYL UCZENIA SIĘ </a:t>
            </a:r>
          </a:p>
        </p:txBody>
      </p:sp>
    </p:spTree>
    <p:extLst>
      <p:ext uri="{BB962C8B-B14F-4D97-AF65-F5344CB8AC3E}">
        <p14:creationId xmlns:p14="http://schemas.microsoft.com/office/powerpoint/2010/main" val="347201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791B7F-F11A-184C-872B-AFA0F70D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6" y="2146850"/>
            <a:ext cx="4571999" cy="1188720"/>
          </a:xfrm>
        </p:spPr>
        <p:txBody>
          <a:bodyPr/>
          <a:lstStyle/>
          <a:p>
            <a:r>
              <a:rPr lang="pl-PL" dirty="0"/>
              <a:t>WZROKOWCY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6B8787-080E-7198-0F92-F69B9C08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3522430"/>
            <a:ext cx="5486400" cy="3110450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Wzrokowcy lubią porządek wokół siebie, pamiętają dobrze kolory i rysunki oraz lokalizację przedmiotów. </a:t>
            </a:r>
          </a:p>
          <a:p>
            <a:pPr algn="just"/>
            <a:r>
              <a:rPr lang="pl-PL" sz="2000" dirty="0"/>
              <a:t>Mają problemy z zapamiętaniem nazwisk, tytułów, nazw itp. </a:t>
            </a:r>
          </a:p>
          <a:p>
            <a:pPr algn="just"/>
            <a:r>
              <a:rPr lang="pl-PL" sz="2000" dirty="0"/>
              <a:t>Używają zwrotów : „zobacz, jaka piękna muzyka”, „popatrz, jak łatwo to zrozumieć”, „spójrz, jak to pięknie pachnie”.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4BDC6F-D37E-4DAC-73B2-3155CD48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7" y="225120"/>
            <a:ext cx="4791375" cy="155719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3843E59D-B361-3A46-621B-A9D56EE11C48}"/>
              </a:ext>
            </a:extLst>
          </p:cNvPr>
          <p:cNvSpPr txBox="1">
            <a:spLocks/>
          </p:cNvSpPr>
          <p:nvPr/>
        </p:nvSpPr>
        <p:spPr>
          <a:xfrm>
            <a:off x="5928493" y="0"/>
            <a:ext cx="6263507" cy="103638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CECHY UCZNIA -WZROKOWCA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2E9C2CA0-8B0F-A2A3-9B77-6D8A52DDE82B}"/>
              </a:ext>
            </a:extLst>
          </p:cNvPr>
          <p:cNvSpPr txBox="1">
            <a:spLocks/>
          </p:cNvSpPr>
          <p:nvPr/>
        </p:nvSpPr>
        <p:spPr>
          <a:xfrm>
            <a:off x="6884507" y="1219200"/>
            <a:ext cx="4894819" cy="541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lubi patrzeć,</a:t>
            </a:r>
          </a:p>
          <a:p>
            <a:r>
              <a:rPr lang="pl-PL" dirty="0"/>
              <a:t> przyglądać się rzeczom, </a:t>
            </a:r>
          </a:p>
          <a:p>
            <a:r>
              <a:rPr lang="pl-PL" dirty="0"/>
              <a:t>lubi posługiwać się tabelkami, wykresami, schematami, </a:t>
            </a:r>
          </a:p>
          <a:p>
            <a:r>
              <a:rPr lang="pl-PL" dirty="0"/>
              <a:t>preferuje pokazy, prezentacje, </a:t>
            </a:r>
          </a:p>
          <a:p>
            <a:r>
              <a:rPr lang="pl-PL" dirty="0"/>
              <a:t>interesuje się sztuką wizualna, </a:t>
            </a:r>
          </a:p>
          <a:p>
            <a:r>
              <a:rPr lang="pl-PL" dirty="0"/>
              <a:t>lubi pisać, rysować, notować, </a:t>
            </a:r>
          </a:p>
          <a:p>
            <a:r>
              <a:rPr lang="pl-PL" dirty="0"/>
              <a:t>lubi kolorowe otoczenie, rekwizyty, </a:t>
            </a:r>
          </a:p>
          <a:p>
            <a:r>
              <a:rPr lang="pl-PL" dirty="0"/>
              <a:t>dobrze zapamiętuje twarze, kolory, wygląd i szczegóły otoczenia, </a:t>
            </a:r>
          </a:p>
          <a:p>
            <a:r>
              <a:rPr lang="pl-PL" dirty="0"/>
              <a:t>potrzebuje wiele przykładów na tablicy, </a:t>
            </a:r>
          </a:p>
          <a:p>
            <a:r>
              <a:rPr lang="pl-PL" dirty="0"/>
              <a:t>zapamiętuje informacje w postaci obrazów, </a:t>
            </a:r>
          </a:p>
          <a:p>
            <a:r>
              <a:rPr lang="pl-PL" dirty="0"/>
              <a:t>ma wyczucie koloru,</a:t>
            </a:r>
          </a:p>
        </p:txBody>
      </p:sp>
    </p:spTree>
    <p:extLst>
      <p:ext uri="{BB962C8B-B14F-4D97-AF65-F5344CB8AC3E}">
        <p14:creationId xmlns:p14="http://schemas.microsoft.com/office/powerpoint/2010/main" val="34749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8E8A2-9133-862C-A8BE-60EB6EA7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54" y="523613"/>
            <a:ext cx="2884203" cy="1188720"/>
          </a:xfrm>
        </p:spPr>
        <p:txBody>
          <a:bodyPr/>
          <a:lstStyle/>
          <a:p>
            <a:r>
              <a:rPr lang="pl-PL" dirty="0"/>
              <a:t>Słuchowcy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C61862-A7E8-9CD7-A469-4C33E3C7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15192"/>
            <a:ext cx="4558748" cy="481789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Słuchowcy lubią mówić i dobrze im to wychodzi. </a:t>
            </a:r>
          </a:p>
          <a:p>
            <a:pPr algn="just"/>
            <a:r>
              <a:rPr lang="pl-PL" sz="2400" dirty="0"/>
              <a:t>Uczą się, słuchając innych, słysząc w rozmowie samych siebie oraz dyskutując z innymi. </a:t>
            </a:r>
          </a:p>
          <a:p>
            <a:pPr algn="just"/>
            <a:r>
              <a:rPr lang="pl-PL" sz="2400" dirty="0"/>
              <a:t>Mogą mieć kłopoty z odczytaniem map i geometrią, za to dobrze zapamiętują muzykę, dialogi. </a:t>
            </a:r>
          </a:p>
          <a:p>
            <a:pPr algn="just"/>
            <a:r>
              <a:rPr lang="pl-PL" sz="2400" dirty="0"/>
              <a:t>Często używają sformułowań: „słuchaj, jakie to ciekawe”, „posłuchaj jakie to dobre”. 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05C6653-A6BC-903D-73C0-2F0BB50D883A}"/>
              </a:ext>
            </a:extLst>
          </p:cNvPr>
          <p:cNvSpPr txBox="1">
            <a:spLocks/>
          </p:cNvSpPr>
          <p:nvPr/>
        </p:nvSpPr>
        <p:spPr>
          <a:xfrm>
            <a:off x="6705600" y="210427"/>
            <a:ext cx="5282846" cy="103638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CECHY UCZNIA -SŁUCHOWCA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6E62FD0-A43A-47FA-F40F-D5DCA8BF4869}"/>
              </a:ext>
            </a:extLst>
          </p:cNvPr>
          <p:cNvSpPr txBox="1"/>
          <p:nvPr/>
        </p:nvSpPr>
        <p:spPr>
          <a:xfrm>
            <a:off x="6350069" y="1531172"/>
            <a:ext cx="5841932" cy="511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lubi wykłady, dialogi i dyskusje,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woli mówić o różnych działaniach niż je oglądać,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lubi czytać na głos albo półgłosem.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lubi rozmawiać, dyskutować,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lubi słuchać muzyki, muzyka go pobudza,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zwraca uwagę na jakość słuchanej muzyki,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lubi opowiadać o czymś, jego ustne wypowiedzi są często długie,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dobrze zapamiętuje imiona, nazwy własne,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szybko uczy się ze słuchu piosenek, wierszyków, itp.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potrzebuje wyjaśnień słownych. </a:t>
            </a:r>
          </a:p>
        </p:txBody>
      </p:sp>
      <p:pic>
        <p:nvPicPr>
          <p:cNvPr id="4098" name="Picture 2" descr="Zobacz obraz źródłowy">
            <a:extLst>
              <a:ext uri="{FF2B5EF4-FFF2-40B4-BE49-F238E27FC236}">
                <a16:creationId xmlns:a16="http://schemas.microsoft.com/office/drawing/2014/main" id="{F3EC6164-266C-1C86-3D1F-857355DF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92" y="0"/>
            <a:ext cx="2863311" cy="19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67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4F73C-6527-900A-72B9-0BBF4D11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345" y="443948"/>
            <a:ext cx="8920568" cy="1188720"/>
          </a:xfrm>
        </p:spPr>
        <p:txBody>
          <a:bodyPr/>
          <a:lstStyle/>
          <a:p>
            <a:r>
              <a:rPr lang="pl-PL" dirty="0" err="1"/>
              <a:t>Dotykowcy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2FE50C-E0C8-D55A-A7EA-0D50240F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19" y="2174218"/>
            <a:ext cx="10411438" cy="2145991"/>
          </a:xfrm>
        </p:spPr>
        <p:txBody>
          <a:bodyPr>
            <a:normAutofit/>
          </a:bodyPr>
          <a:lstStyle/>
          <a:p>
            <a:pPr algn="just"/>
            <a:r>
              <a:rPr lang="pl-PL" sz="2400" dirty="0" err="1"/>
              <a:t>Dotykowcy</a:t>
            </a:r>
            <a:r>
              <a:rPr lang="pl-PL" sz="2400" dirty="0"/>
              <a:t>/</a:t>
            </a:r>
            <a:r>
              <a:rPr lang="pl-PL" sz="2400" dirty="0" err="1"/>
              <a:t>czuciowcy</a:t>
            </a:r>
            <a:r>
              <a:rPr lang="pl-PL" sz="2400" dirty="0"/>
              <a:t> to najczęściej osoby refleksyjne, wrażliwe i spokojne. </a:t>
            </a:r>
          </a:p>
          <a:p>
            <a:pPr algn="just"/>
            <a:r>
              <a:rPr lang="pl-PL" sz="2400" dirty="0"/>
              <a:t>Uczą się, dotykając, doznając wrażeń na powierzchni skóry, używając rąk i palców, łącząc to, czego się uczą, ze zmysłem dotyku i emocjami. </a:t>
            </a:r>
          </a:p>
          <a:p>
            <a:pPr algn="just"/>
            <a:r>
              <a:rPr lang="pl-PL" sz="2400" dirty="0"/>
              <a:t>Używa zwrotów „czuję…”, „mam”. </a:t>
            </a:r>
          </a:p>
        </p:txBody>
      </p:sp>
      <p:pic>
        <p:nvPicPr>
          <p:cNvPr id="5122" name="Picture 2" descr="Zobacz obraz źródłowy">
            <a:extLst>
              <a:ext uri="{FF2B5EF4-FFF2-40B4-BE49-F238E27FC236}">
                <a16:creationId xmlns:a16="http://schemas.microsoft.com/office/drawing/2014/main" id="{85072EDA-EE5C-2E80-DCD0-B36DE2EAD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6406" r="5936" b="5168"/>
          <a:stretch/>
        </p:blipFill>
        <p:spPr bwMode="auto">
          <a:xfrm rot="5400000">
            <a:off x="6566453" y="3359432"/>
            <a:ext cx="2849215" cy="37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6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98841-7BDE-0170-1B89-2FE6D4E1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1" y="1393897"/>
            <a:ext cx="5415369" cy="1188720"/>
          </a:xfrm>
        </p:spPr>
        <p:txBody>
          <a:bodyPr/>
          <a:lstStyle/>
          <a:p>
            <a:r>
              <a:rPr lang="pl-PL" dirty="0"/>
              <a:t>KINESTETYCY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201190-A13B-4BC3-AA08-28AB46BC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62" y="3777730"/>
            <a:ext cx="11021038" cy="2901365"/>
          </a:xfrm>
        </p:spPr>
        <p:txBody>
          <a:bodyPr>
            <a:normAutofit/>
          </a:bodyPr>
          <a:lstStyle/>
          <a:p>
            <a:r>
              <a:rPr lang="pl-PL" sz="2400" dirty="0" err="1"/>
              <a:t>Kinestetycy</a:t>
            </a:r>
            <a:r>
              <a:rPr lang="pl-PL" sz="2400" dirty="0"/>
              <a:t> uczą się najchętniej w ruchu, angażując się aktywnie w procesie uczenia się poprzez stymulacje, odgrywanie ról, eksperymenty, badania i ruch oraz uczestnicząc w czynnościach z życia codziennego. </a:t>
            </a:r>
          </a:p>
          <a:p>
            <a:r>
              <a:rPr lang="pl-PL" sz="2400" dirty="0"/>
              <a:t>Męczą się słuchając wykładów i potrzebują wtedy choćby najmniejszej formy ruchu. </a:t>
            </a:r>
          </a:p>
          <a:p>
            <a:r>
              <a:rPr lang="pl-PL" sz="2400" dirty="0"/>
              <a:t>Lubią nieporządek. </a:t>
            </a:r>
          </a:p>
          <a:p>
            <a:r>
              <a:rPr lang="pl-PL" sz="2400" dirty="0"/>
              <a:t>Charakterystyczne dla nich zwroty to: „to mnie porusza”, „czuję nacisk/napięcie”. </a:t>
            </a:r>
          </a:p>
        </p:txBody>
      </p:sp>
      <p:pic>
        <p:nvPicPr>
          <p:cNvPr id="6146" name="Picture 2" descr="Zobacz obraz źródłowy">
            <a:extLst>
              <a:ext uri="{FF2B5EF4-FFF2-40B4-BE49-F238E27FC236}">
                <a16:creationId xmlns:a16="http://schemas.microsoft.com/office/drawing/2014/main" id="{836BB1A0-51F9-BE47-2013-EB794F66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52" y="0"/>
            <a:ext cx="5701748" cy="364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4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561B381-DF5A-C5FD-37B4-1393C0DC211A}"/>
              </a:ext>
            </a:extLst>
          </p:cNvPr>
          <p:cNvSpPr txBox="1"/>
          <p:nvPr/>
        </p:nvSpPr>
        <p:spPr>
          <a:xfrm>
            <a:off x="1477617" y="5157258"/>
            <a:ext cx="92367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/>
              <a:t>NEURODYDAKTYKA</a:t>
            </a:r>
            <a:r>
              <a:rPr lang="pl-PL" sz="2400" dirty="0"/>
              <a:t> – postuluje taki sposób organizacji procesu dydaktycznego, który jest w zgodzie z naturalnymi preferencjami pracy ludzkich mózgów. </a:t>
            </a:r>
          </a:p>
        </p:txBody>
      </p:sp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id="{6BBEA216-0948-A578-CE8D-1A16E2A42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7"/>
          <a:stretch/>
        </p:blipFill>
        <p:spPr bwMode="auto">
          <a:xfrm>
            <a:off x="3643966" y="500413"/>
            <a:ext cx="4904066" cy="41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6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784D37-170B-0DAA-61AB-4A20E5BA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40"/>
            <a:ext cx="7729728" cy="1188720"/>
          </a:xfrm>
        </p:spPr>
        <p:txBody>
          <a:bodyPr/>
          <a:lstStyle/>
          <a:p>
            <a:r>
              <a:rPr lang="pl-PL" dirty="0"/>
              <a:t>CECHY UCZNIA DOTYKOWCA/KINESTETYKA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35704C-1CD9-6725-C190-3597A837D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6" y="1331632"/>
            <a:ext cx="11741427" cy="4022246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/>
              <a:t>dużo gestykuluje,</a:t>
            </a:r>
          </a:p>
          <a:p>
            <a:r>
              <a:rPr lang="pl-PL" sz="2400" dirty="0"/>
              <a:t>jego nauce zazwyczaj towarzyszy jakiś ruch, pstrykanie długopisem, machanie nogami, trzymanie czegoś w dłoniach, </a:t>
            </a:r>
          </a:p>
          <a:p>
            <a:r>
              <a:rPr lang="pl-PL" sz="2400" dirty="0"/>
              <a:t>lubi, gdy czynnościom towarzyszą emocje, ruch, </a:t>
            </a:r>
          </a:p>
          <a:p>
            <a:r>
              <a:rPr lang="pl-PL" sz="2400" dirty="0"/>
              <a:t>dobrze pamięta to, co sam robił, </a:t>
            </a:r>
          </a:p>
          <a:p>
            <a:r>
              <a:rPr lang="pl-PL" sz="2400" dirty="0"/>
              <a:t>potrzebuje sposobności do poruszania się, </a:t>
            </a:r>
          </a:p>
          <a:p>
            <a:r>
              <a:rPr lang="pl-PL" sz="2400" dirty="0"/>
              <a:t>szybko się uczy chodząc i mówiąc lub wykonując czynności, ruch na początku zajęć wywołuje gotowość i chęć do nauki, </a:t>
            </a:r>
          </a:p>
          <a:p>
            <a:r>
              <a:rPr lang="pl-PL" sz="2400" dirty="0"/>
              <a:t>potrzebuje większej ilości bodźców dotykowych, </a:t>
            </a:r>
          </a:p>
          <a:p>
            <a:r>
              <a:rPr lang="pl-PL" sz="2400" dirty="0"/>
              <a:t>ma zdolności manualne, </a:t>
            </a:r>
          </a:p>
        </p:txBody>
      </p:sp>
      <p:pic>
        <p:nvPicPr>
          <p:cNvPr id="7170" name="Picture 2" descr="Zobacz obraz źródłowy">
            <a:extLst>
              <a:ext uri="{FF2B5EF4-FFF2-40B4-BE49-F238E27FC236}">
                <a16:creationId xmlns:a16="http://schemas.microsoft.com/office/drawing/2014/main" id="{9F669C12-5C2C-B947-7B41-C1F5426A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36" y="4383716"/>
            <a:ext cx="5702377" cy="22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58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1B25AA8-3AE1-10AA-D6AB-DDA71A56E179}"/>
              </a:ext>
            </a:extLst>
          </p:cNvPr>
          <p:cNvSpPr txBox="1"/>
          <p:nvPr/>
        </p:nvSpPr>
        <p:spPr>
          <a:xfrm>
            <a:off x="5565911" y="645384"/>
            <a:ext cx="6149011" cy="5567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Efektywne metody pracy umysłowej odwołują się jednocześnie do lewej i prawej półkuli mózgowej – słownej i obrazowej, racjonalnej i intuicyjnej, logicznej i kreatywnej części naszego mózgu.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Stosując odpowiednie metody pracy, angażujemy cały mózg i dzięki temu możemy więcej zrozumieć i zapamiętać, szybciej i skuteczniej się uczyć, mieć więcej twórczych pomysłów, czy lepiej zaplanować nasze działania.</a:t>
            </a:r>
          </a:p>
        </p:txBody>
      </p:sp>
      <p:sp>
        <p:nvSpPr>
          <p:cNvPr id="6" name="AutoShape 2" descr="Zobacz obraz źródłowy">
            <a:extLst>
              <a:ext uri="{FF2B5EF4-FFF2-40B4-BE49-F238E27FC236}">
                <a16:creationId xmlns:a16="http://schemas.microsoft.com/office/drawing/2014/main" id="{29F4F07B-0A3E-9165-621E-7488986316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55713"/>
            <a:ext cx="3425687" cy="34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95CA09B-FD14-96EC-C45A-C7FC92D66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0" y="1017932"/>
            <a:ext cx="4822135" cy="48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3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BB260-D369-C920-042E-50C428C1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37" y="394849"/>
            <a:ext cx="10941525" cy="1188720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 dla nauczycieli dotyczącej procesu uczenia się wg zasad </a:t>
            </a:r>
            <a:r>
              <a:rPr lang="pl-PL" dirty="0" err="1"/>
              <a:t>neurodydaktyki</a:t>
            </a:r>
            <a:r>
              <a:rPr lang="pl-PL" dirty="0"/>
              <a:t> są następujące: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779CF3-6D41-112F-3D79-ACCF1F05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37" y="2107957"/>
            <a:ext cx="10575234" cy="40145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1. Pamiętaj, że dziecko wyposażone jest w ogromny potencjał.  Twoim zadaniem jest stworzenie takich warunków, aby dać dziecku szansę na osiągnięcie maksymalnego poziomu rozwoju.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2400" dirty="0"/>
              <a:t>2. Zaakceptuj fakt, że współczesny uczeń potrzebuje innych metod i form nauczania.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2400" dirty="0"/>
              <a:t>3. Zaintryguj ucznia, wzbudź w nim ciekawość i zainteresowanie. Nie zapominaj, że mózg uczy się wtedy, kiedy chce. Pamiętaj, że to, jak rozpoczniesz lekcję ma kluczowe znaczenie.</a:t>
            </a:r>
          </a:p>
        </p:txBody>
      </p:sp>
    </p:spTree>
    <p:extLst>
      <p:ext uri="{BB962C8B-B14F-4D97-AF65-F5344CB8AC3E}">
        <p14:creationId xmlns:p14="http://schemas.microsoft.com/office/powerpoint/2010/main" val="3398074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6A041D-1420-7A3D-2E6E-D96611082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278296"/>
            <a:ext cx="11502886" cy="626827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4. </a:t>
            </a:r>
            <a:r>
              <a:rPr lang="pl-PL" sz="2800" dirty="0"/>
              <a:t>Dołóż wszelkich starań, aby uczeń zrozumiał materiał, w przeciwnym razie Twoja praca nie ma sensu.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5. Korzystaj z innowacyjnych metod nauczania.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6. Bazuj na różnych kanałach przekazywania wiedzy: wzrokowy, słuchowy, dotykowy.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7. Indywidualizuj proces nauczania.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8. Wzmacniaj motywację wewnętrzną.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9. Stwórz bezpieczną i sprzyjającą nauce atmosferę. Unikaj sytuacji, które wzmacniają motywację lękową.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10. Wykorzystaj technologie </a:t>
            </a:r>
            <a:r>
              <a:rPr lang="pl-PL" sz="2800" dirty="0" err="1"/>
              <a:t>komunikacyjno</a:t>
            </a:r>
            <a:r>
              <a:rPr lang="pl-PL" sz="2800" dirty="0"/>
              <a:t> – informacyjne.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11. Pamiętaj o powiedzeniu „uczyć się na błędach” – błądzić jest rzeczą ludzką, a błąd jest nieodzownym elementem procesu uczenia się, dlatego nie próbuj go wyeliminować. </a:t>
            </a:r>
          </a:p>
        </p:txBody>
      </p:sp>
    </p:spTree>
    <p:extLst>
      <p:ext uri="{BB962C8B-B14F-4D97-AF65-F5344CB8AC3E}">
        <p14:creationId xmlns:p14="http://schemas.microsoft.com/office/powerpoint/2010/main" val="1530884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3CC231-064A-F89B-F0C3-9B509302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8" y="699052"/>
            <a:ext cx="10866783" cy="54598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12. Stymuluj i motywuj do eksperymentowania, myślenia, poszukiwania.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13. Pozwól uczniom zadawać pytania.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14. Postaw na lekcje doświadczalne i lekcje w terenie.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15. Nawiązując do sytuacji z życia codziennego podczas tłumaczenia treści edukacyjnych zyskasz więcej niż podając gotowe definicje.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16. Bądź partnerem, towarzyszem w procesie uczenia się.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17. Ogranicz testy.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18. Nie jesteś w stanie nauczyć wszystkiego! </a:t>
            </a:r>
          </a:p>
        </p:txBody>
      </p:sp>
    </p:spTree>
    <p:extLst>
      <p:ext uri="{BB962C8B-B14F-4D97-AF65-F5344CB8AC3E}">
        <p14:creationId xmlns:p14="http://schemas.microsoft.com/office/powerpoint/2010/main" val="468940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257F75E-0061-1E2A-7F35-18D5C9DABA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09" r="5509"/>
          <a:stretch>
            <a:fillRect/>
          </a:stretch>
        </p:blipFill>
        <p:spPr>
          <a:xfrm>
            <a:off x="6096000" y="0"/>
            <a:ext cx="6102097" cy="6858000"/>
          </a:xfrm>
          <a:prstGeom prst="rect">
            <a:avLst/>
          </a:prstGeo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899B15F-38CA-04AC-01FC-895AA6CB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3549919"/>
            <a:ext cx="3794760" cy="87630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Opracowanie: </a:t>
            </a:r>
          </a:p>
          <a:p>
            <a:r>
              <a:rPr lang="pl-PL" dirty="0"/>
              <a:t>Monika Markiewicz</a:t>
            </a:r>
          </a:p>
          <a:p>
            <a:r>
              <a:rPr lang="pl-PL" dirty="0"/>
              <a:t>Karolina Nowacka </a:t>
            </a:r>
          </a:p>
        </p:txBody>
      </p:sp>
    </p:spTree>
    <p:extLst>
      <p:ext uri="{BB962C8B-B14F-4D97-AF65-F5344CB8AC3E}">
        <p14:creationId xmlns:p14="http://schemas.microsoft.com/office/powerpoint/2010/main" val="126904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0BBEFD-02E5-9250-DBB6-A6C234D2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8613"/>
            <a:ext cx="9875520" cy="1356360"/>
          </a:xfrm>
        </p:spPr>
        <p:txBody>
          <a:bodyPr/>
          <a:lstStyle/>
          <a:p>
            <a:r>
              <a:rPr lang="pl-PL" dirty="0"/>
              <a:t>Nauka zgodna z naturą mózgu to: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333EA7-E62E-5634-E75A-57D5E292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55" y="1683025"/>
            <a:ext cx="11178609" cy="467801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nauka dobrowolna </a:t>
            </a:r>
            <a:r>
              <a:rPr lang="pl-PL" sz="2400" dirty="0"/>
              <a:t>- dziecko jest w stanie łatwo, szybko i na długo przyswoić to, co je naprawdę interesuje. Dziecko musi wiedzieć, po co się czegoś uczy i chcieć się czegoś uczyć. Uczenie się czegoś, co je nudzi nie jest efektywne i prowadzi do wygaszenia motywacji i radości odkrywania świata.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400" dirty="0"/>
          </a:p>
          <a:p>
            <a:pPr algn="just">
              <a:lnSpc>
                <a:spcPct val="150000"/>
              </a:lnSpc>
            </a:pPr>
            <a:r>
              <a:rPr lang="pl-PL" sz="2400" b="1" dirty="0"/>
              <a:t>nauka bez ocen </a:t>
            </a:r>
            <a:r>
              <a:rPr lang="pl-PL" sz="2400" dirty="0"/>
              <a:t>- dziecko nie potrzebuje ocen, pochwał, kar i nagród, by się uczyć. Zewnętrzna motywacja odbiera wewnętrzną. Badania dowiodły, że dzieci, którym obiecano nagrodę za daną pracę, wykonywały ją gorzej niż dzieci, które wykonywały ją bez nagród.</a:t>
            </a:r>
          </a:p>
        </p:txBody>
      </p:sp>
    </p:spTree>
    <p:extLst>
      <p:ext uri="{BB962C8B-B14F-4D97-AF65-F5344CB8AC3E}">
        <p14:creationId xmlns:p14="http://schemas.microsoft.com/office/powerpoint/2010/main" val="213633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8C20B3-CFE3-D69A-BE5E-B31F4BE2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887896"/>
            <a:ext cx="11569148" cy="495631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nauka aktywna, przez uczestniczenie, działanie, doświadczenie </a:t>
            </a:r>
            <a:r>
              <a:rPr lang="pl-PL" sz="2400" dirty="0"/>
              <a:t>- to dziecko samo odkrywa prawdy i fakty. Nie podajemy dziecku gotowej wiedzy do zapamiętywania, lecz staramy się stwarzać takie sytuacje, w których dziecko się czegoś samo nauczy np. wkładamy do wody bryłkę lodu i pytamy dzieci, czy jak się rozpuści, to poziom wody się podniesie czy obniży i dlaczego.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400" dirty="0"/>
          </a:p>
          <a:p>
            <a:pPr algn="just">
              <a:lnSpc>
                <a:spcPct val="150000"/>
              </a:lnSpc>
            </a:pPr>
            <a:r>
              <a:rPr lang="pl-PL" sz="2400" b="1" dirty="0"/>
              <a:t>nauka wszystkimi zmysłami </a:t>
            </a:r>
            <a:r>
              <a:rPr lang="pl-PL" sz="2400" dirty="0"/>
              <a:t>- nauka przez siedzenie i słuchanie jest nieefektywna, po drugie sprawia, że mózg jest stymulowany w niewielkim stopniu, co z kolei prowadzi do zaniku połączeń między neuronami. </a:t>
            </a:r>
          </a:p>
        </p:txBody>
      </p:sp>
    </p:spTree>
    <p:extLst>
      <p:ext uri="{BB962C8B-B14F-4D97-AF65-F5344CB8AC3E}">
        <p14:creationId xmlns:p14="http://schemas.microsoft.com/office/powerpoint/2010/main" val="145825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A9938A-FB0E-49D9-C975-37060F32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95" y="2623930"/>
            <a:ext cx="4125928" cy="1280890"/>
          </a:xfrm>
        </p:spPr>
        <p:txBody>
          <a:bodyPr/>
          <a:lstStyle/>
          <a:p>
            <a:r>
              <a:rPr lang="pl-PL" dirty="0"/>
              <a:t>Budowa mózgu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B32ED68-E77F-9D2F-5DBF-22EA8645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7774" y="232243"/>
            <a:ext cx="7293197" cy="639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F89F982-5F43-1A83-7977-5B74AA3F5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8" b="10339"/>
          <a:stretch/>
        </p:blipFill>
        <p:spPr>
          <a:xfrm>
            <a:off x="1495017" y="265360"/>
            <a:ext cx="9201966" cy="63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0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77E1E3-5342-17EF-0B80-850CA76E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540" y="123842"/>
            <a:ext cx="7142920" cy="711046"/>
          </a:xfrm>
        </p:spPr>
        <p:txBody>
          <a:bodyPr>
            <a:normAutofit fontScale="90000"/>
          </a:bodyPr>
          <a:lstStyle/>
          <a:p>
            <a:r>
              <a:rPr lang="pl-PL" dirty="0"/>
              <a:t>Ciekawostki na temat mózgu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FA8349-9C5B-4A46-FA56-C16715CAC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4" y="1077998"/>
            <a:ext cx="11794432" cy="56454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l-PL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mózgu jest 100 miliardów neuronów.</a:t>
            </a:r>
          </a:p>
          <a:p>
            <a:pPr>
              <a:lnSpc>
                <a:spcPct val="170000"/>
              </a:lnSpc>
            </a:pPr>
            <a:r>
              <a:rPr lang="pl-PL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Mózg w prawie 80% to woda. Dlatego jeżeli jesteśmy odwodnieni wpływa to na naszą pamięć i koncentrację.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Prędkość impulsu nerwowego to ok. 400 km/godz.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Ludzki mózg jest niesamowicie plastyczny. Jeśli jakiś obszar mózgu jest uszkodzony, inny potrafi przejąć jego funkcje.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Ludzki mózg waży około 1,5 kg, co stanowi zaledwie 2% masy ciała.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Przeciętnie każdego dnia człowiek doświadcza około 70 tysięcy myśli.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Kawałek tkanki mózgowej o wielkości ziarna piasku zawiera 100 000 neuronów  i 1 miliard synaps, które komunikują się między sobą.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96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B840D50-7DD6-1E5E-C9B4-06EBBC98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238539"/>
            <a:ext cx="8507896" cy="63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52F2F0-7DC3-63C3-9EC2-6DF38E55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0" y="306333"/>
            <a:ext cx="9596299" cy="1280890"/>
          </a:xfrm>
        </p:spPr>
        <p:txBody>
          <a:bodyPr>
            <a:normAutofit/>
          </a:bodyPr>
          <a:lstStyle/>
          <a:p>
            <a:r>
              <a:rPr lang="pl-PL" dirty="0"/>
              <a:t>Rozwój mózgu w pierwszych latach życia.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C02E39-0D71-0E20-6E0C-370563238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767632"/>
            <a:ext cx="11619773" cy="4784035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pl-PL" sz="2000" b="1" dirty="0"/>
              <a:t>W chwili urodzenia </a:t>
            </a:r>
            <a:r>
              <a:rPr lang="pl-PL" sz="2000" dirty="0"/>
              <a:t>: większość dzieci ma sto miliardów komórek mózgowych , które wytwarzają około pięćdziesiąt bilionów połączeń z innymi komórkami.</a:t>
            </a:r>
          </a:p>
          <a:p>
            <a:pPr algn="just">
              <a:lnSpc>
                <a:spcPct val="160000"/>
              </a:lnSpc>
            </a:pPr>
            <a:r>
              <a:rPr lang="pl-PL" sz="2000" b="1" dirty="0"/>
              <a:t>Pierwszy miesiąc życia </a:t>
            </a:r>
            <a:r>
              <a:rPr lang="pl-PL" sz="2000" dirty="0"/>
              <a:t>: wraz z reakcją zmysłów dziecka na otoczenie tworzą się nowe połączenia synaptyczne- w oszałamiającym tempie dochodzącym do trzech miliardów na sekundę.</a:t>
            </a:r>
          </a:p>
          <a:p>
            <a:pPr algn="just">
              <a:lnSpc>
                <a:spcPct val="160000"/>
              </a:lnSpc>
            </a:pPr>
            <a:r>
              <a:rPr lang="pl-PL" sz="2000" b="1" dirty="0"/>
              <a:t>Pierwszych sześć miesięcy</a:t>
            </a:r>
            <a:r>
              <a:rPr lang="pl-PL" sz="2000" dirty="0"/>
              <a:t>: dziecko początkowo gaworzy, wydając dźwięki, które mogą należeć do wszystkich języków świata, lecz z czasem nauczy się mówić, używając tylko tych dźwięków i słów, które słyszy w swoim otoczeniu, a szczególnie od rodziców. Jego mózg odrzuci zdolność mówienia językiem, którego nie słyszy.</a:t>
            </a:r>
          </a:p>
        </p:txBody>
      </p:sp>
    </p:spTree>
    <p:extLst>
      <p:ext uri="{BB962C8B-B14F-4D97-AF65-F5344CB8AC3E}">
        <p14:creationId xmlns:p14="http://schemas.microsoft.com/office/powerpoint/2010/main" val="3031114393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202</TotalTime>
  <Words>1691</Words>
  <Application>Microsoft Office PowerPoint</Application>
  <PresentationFormat>Panoramiczny</PresentationFormat>
  <Paragraphs>132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Gill Sans MT</vt:lpstr>
      <vt:lpstr>Wingdings</vt:lpstr>
      <vt:lpstr>Paczka</vt:lpstr>
      <vt:lpstr>Od badania mózgu  do neurodydaktyki.</vt:lpstr>
      <vt:lpstr>Prezentacja programu PowerPoint</vt:lpstr>
      <vt:lpstr>Nauka zgodna z naturą mózgu to: </vt:lpstr>
      <vt:lpstr>Prezentacja programu PowerPoint</vt:lpstr>
      <vt:lpstr>Budowa mózgu</vt:lpstr>
      <vt:lpstr>Prezentacja programu PowerPoint</vt:lpstr>
      <vt:lpstr>Ciekawostki na temat mózgu</vt:lpstr>
      <vt:lpstr>Prezentacja programu PowerPoint</vt:lpstr>
      <vt:lpstr>Rozwój mózgu w pierwszych latach życia.</vt:lpstr>
      <vt:lpstr>Rozwój mózgu w pierwszych latach życia.</vt:lpstr>
      <vt:lpstr>Prezentacja programu PowerPoint</vt:lpstr>
      <vt:lpstr>Prezentacja programu PowerPoint</vt:lpstr>
      <vt:lpstr>Korzyści płynące z aktywności fizycznej</vt:lpstr>
      <vt:lpstr>Prezentacja programu PowerPoint</vt:lpstr>
      <vt:lpstr>Prezentacja programu PowerPoint</vt:lpstr>
      <vt:lpstr>WZROKOWCY</vt:lpstr>
      <vt:lpstr>Słuchowcy</vt:lpstr>
      <vt:lpstr>Dotykowcy</vt:lpstr>
      <vt:lpstr>KINESTETYCY</vt:lpstr>
      <vt:lpstr>CECHY UCZNIA DOTYKOWCA/KINESTETYKA</vt:lpstr>
      <vt:lpstr>Prezentacja programu PowerPoint</vt:lpstr>
      <vt:lpstr>Wnioski dla nauczycieli dotyczącej procesu uczenia się wg zasad neurodydaktyki są następujące: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badania mózgu  do neurodydaktyki.</dc:title>
  <dc:creator>Monika Markiewicz</dc:creator>
  <cp:lastModifiedBy>Monika Markiewicz</cp:lastModifiedBy>
  <cp:revision>1</cp:revision>
  <dcterms:created xsi:type="dcterms:W3CDTF">2022-06-14T15:52:23Z</dcterms:created>
  <dcterms:modified xsi:type="dcterms:W3CDTF">2022-06-14T19:14:25Z</dcterms:modified>
</cp:coreProperties>
</file>