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291" r:id="rId52"/>
    <p:sldId id="307" r:id="rId53"/>
    <p:sldId id="308" r:id="rId54"/>
    <p:sldId id="309" r:id="rId55"/>
    <p:sldId id="310" r:id="rId56"/>
    <p:sldId id="311" r:id="rId57"/>
    <p:sldId id="312" r:id="rId58"/>
    <p:sldId id="313" r:id="rId59"/>
    <p:sldId id="314" r:id="rId60"/>
    <p:sldId id="316" r:id="rId61"/>
    <p:sldId id="318" r:id="rId62"/>
    <p:sldId id="319" r:id="rId63"/>
    <p:sldId id="320" r:id="rId64"/>
    <p:sldId id="321" r:id="rId65"/>
    <p:sldId id="322" r:id="rId66"/>
    <p:sldId id="323" r:id="rId67"/>
    <p:sldId id="325" r:id="rId68"/>
    <p:sldId id="326" r:id="rId69"/>
    <p:sldId id="328" r:id="rId70"/>
    <p:sldId id="329" r:id="rId71"/>
    <p:sldId id="330" r:id="rId72"/>
    <p:sldId id="331" r:id="rId73"/>
    <p:sldId id="332" r:id="rId74"/>
    <p:sldId id="342" r:id="rId75"/>
    <p:sldId id="343" r:id="rId76"/>
    <p:sldId id="344" r:id="rId77"/>
    <p:sldId id="345" r:id="rId78"/>
    <p:sldId id="346" r:id="rId79"/>
    <p:sldId id="347" r:id="rId80"/>
    <p:sldId id="334"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l-PL"/>
              <a:t>Kliknij, aby edytować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l-PL"/>
              <a:t>Kliknij, aby edytować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l-PL"/>
              <a:t>Kliknij, aby edytować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6/8/2022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l-PL"/>
              <a:t>Kliknij, aby edytować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l-PL"/>
              <a:t>Kliknij, aby edytować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a:t>Kliknij ikonę, aby dodać obraz</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a:t>Kliknij ikonę, aby dodać obraz</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a:t>Kliknij ikonę, aby dodać obraz</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6/8/2022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l-PL"/>
              <a:t>Kliknij, aby edytować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6/8/2022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l-PL"/>
              <a:t>Kliknij, aby edytować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5800" y="3132666"/>
            <a:ext cx="5311775"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132666"/>
            <a:ext cx="5334000" cy="308601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l-PL"/>
              <a:t>Kliknij, aby edytować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dirty="0"/>
              <a:t>Kliknij ikonę, aby dodać obraz</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6/8/2022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073B4F-53CE-4786-A9C4-DE026BCE081F}"/>
              </a:ext>
            </a:extLst>
          </p:cNvPr>
          <p:cNvSpPr>
            <a:spLocks noGrp="1"/>
          </p:cNvSpPr>
          <p:nvPr>
            <p:ph type="ctrTitle"/>
          </p:nvPr>
        </p:nvSpPr>
        <p:spPr>
          <a:xfrm>
            <a:off x="1371600" y="1400703"/>
            <a:ext cx="9448800" cy="1825096"/>
          </a:xfrm>
        </p:spPr>
        <p:txBody>
          <a:bodyPr/>
          <a:lstStyle/>
          <a:p>
            <a:pPr algn="ctr"/>
            <a:r>
              <a:rPr lang="pl-PL" b="1" dirty="0">
                <a:latin typeface="Gadugi" panose="020B0502040204020203" pitchFamily="34" charset="0"/>
                <a:ea typeface="Gadugi" panose="020B0502040204020203" pitchFamily="34" charset="0"/>
              </a:rPr>
              <a:t>Bezpieczna szkoła</a:t>
            </a:r>
          </a:p>
        </p:txBody>
      </p:sp>
      <p:sp>
        <p:nvSpPr>
          <p:cNvPr id="3" name="Podtytuł 2">
            <a:extLst>
              <a:ext uri="{FF2B5EF4-FFF2-40B4-BE49-F238E27FC236}">
                <a16:creationId xmlns:a16="http://schemas.microsoft.com/office/drawing/2014/main" id="{EE4830B5-80DC-441C-A6C4-6977DE753C25}"/>
              </a:ext>
            </a:extLst>
          </p:cNvPr>
          <p:cNvSpPr>
            <a:spLocks noGrp="1"/>
          </p:cNvSpPr>
          <p:nvPr>
            <p:ph type="subTitle" idx="1"/>
          </p:nvPr>
        </p:nvSpPr>
        <p:spPr>
          <a:xfrm>
            <a:off x="9691823" y="4698608"/>
            <a:ext cx="2500177" cy="1006631"/>
          </a:xfrm>
        </p:spPr>
        <p:txBody>
          <a:bodyPr>
            <a:noAutofit/>
          </a:bodyPr>
          <a:lstStyle/>
          <a:p>
            <a:pPr algn="ctr">
              <a:lnSpc>
                <a:spcPct val="100000"/>
              </a:lnSpc>
            </a:pPr>
            <a:r>
              <a:rPr lang="pl-PL" sz="1800" b="1" dirty="0">
                <a:latin typeface="Gadugi" panose="020B0502040204020203" pitchFamily="34" charset="0"/>
                <a:ea typeface="Gadugi" panose="020B0502040204020203" pitchFamily="34" charset="0"/>
              </a:rPr>
              <a:t>Przygotowanie: </a:t>
            </a:r>
          </a:p>
          <a:p>
            <a:pPr algn="ctr">
              <a:lnSpc>
                <a:spcPct val="100000"/>
              </a:lnSpc>
            </a:pPr>
            <a:r>
              <a:rPr lang="pl-PL" sz="1800" b="1" dirty="0">
                <a:latin typeface="Gadugi" panose="020B0502040204020203" pitchFamily="34" charset="0"/>
                <a:ea typeface="Gadugi" panose="020B0502040204020203" pitchFamily="34" charset="0"/>
              </a:rPr>
              <a:t>Monika Markiewicz</a:t>
            </a:r>
          </a:p>
          <a:p>
            <a:pPr algn="ctr">
              <a:lnSpc>
                <a:spcPct val="100000"/>
              </a:lnSpc>
            </a:pPr>
            <a:r>
              <a:rPr lang="pl-PL" sz="1800" b="1" dirty="0">
                <a:latin typeface="Gadugi" panose="020B0502040204020203" pitchFamily="34" charset="0"/>
                <a:ea typeface="Gadugi" panose="020B0502040204020203" pitchFamily="34" charset="0"/>
              </a:rPr>
              <a:t>Karolina Nowacka </a:t>
            </a:r>
          </a:p>
        </p:txBody>
      </p:sp>
    </p:spTree>
    <p:extLst>
      <p:ext uri="{BB962C8B-B14F-4D97-AF65-F5344CB8AC3E}">
        <p14:creationId xmlns:p14="http://schemas.microsoft.com/office/powerpoint/2010/main" val="70359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AC4573B-6810-4046-8D61-6E72EE84667C}"/>
              </a:ext>
            </a:extLst>
          </p:cNvPr>
          <p:cNvSpPr txBox="1"/>
          <p:nvPr/>
        </p:nvSpPr>
        <p:spPr>
          <a:xfrm>
            <a:off x="450574" y="1532139"/>
            <a:ext cx="11211338" cy="646331"/>
          </a:xfrm>
          <a:prstGeom prst="rect">
            <a:avLst/>
          </a:prstGeom>
          <a:noFill/>
        </p:spPr>
        <p:txBody>
          <a:bodyPr wrap="square">
            <a:spAutoFit/>
          </a:bodyPr>
          <a:lstStyle/>
          <a:p>
            <a:endParaRPr lang="pl-PL" dirty="0"/>
          </a:p>
          <a:p>
            <a:endParaRPr lang="pl-PL" dirty="0"/>
          </a:p>
        </p:txBody>
      </p:sp>
      <p:pic>
        <p:nvPicPr>
          <p:cNvPr id="4" name="Obraz 3">
            <a:extLst>
              <a:ext uri="{FF2B5EF4-FFF2-40B4-BE49-F238E27FC236}">
                <a16:creationId xmlns:a16="http://schemas.microsoft.com/office/drawing/2014/main" id="{E37D2E33-FC3F-4788-88F9-E3081DBBA046}"/>
              </a:ext>
            </a:extLst>
          </p:cNvPr>
          <p:cNvPicPr>
            <a:picLocks noChangeAspect="1"/>
          </p:cNvPicPr>
          <p:nvPr/>
        </p:nvPicPr>
        <p:blipFill>
          <a:blip r:embed="rId2"/>
          <a:stretch>
            <a:fillRect/>
          </a:stretch>
        </p:blipFill>
        <p:spPr>
          <a:xfrm>
            <a:off x="8225338" y="3873234"/>
            <a:ext cx="3671801" cy="2638696"/>
          </a:xfrm>
          <a:prstGeom prst="rect">
            <a:avLst/>
          </a:prstGeom>
        </p:spPr>
      </p:pic>
      <p:sp>
        <p:nvSpPr>
          <p:cNvPr id="5" name="Tytuł 4">
            <a:extLst>
              <a:ext uri="{FF2B5EF4-FFF2-40B4-BE49-F238E27FC236}">
                <a16:creationId xmlns:a16="http://schemas.microsoft.com/office/drawing/2014/main" id="{ED2F50E4-4317-4F95-A0A1-62EEF3310A23}"/>
              </a:ext>
            </a:extLst>
          </p:cNvPr>
          <p:cNvSpPr>
            <a:spLocks noGrp="1"/>
          </p:cNvSpPr>
          <p:nvPr>
            <p:ph type="title"/>
          </p:nvPr>
        </p:nvSpPr>
        <p:spPr>
          <a:xfrm>
            <a:off x="685800" y="541539"/>
            <a:ext cx="10820399" cy="1737836"/>
          </a:xfrm>
        </p:spPr>
        <p:txBody>
          <a:bodyPr>
            <a:normAutofit/>
          </a:bodyPr>
          <a:lstStyle/>
          <a:p>
            <a:r>
              <a:rPr lang="pl-PL" b="1" dirty="0">
                <a:latin typeface="Gadugi" panose="020B0502040204020203" pitchFamily="34" charset="0"/>
                <a:ea typeface="Gadugi" panose="020B0502040204020203" pitchFamily="34" charset="0"/>
              </a:rPr>
              <a:t>ZASADY POSTĘPOWANIA PO OGŁOSZENIU ALARMU W SZKOLE: </a:t>
            </a:r>
            <a:br>
              <a:rPr lang="pl-PL" b="1" dirty="0">
                <a:latin typeface="Gadugi" panose="020B0502040204020203" pitchFamily="34" charset="0"/>
                <a:ea typeface="Gadugi" panose="020B0502040204020203" pitchFamily="34" charset="0"/>
              </a:rPr>
            </a:br>
            <a:endParaRPr lang="pl-PL" dirty="0"/>
          </a:p>
        </p:txBody>
      </p:sp>
      <p:sp>
        <p:nvSpPr>
          <p:cNvPr id="6" name="Symbol zastępczy zawartości 5">
            <a:extLst>
              <a:ext uri="{FF2B5EF4-FFF2-40B4-BE49-F238E27FC236}">
                <a16:creationId xmlns:a16="http://schemas.microsoft.com/office/drawing/2014/main" id="{96AE5660-5632-4656-81B5-0F59E2E731D1}"/>
              </a:ext>
            </a:extLst>
          </p:cNvPr>
          <p:cNvSpPr>
            <a:spLocks noGrp="1"/>
          </p:cNvSpPr>
          <p:nvPr>
            <p:ph type="body" idx="1"/>
          </p:nvPr>
        </p:nvSpPr>
        <p:spPr>
          <a:xfrm>
            <a:off x="294861" y="1800784"/>
            <a:ext cx="11552582" cy="2496520"/>
          </a:xfrm>
        </p:spPr>
        <p:txBody>
          <a:bodyPr>
            <a:noAutofit/>
          </a:bodyPr>
          <a:lstStyle/>
          <a:p>
            <a:pPr marL="0" indent="0" algn="just">
              <a:buNone/>
            </a:pPr>
            <a:r>
              <a:rPr lang="pl-PL" sz="2000" b="1" dirty="0">
                <a:solidFill>
                  <a:schemeClr val="tx1"/>
                </a:solidFill>
                <a:latin typeface="Gadugi" panose="020B0502040204020203" pitchFamily="34" charset="0"/>
                <a:ea typeface="Gadugi" panose="020B0502040204020203" pitchFamily="34" charset="0"/>
              </a:rPr>
              <a:t>1.</a:t>
            </a:r>
            <a:r>
              <a:rPr lang="pl-PL" sz="2000" dirty="0">
                <a:solidFill>
                  <a:schemeClr val="tx1"/>
                </a:solidFill>
                <a:latin typeface="Gadugi" panose="020B0502040204020203" pitchFamily="34" charset="0"/>
                <a:ea typeface="Gadugi" panose="020B0502040204020203" pitchFamily="34" charset="0"/>
              </a:rPr>
              <a:t> O ewakuacji decyduje dyrektor, który po otrzymaniu meldunku od nauczyciela lub innej osoby zgłaszającej zagrożenie oraz rozpoznaniu sytuacji podejmuje decyzję o zawiadomieniu służb (policja, straż pożarna) i ogłoszeniu alarmu.</a:t>
            </a:r>
          </a:p>
          <a:p>
            <a:pPr marL="0" indent="0" algn="just">
              <a:buNone/>
            </a:pPr>
            <a:r>
              <a:rPr lang="pl-PL" sz="2000" b="1" dirty="0">
                <a:solidFill>
                  <a:schemeClr val="tx1"/>
                </a:solidFill>
                <a:latin typeface="Gadugi" panose="020B0502040204020203" pitchFamily="34" charset="0"/>
                <a:ea typeface="Gadugi" panose="020B0502040204020203" pitchFamily="34" charset="0"/>
              </a:rPr>
              <a:t>2</a:t>
            </a:r>
            <a:r>
              <a:rPr lang="pl-PL" sz="2000" dirty="0">
                <a:solidFill>
                  <a:schemeClr val="tx1"/>
                </a:solidFill>
                <a:latin typeface="Gadugi" panose="020B0502040204020203" pitchFamily="34" charset="0"/>
                <a:ea typeface="Gadugi" panose="020B0502040204020203" pitchFamily="34" charset="0"/>
              </a:rPr>
              <a:t>. W sytuacji braku prądu sygnał alarmowy może być ogłaszany za pomocą gwizdka lub dzwonka ręcznego, z jednoczesnym komunikatem słownym podawanym przez osoby ogłaszające alarm. </a:t>
            </a:r>
            <a:r>
              <a:rPr lang="pl-PL" sz="2000" u="sng" dirty="0">
                <a:solidFill>
                  <a:srgbClr val="FF0000"/>
                </a:solidFill>
                <a:latin typeface="Gadugi" panose="020B0502040204020203" pitchFamily="34" charset="0"/>
                <a:ea typeface="Gadugi" panose="020B0502040204020203" pitchFamily="34" charset="0"/>
              </a:rPr>
              <a:t>Jest to sygnał do natychmiastowego działania dla wszystkich pracowników szkoły</a:t>
            </a:r>
            <a:r>
              <a:rPr lang="pl-PL" sz="2000" dirty="0">
                <a:solidFill>
                  <a:schemeClr val="tx1"/>
                </a:solidFill>
                <a:latin typeface="Gadugi" panose="020B0502040204020203" pitchFamily="34" charset="0"/>
                <a:ea typeface="Gadugi" panose="020B0502040204020203" pitchFamily="34" charset="0"/>
              </a:rPr>
              <a:t> oraz bezwzględnego wykonywania poleceń nauczycieli przez uczniów. </a:t>
            </a:r>
          </a:p>
          <a:p>
            <a:pPr marL="0" indent="0" algn="just">
              <a:buNone/>
            </a:pPr>
            <a:r>
              <a:rPr lang="pl-PL" sz="2000" b="1" dirty="0">
                <a:solidFill>
                  <a:schemeClr val="tx1"/>
                </a:solidFill>
                <a:latin typeface="Gadugi" panose="020B0502040204020203" pitchFamily="34" charset="0"/>
                <a:ea typeface="Gadugi" panose="020B0502040204020203" pitchFamily="34" charset="0"/>
              </a:rPr>
              <a:t>3. </a:t>
            </a:r>
            <a:r>
              <a:rPr lang="pl-PL" sz="2000" dirty="0">
                <a:solidFill>
                  <a:schemeClr val="tx1"/>
                </a:solidFill>
                <a:latin typeface="Gadugi" panose="020B0502040204020203" pitchFamily="34" charset="0"/>
                <a:ea typeface="Gadugi" panose="020B0502040204020203" pitchFamily="34" charset="0"/>
              </a:rPr>
              <a:t>Niezbędne jest wezwanie odpowiednich służb drogą telefoniczną. </a:t>
            </a:r>
          </a:p>
        </p:txBody>
      </p:sp>
    </p:spTree>
    <p:extLst>
      <p:ext uri="{BB962C8B-B14F-4D97-AF65-F5344CB8AC3E}">
        <p14:creationId xmlns:p14="http://schemas.microsoft.com/office/powerpoint/2010/main" val="201689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E193302-093C-4312-87B4-5006FC55A792}"/>
              </a:ext>
            </a:extLst>
          </p:cNvPr>
          <p:cNvSpPr txBox="1"/>
          <p:nvPr/>
        </p:nvSpPr>
        <p:spPr>
          <a:xfrm>
            <a:off x="331304" y="1531855"/>
            <a:ext cx="11529391" cy="5016758"/>
          </a:xfrm>
          <a:prstGeom prst="rect">
            <a:avLst/>
          </a:prstGeom>
          <a:noFill/>
        </p:spPr>
        <p:txBody>
          <a:bodyPr wrap="square">
            <a:spAutoFit/>
          </a:bodyPr>
          <a:lstStyle/>
          <a:p>
            <a:pPr algn="just"/>
            <a:r>
              <a:rPr lang="pl-PL" sz="2000" b="1" dirty="0">
                <a:latin typeface="Gadugi" panose="020B0502040204020203" pitchFamily="34" charset="0"/>
                <a:ea typeface="Gadugi" panose="020B0502040204020203" pitchFamily="34" charset="0"/>
              </a:rPr>
              <a:t>4. </a:t>
            </a:r>
            <a:r>
              <a:rPr lang="pl-PL" sz="2000" dirty="0">
                <a:latin typeface="Gadugi" panose="020B0502040204020203" pitchFamily="34" charset="0"/>
                <a:ea typeface="Gadugi" panose="020B0502040204020203" pitchFamily="34" charset="0"/>
              </a:rPr>
              <a:t>Wszystkie działania od tej chwili mają prowadzić do jak najszybszej ewakuacji wszystkich osób znajdujących się na terenie szkoły. Wszyscy powinni bezwzględnie podporządkować się poleceniom osób funkcyjnych. W przypadku uczniów taką osobą jest nauczyciel, z którym w danym momencie mają zajęcia. </a:t>
            </a:r>
          </a:p>
          <a:p>
            <a:pPr algn="just"/>
            <a:endParaRPr lang="pl-PL" sz="2000" dirty="0">
              <a:latin typeface="Gadugi" panose="020B0502040204020203" pitchFamily="34" charset="0"/>
              <a:ea typeface="Gadugi" panose="020B0502040204020203" pitchFamily="34" charset="0"/>
            </a:endParaRPr>
          </a:p>
          <a:p>
            <a:pPr algn="just"/>
            <a:r>
              <a:rPr lang="pl-PL" sz="2000" b="1" dirty="0">
                <a:latin typeface="Gadugi" panose="020B0502040204020203" pitchFamily="34" charset="0"/>
                <a:ea typeface="Gadugi" panose="020B0502040204020203" pitchFamily="34" charset="0"/>
              </a:rPr>
              <a:t>5. </a:t>
            </a:r>
            <a:r>
              <a:rPr lang="pl-PL" sz="2000" dirty="0">
                <a:latin typeface="Gadugi" panose="020B0502040204020203" pitchFamily="34" charset="0"/>
                <a:ea typeface="Gadugi" panose="020B0502040204020203" pitchFamily="34" charset="0"/>
              </a:rPr>
              <a:t>Akcją nie może kierować wiele osób, by nie doprowadzić do dezorientacji i wybuchu paniki.</a:t>
            </a:r>
          </a:p>
          <a:p>
            <a:pPr algn="just"/>
            <a:endParaRPr lang="pl-PL" sz="2000" dirty="0">
              <a:latin typeface="Gadugi" panose="020B0502040204020203" pitchFamily="34" charset="0"/>
              <a:ea typeface="Gadugi" panose="020B0502040204020203" pitchFamily="34" charset="0"/>
            </a:endParaRPr>
          </a:p>
          <a:p>
            <a:pPr algn="just"/>
            <a:r>
              <a:rPr lang="pl-PL" sz="2000" b="1" dirty="0">
                <a:latin typeface="Gadugi" panose="020B0502040204020203" pitchFamily="34" charset="0"/>
                <a:ea typeface="Gadugi" panose="020B0502040204020203" pitchFamily="34" charset="0"/>
              </a:rPr>
              <a:t>6. </a:t>
            </a:r>
            <a:r>
              <a:rPr lang="pl-PL" sz="2000" dirty="0">
                <a:latin typeface="Gadugi" panose="020B0502040204020203" pitchFamily="34" charset="0"/>
                <a:ea typeface="Gadugi" panose="020B0502040204020203" pitchFamily="34" charset="0"/>
              </a:rPr>
              <a:t>Po rozpoznaniu zagrożenia i dokonaniu oceny sytuacji nauczyciel decyduje o możliwej najkrótszej drodze ewakuacji z budynku.</a:t>
            </a:r>
          </a:p>
          <a:p>
            <a:pPr algn="just"/>
            <a:endParaRPr lang="pl-PL" sz="2000" b="1" dirty="0">
              <a:latin typeface="Gadugi" panose="020B0502040204020203" pitchFamily="34" charset="0"/>
              <a:ea typeface="Gadugi" panose="020B0502040204020203" pitchFamily="34" charset="0"/>
            </a:endParaRPr>
          </a:p>
          <a:p>
            <a:pPr algn="just"/>
            <a:r>
              <a:rPr lang="pl-PL" sz="2000" b="1" dirty="0">
                <a:latin typeface="Gadugi" panose="020B0502040204020203" pitchFamily="34" charset="0"/>
                <a:ea typeface="Gadugi" panose="020B0502040204020203" pitchFamily="34" charset="0"/>
              </a:rPr>
              <a:t>7. </a:t>
            </a:r>
            <a:r>
              <a:rPr lang="pl-PL" sz="2000" dirty="0">
                <a:latin typeface="Gadugi" panose="020B0502040204020203" pitchFamily="34" charset="0"/>
                <a:ea typeface="Gadugi" panose="020B0502040204020203" pitchFamily="34" charset="0"/>
              </a:rPr>
              <a:t>Uczniowie na polecenie nauczyciela ustawiają się w szeregu i w sposób zorganizowany kierują się do wskazanego wyjścia ewakuacyjnego.</a:t>
            </a:r>
          </a:p>
          <a:p>
            <a:pPr algn="just"/>
            <a:endParaRPr lang="pl-PL" sz="2000" b="1" dirty="0">
              <a:latin typeface="Gadugi" panose="020B0502040204020203" pitchFamily="34" charset="0"/>
              <a:ea typeface="Gadugi" panose="020B0502040204020203" pitchFamily="34" charset="0"/>
            </a:endParaRPr>
          </a:p>
          <a:p>
            <a:pPr algn="just"/>
            <a:r>
              <a:rPr lang="pl-PL" sz="2000" b="1" dirty="0">
                <a:latin typeface="Gadugi" panose="020B0502040204020203" pitchFamily="34" charset="0"/>
                <a:ea typeface="Gadugi" panose="020B0502040204020203" pitchFamily="34" charset="0"/>
              </a:rPr>
              <a:t>8. </a:t>
            </a:r>
            <a:r>
              <a:rPr lang="pl-PL" sz="2000" dirty="0">
                <a:latin typeface="Gadugi" panose="020B0502040204020203" pitchFamily="34" charset="0"/>
                <a:ea typeface="Gadugi" panose="020B0502040204020203" pitchFamily="34" charset="0"/>
              </a:rPr>
              <a:t>Należy poruszać się po prawej stronie korytarzy i klatek schodowych, wykonując polecenia osób funkcyjnych.</a:t>
            </a:r>
          </a:p>
          <a:p>
            <a:endParaRPr lang="pl-PL" sz="2000" b="1"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74043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2F680B5-7B10-4230-89B9-EDD34DD64968}"/>
              </a:ext>
            </a:extLst>
          </p:cNvPr>
          <p:cNvSpPr txBox="1"/>
          <p:nvPr/>
        </p:nvSpPr>
        <p:spPr>
          <a:xfrm>
            <a:off x="443948" y="1517305"/>
            <a:ext cx="11304104" cy="4708981"/>
          </a:xfrm>
          <a:prstGeom prst="rect">
            <a:avLst/>
          </a:prstGeom>
          <a:noFill/>
        </p:spPr>
        <p:txBody>
          <a:bodyPr wrap="square">
            <a:spAutoFit/>
          </a:bodyPr>
          <a:lstStyle/>
          <a:p>
            <a:pPr algn="just"/>
            <a:r>
              <a:rPr lang="pl-PL" sz="2000" b="1" dirty="0">
                <a:latin typeface="Gadugi" panose="020B0502040204020203" pitchFamily="34" charset="0"/>
                <a:ea typeface="Gadugi" panose="020B0502040204020203" pitchFamily="34" charset="0"/>
              </a:rPr>
              <a:t>9. </a:t>
            </a:r>
            <a:r>
              <a:rPr lang="pl-PL" sz="2000" dirty="0">
                <a:latin typeface="Gadugi" panose="020B0502040204020203" pitchFamily="34" charset="0"/>
                <a:ea typeface="Gadugi" panose="020B0502040204020203" pitchFamily="34" charset="0"/>
              </a:rPr>
              <a:t>Jeżeli alarm zostanie ogłoszony w czasie przerwy, uczniowie powinni skupić się wokół najbliżej stojącego nauczyciela.</a:t>
            </a:r>
          </a:p>
          <a:p>
            <a:pPr algn="just"/>
            <a:endParaRPr lang="pl-PL" sz="2000" dirty="0">
              <a:latin typeface="Gadugi" panose="020B0502040204020203" pitchFamily="34" charset="0"/>
              <a:ea typeface="Gadugi" panose="020B0502040204020203" pitchFamily="34" charset="0"/>
            </a:endParaRPr>
          </a:p>
          <a:p>
            <a:pPr algn="just"/>
            <a:r>
              <a:rPr lang="pl-PL" sz="2000" b="1" dirty="0">
                <a:latin typeface="Gadugi" panose="020B0502040204020203" pitchFamily="34" charset="0"/>
                <a:ea typeface="Gadugi" panose="020B0502040204020203" pitchFamily="34" charset="0"/>
              </a:rPr>
              <a:t>10. </a:t>
            </a:r>
            <a:r>
              <a:rPr lang="pl-PL" sz="2000" dirty="0">
                <a:latin typeface="Gadugi" panose="020B0502040204020203" pitchFamily="34" charset="0"/>
                <a:ea typeface="Gadugi" panose="020B0502040204020203" pitchFamily="34" charset="0"/>
              </a:rPr>
              <a:t>Nauczyciele i uczniowie, którzy mają lekcje na wyższych kondygnacjach, schodzą po stwierdzeniu, że uczniowie z niższych kondygnacji opuścili już budynek i drogi ewakuacyjne są wolne.</a:t>
            </a:r>
          </a:p>
          <a:p>
            <a:pPr algn="just"/>
            <a:endParaRPr lang="pl-PL" sz="2000" dirty="0">
              <a:latin typeface="Gadugi" panose="020B0502040204020203" pitchFamily="34" charset="0"/>
              <a:ea typeface="Gadugi" panose="020B0502040204020203" pitchFamily="34" charset="0"/>
            </a:endParaRPr>
          </a:p>
          <a:p>
            <a:pPr algn="just"/>
            <a:r>
              <a:rPr lang="pl-PL" sz="2000" b="1" dirty="0">
                <a:latin typeface="Gadugi" panose="020B0502040204020203" pitchFamily="34" charset="0"/>
                <a:ea typeface="Gadugi" panose="020B0502040204020203" pitchFamily="34" charset="0"/>
              </a:rPr>
              <a:t>11. </a:t>
            </a:r>
            <a:r>
              <a:rPr lang="pl-PL" sz="2000" dirty="0">
                <a:latin typeface="Gadugi" panose="020B0502040204020203" pitchFamily="34" charset="0"/>
                <a:ea typeface="Gadugi" panose="020B0502040204020203" pitchFamily="34" charset="0"/>
              </a:rPr>
              <a:t>Po opuszczeniu budynku uczniowie wraz z nauczycielem udają się na miejsce zbiórki.</a:t>
            </a:r>
          </a:p>
          <a:p>
            <a:pPr algn="just"/>
            <a:endParaRPr lang="pl-PL" sz="2000" dirty="0">
              <a:latin typeface="Gadugi" panose="020B0502040204020203" pitchFamily="34" charset="0"/>
              <a:ea typeface="Gadugi" panose="020B0502040204020203" pitchFamily="34" charset="0"/>
            </a:endParaRPr>
          </a:p>
          <a:p>
            <a:pPr algn="just"/>
            <a:r>
              <a:rPr lang="pl-PL" sz="2000" b="1" dirty="0">
                <a:latin typeface="Gadugi" panose="020B0502040204020203" pitchFamily="34" charset="0"/>
                <a:ea typeface="Gadugi" panose="020B0502040204020203" pitchFamily="34" charset="0"/>
              </a:rPr>
              <a:t>12. </a:t>
            </a:r>
            <a:r>
              <a:rPr lang="pl-PL" sz="2000" dirty="0">
                <a:latin typeface="Gadugi" panose="020B0502040204020203" pitchFamily="34" charset="0"/>
                <a:ea typeface="Gadugi" panose="020B0502040204020203" pitchFamily="34" charset="0"/>
              </a:rPr>
              <a:t>Jeżeli alarm zostaje ogłoszony w czasie przerwy, uczniowie natychmiast udają się (jeżeli tylko nie zagraża to ich bezpieczeństwu) pod salę, w której mają mieć zajęcia i stamtąd pod opieką nauczyciela przemieszczają się tak, jak to opisano wyżej.</a:t>
            </a:r>
          </a:p>
          <a:p>
            <a:pPr algn="just"/>
            <a:endParaRPr lang="pl-PL" sz="2000" dirty="0">
              <a:latin typeface="Gadugi" panose="020B0502040204020203" pitchFamily="34" charset="0"/>
              <a:ea typeface="Gadugi" panose="020B0502040204020203" pitchFamily="34" charset="0"/>
            </a:endParaRPr>
          </a:p>
          <a:p>
            <a:pPr algn="just"/>
            <a:r>
              <a:rPr lang="pl-PL" sz="2000" b="1" dirty="0">
                <a:latin typeface="Gadugi" panose="020B0502040204020203" pitchFamily="34" charset="0"/>
                <a:ea typeface="Gadugi" panose="020B0502040204020203" pitchFamily="34" charset="0"/>
              </a:rPr>
              <a:t>13. </a:t>
            </a:r>
            <a:r>
              <a:rPr lang="pl-PL" sz="2000" dirty="0">
                <a:latin typeface="Gadugi" panose="020B0502040204020203" pitchFamily="34" charset="0"/>
                <a:ea typeface="Gadugi" panose="020B0502040204020203" pitchFamily="34" charset="0"/>
              </a:rPr>
              <a:t>Zbiórka na placu alarmowym służy sprawdzeniu obecności uczniów klas i ustaleniu liczby osób nieobecnych. Jest to bardzo istotne dla prowadzenia przez wezwane służby akcji ratunkowej.</a:t>
            </a:r>
          </a:p>
        </p:txBody>
      </p:sp>
    </p:spTree>
    <p:extLst>
      <p:ext uri="{BB962C8B-B14F-4D97-AF65-F5344CB8AC3E}">
        <p14:creationId xmlns:p14="http://schemas.microsoft.com/office/powerpoint/2010/main" val="165694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74E2C8D4-92CA-CB08-4E9B-9488B06324F7}"/>
              </a:ext>
            </a:extLst>
          </p:cNvPr>
          <p:cNvSpPr txBox="1"/>
          <p:nvPr/>
        </p:nvSpPr>
        <p:spPr>
          <a:xfrm>
            <a:off x="1424608" y="1561052"/>
            <a:ext cx="9342783" cy="3735895"/>
          </a:xfrm>
          <a:prstGeom prst="rect">
            <a:avLst/>
          </a:prstGeom>
          <a:noFill/>
        </p:spPr>
        <p:txBody>
          <a:bodyPr wrap="square">
            <a:spAutoFit/>
          </a:bodyPr>
          <a:lstStyle/>
          <a:p>
            <a:pPr>
              <a:lnSpc>
                <a:spcPct val="150000"/>
              </a:lnSpc>
            </a:pPr>
            <a:r>
              <a:rPr lang="pl-PL" sz="2000" b="1" dirty="0">
                <a:solidFill>
                  <a:srgbClr val="FF0000"/>
                </a:solidFill>
                <a:latin typeface="Gadugi" panose="020B0502040204020203" pitchFamily="34" charset="0"/>
                <a:ea typeface="Gadugi" panose="020B0502040204020203" pitchFamily="34" charset="0"/>
              </a:rPr>
              <a:t>Najważniejsze zasady, o których powinien pamiętać każdy uczeń</a:t>
            </a:r>
          </a:p>
          <a:p>
            <a:pPr>
              <a:lnSpc>
                <a:spcPct val="150000"/>
              </a:lnSpc>
            </a:pPr>
            <a:r>
              <a:rPr lang="pl-PL" sz="2000" b="1" dirty="0">
                <a:solidFill>
                  <a:srgbClr val="FF0000"/>
                </a:solidFill>
                <a:latin typeface="Gadugi" panose="020B0502040204020203" pitchFamily="34" charset="0"/>
                <a:ea typeface="Gadugi" panose="020B0502040204020203" pitchFamily="34" charset="0"/>
              </a:rPr>
              <a:t>i przestrzegać ich od chwili ogłoszenia w szkole alarmu: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Słuchaj i wykonuj dokładnie polecenia nauczyciela.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Zachowaj spokój.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Po przerwaniu zajęć udaj się wraz z klasą na miejsce zbiórki drogą wskazywaną przez nauczyciela.</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Pomagaj osobom słabszym.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Nie lekceważ zagrożenia nawet wówczas, gdy nie jest ono bezpośrednie.</a:t>
            </a:r>
          </a:p>
        </p:txBody>
      </p:sp>
    </p:spTree>
    <p:extLst>
      <p:ext uri="{BB962C8B-B14F-4D97-AF65-F5344CB8AC3E}">
        <p14:creationId xmlns:p14="http://schemas.microsoft.com/office/powerpoint/2010/main" val="298109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967A2A2-2CA8-3DD8-143B-3EAB83D3C704}"/>
              </a:ext>
            </a:extLst>
          </p:cNvPr>
          <p:cNvSpPr txBox="1"/>
          <p:nvPr/>
        </p:nvSpPr>
        <p:spPr>
          <a:xfrm>
            <a:off x="371061" y="1138970"/>
            <a:ext cx="11449878" cy="5574988"/>
          </a:xfrm>
          <a:prstGeom prst="rect">
            <a:avLst/>
          </a:prstGeom>
          <a:noFill/>
        </p:spPr>
        <p:txBody>
          <a:bodyPr wrap="square">
            <a:spAutoFit/>
          </a:bodyPr>
          <a:lstStyle/>
          <a:p>
            <a:pPr>
              <a:lnSpc>
                <a:spcPct val="150000"/>
              </a:lnSpc>
            </a:pPr>
            <a:r>
              <a:rPr lang="pl-PL" sz="2000" b="1" dirty="0">
                <a:latin typeface="Gadugi" panose="020B0502040204020203" pitchFamily="34" charset="0"/>
                <a:ea typeface="Gadugi" panose="020B0502040204020203" pitchFamily="34" charset="0"/>
              </a:rPr>
              <a:t>Bezpieczna ewakuacja osób z niepełnosprawnością </a:t>
            </a:r>
          </a:p>
          <a:p>
            <a:pPr>
              <a:lnSpc>
                <a:spcPct val="150000"/>
              </a:lnSpc>
            </a:pPr>
            <a:r>
              <a:rPr lang="pl-PL" sz="2000" dirty="0">
                <a:latin typeface="Gadugi" panose="020B0502040204020203" pitchFamily="34" charset="0"/>
                <a:ea typeface="Gadugi" panose="020B0502040204020203" pitchFamily="34" charset="0"/>
              </a:rPr>
              <a:t>W przypadku osób z niepełnosprawnością bezpieczna ewakuacja powinna uwzględniać rodzaj oraz stopień niepełnosprawności, wiek wychowanków i ewentualne wykorzystanie na potrzeby ewakuacji pomocy ze strony innych osób (pracowników, uczniów). </a:t>
            </a:r>
          </a:p>
          <a:p>
            <a:pPr>
              <a:lnSpc>
                <a:spcPct val="150000"/>
              </a:lnSpc>
            </a:pPr>
            <a:r>
              <a:rPr lang="pl-PL" sz="2000" b="1" dirty="0">
                <a:solidFill>
                  <a:srgbClr val="FF0000"/>
                </a:solidFill>
                <a:latin typeface="Gadugi" panose="020B0502040204020203" pitchFamily="34" charset="0"/>
                <a:ea typeface="Gadugi" panose="020B0502040204020203" pitchFamily="34" charset="0"/>
              </a:rPr>
              <a:t>Aby ułatwić ewakuację osób z niepełnosprawnościami, należy: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Sporządzić listę uczniów z różnymi rodzajami niepełnosprawności.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Rozplanować zajęcia klas, w których uczą się osoby z niepełnosprawnością, w taki sposób, by nie musiały one przemieszczać się pomiędzy piętrami budynku.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Przystosować drogi ewakuacyjne do poruszania się osób z niepełnosprawnościami;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Wyznaczyć opiekunów osób z niepełnosprawnością na czas ewakuacji.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W miarę możliwości wcześniej przeszkolić opiekunów osób z niepełnosprawnością w zakresie technik ewakuacji.</a:t>
            </a:r>
          </a:p>
        </p:txBody>
      </p:sp>
    </p:spTree>
    <p:extLst>
      <p:ext uri="{BB962C8B-B14F-4D97-AF65-F5344CB8AC3E}">
        <p14:creationId xmlns:p14="http://schemas.microsoft.com/office/powerpoint/2010/main" val="65619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3702997-3818-2F48-40B6-84F8C539A7FB}"/>
              </a:ext>
            </a:extLst>
          </p:cNvPr>
          <p:cNvSpPr txBox="1"/>
          <p:nvPr/>
        </p:nvSpPr>
        <p:spPr>
          <a:xfrm>
            <a:off x="165652" y="980662"/>
            <a:ext cx="11860696" cy="5448992"/>
          </a:xfrm>
          <a:prstGeom prst="rect">
            <a:avLst/>
          </a:prstGeom>
          <a:noFill/>
        </p:spPr>
        <p:txBody>
          <a:bodyPr wrap="square">
            <a:spAutoFit/>
          </a:bodyPr>
          <a:lstStyle/>
          <a:p>
            <a:pPr algn="ctr">
              <a:lnSpc>
                <a:spcPct val="150000"/>
              </a:lnSpc>
            </a:pPr>
            <a:r>
              <a:rPr lang="pl-PL" b="1" dirty="0">
                <a:latin typeface="Gadugi" panose="020B0502040204020203" pitchFamily="34" charset="0"/>
                <a:ea typeface="Gadugi" panose="020B0502040204020203" pitchFamily="34" charset="0"/>
              </a:rPr>
              <a:t>Przykłady technik ewakuacji osób z niepełnosprawnościami: </a:t>
            </a:r>
          </a:p>
          <a:p>
            <a:pPr marL="342900" indent="-342900">
              <a:lnSpc>
                <a:spcPct val="150000"/>
              </a:lnSpc>
              <a:buAutoNum type="arabicPeriod"/>
            </a:pPr>
            <a:r>
              <a:rPr lang="pl-PL" b="1" dirty="0">
                <a:latin typeface="Gadugi" panose="020B0502040204020203" pitchFamily="34" charset="0"/>
                <a:ea typeface="Gadugi" panose="020B0502040204020203" pitchFamily="34" charset="0"/>
              </a:rPr>
              <a:t>Wykorzystanie krzesełka lub wózka inwalidzkiego </a:t>
            </a:r>
            <a:r>
              <a:rPr lang="pl-PL" dirty="0">
                <a:latin typeface="Gadugi" panose="020B0502040204020203" pitchFamily="34" charset="0"/>
                <a:ea typeface="Gadugi" panose="020B0502040204020203" pitchFamily="34" charset="0"/>
              </a:rPr>
              <a:t>– ratownicy umieszczają na nim osobę wymagającą pomocy, a następnie chwytają za nóżki oraz oparcie.</a:t>
            </a:r>
          </a:p>
          <a:p>
            <a:pPr marL="342900" indent="-342900">
              <a:lnSpc>
                <a:spcPct val="150000"/>
              </a:lnSpc>
              <a:buAutoNum type="arabicPeriod"/>
            </a:pPr>
            <a:r>
              <a:rPr lang="pl-PL" b="1" dirty="0">
                <a:latin typeface="Gadugi" panose="020B0502040204020203" pitchFamily="34" charset="0"/>
                <a:ea typeface="Gadugi" panose="020B0502040204020203" pitchFamily="34" charset="0"/>
              </a:rPr>
              <a:t>Chwyt strażacki </a:t>
            </a:r>
            <a:r>
              <a:rPr lang="pl-PL" dirty="0">
                <a:latin typeface="Gadugi" panose="020B0502040204020203" pitchFamily="34" charset="0"/>
                <a:ea typeface="Gadugi" panose="020B0502040204020203" pitchFamily="34" charset="0"/>
              </a:rPr>
              <a:t>– ratownik przekłada swoją rękę między nogami osoby ratowanej, zaciskając ją na nadgarstku zwisającej ręki ratowanego, ratowanego kładzie sobie na barkach. </a:t>
            </a:r>
          </a:p>
          <a:p>
            <a:pPr marL="342900" indent="-342900">
              <a:lnSpc>
                <a:spcPct val="150000"/>
              </a:lnSpc>
              <a:buAutoNum type="arabicPeriod"/>
            </a:pPr>
            <a:r>
              <a:rPr lang="pl-PL" b="1" dirty="0">
                <a:latin typeface="Gadugi" panose="020B0502040204020203" pitchFamily="34" charset="0"/>
                <a:ea typeface="Gadugi" panose="020B0502040204020203" pitchFamily="34" charset="0"/>
              </a:rPr>
              <a:t>Chwyt kończynowy </a:t>
            </a:r>
            <a:r>
              <a:rPr lang="pl-PL" dirty="0">
                <a:latin typeface="Gadugi" panose="020B0502040204020203" pitchFamily="34" charset="0"/>
                <a:ea typeface="Gadugi" panose="020B0502040204020203" pitchFamily="34" charset="0"/>
              </a:rPr>
              <a:t>– jeden ratownik staje za głową ratowanego i chwyta go pod pachy, drugi ratownik jest odwrócony do ratowanego plecami i chwyta go pod kolana. </a:t>
            </a:r>
          </a:p>
          <a:p>
            <a:pPr marL="342900" indent="-342900">
              <a:lnSpc>
                <a:spcPct val="150000"/>
              </a:lnSpc>
              <a:buAutoNum type="arabicPeriod"/>
            </a:pPr>
            <a:r>
              <a:rPr lang="pl-PL" b="1" dirty="0">
                <a:latin typeface="Gadugi" panose="020B0502040204020203" pitchFamily="34" charset="0"/>
                <a:ea typeface="Gadugi" panose="020B0502040204020203" pitchFamily="34" charset="0"/>
              </a:rPr>
              <a:t>Chwyt „na barana” </a:t>
            </a:r>
            <a:r>
              <a:rPr lang="pl-PL" dirty="0">
                <a:latin typeface="Gadugi" panose="020B0502040204020203" pitchFamily="34" charset="0"/>
                <a:ea typeface="Gadugi" panose="020B0502040204020203" pitchFamily="34" charset="0"/>
              </a:rPr>
              <a:t>– ratowany znajduje się na plecach ratownika, który podtrzymuje go obiema rękami za uda. </a:t>
            </a:r>
          </a:p>
          <a:p>
            <a:pPr marL="342900" indent="-342900">
              <a:lnSpc>
                <a:spcPct val="150000"/>
              </a:lnSpc>
              <a:buAutoNum type="arabicPeriod"/>
            </a:pPr>
            <a:r>
              <a:rPr lang="pl-PL" b="1" dirty="0">
                <a:latin typeface="Gadugi" panose="020B0502040204020203" pitchFamily="34" charset="0"/>
                <a:ea typeface="Gadugi" panose="020B0502040204020203" pitchFamily="34" charset="0"/>
              </a:rPr>
              <a:t>Chwyt kołyskowy </a:t>
            </a:r>
            <a:r>
              <a:rPr lang="pl-PL" dirty="0">
                <a:latin typeface="Gadugi" panose="020B0502040204020203" pitchFamily="34" charset="0"/>
                <a:ea typeface="Gadugi" panose="020B0502040204020203" pitchFamily="34" charset="0"/>
              </a:rPr>
              <a:t>– klasyczny sposób przenoszenia małych dzieci. </a:t>
            </a:r>
          </a:p>
          <a:p>
            <a:pPr marL="342900" indent="-342900">
              <a:lnSpc>
                <a:spcPct val="150000"/>
              </a:lnSpc>
              <a:buAutoNum type="arabicPeriod"/>
            </a:pPr>
            <a:r>
              <a:rPr lang="pl-PL" b="1" dirty="0">
                <a:latin typeface="Gadugi" panose="020B0502040204020203" pitchFamily="34" charset="0"/>
                <a:ea typeface="Gadugi" panose="020B0502040204020203" pitchFamily="34" charset="0"/>
              </a:rPr>
              <a:t>Wykorzystanie koca lub innego podobnego rozmiarami materiału </a:t>
            </a:r>
            <a:r>
              <a:rPr lang="pl-PL" dirty="0">
                <a:latin typeface="Gadugi" panose="020B0502040204020203" pitchFamily="34" charset="0"/>
                <a:ea typeface="Gadugi" panose="020B0502040204020203" pitchFamily="34" charset="0"/>
              </a:rPr>
              <a:t>– koc owija się wokół rąk i głowy. </a:t>
            </a:r>
          </a:p>
          <a:p>
            <a:pPr marL="342900" indent="-342900">
              <a:lnSpc>
                <a:spcPct val="150000"/>
              </a:lnSpc>
              <a:buAutoNum type="arabicPeriod"/>
            </a:pPr>
            <a:r>
              <a:rPr lang="pl-PL" b="1" dirty="0">
                <a:latin typeface="Gadugi" panose="020B0502040204020203" pitchFamily="34" charset="0"/>
                <a:ea typeface="Gadugi" panose="020B0502040204020203" pitchFamily="34" charset="0"/>
              </a:rPr>
              <a:t>Ratowanie w sposób umożliwiający ciągnięcie osoby ratowanej po płaskiej, równej powierzchni </a:t>
            </a:r>
            <a:r>
              <a:rPr lang="pl-PL" dirty="0">
                <a:latin typeface="Gadugi" panose="020B0502040204020203" pitchFamily="34" charset="0"/>
                <a:ea typeface="Gadugi" panose="020B0502040204020203" pitchFamily="34" charset="0"/>
              </a:rPr>
              <a:t>(szczególnie przydatne przy ewakuacji osób o dużej masie ciała, nieprzytomnych oraz w przestrzeni zadymionej, gdzie nie ma możliwości przyjęcia postawy wyprostowanej).</a:t>
            </a:r>
          </a:p>
        </p:txBody>
      </p:sp>
    </p:spTree>
    <p:extLst>
      <p:ext uri="{BB962C8B-B14F-4D97-AF65-F5344CB8AC3E}">
        <p14:creationId xmlns:p14="http://schemas.microsoft.com/office/powerpoint/2010/main" val="420706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2FCAEA-AA9A-3703-BE86-DFCE36D13707}"/>
              </a:ext>
            </a:extLst>
          </p:cNvPr>
          <p:cNvSpPr>
            <a:spLocks noGrp="1"/>
          </p:cNvSpPr>
          <p:nvPr>
            <p:ph type="title"/>
          </p:nvPr>
        </p:nvSpPr>
        <p:spPr>
          <a:xfrm>
            <a:off x="848139" y="1417983"/>
            <a:ext cx="10495722" cy="2011017"/>
          </a:xfrm>
        </p:spPr>
        <p:txBody>
          <a:bodyPr>
            <a:normAutofit fontScale="90000"/>
          </a:bodyPr>
          <a:lstStyle/>
          <a:p>
            <a:pPr algn="ctr">
              <a:lnSpc>
                <a:spcPct val="150000"/>
              </a:lnSpc>
            </a:pPr>
            <a:r>
              <a:rPr lang="pl-PL" b="1" dirty="0">
                <a:latin typeface="Gadugi" panose="020B0502040204020203" pitchFamily="34" charset="0"/>
                <a:ea typeface="Gadugi" panose="020B0502040204020203" pitchFamily="34" charset="0"/>
              </a:rPr>
              <a:t>Wtargnięcie napastnika (terrorysty) </a:t>
            </a:r>
            <a:br>
              <a:rPr lang="pl-PL" b="1" dirty="0">
                <a:latin typeface="Gadugi" panose="020B0502040204020203" pitchFamily="34" charset="0"/>
                <a:ea typeface="Gadugi" panose="020B0502040204020203" pitchFamily="34" charset="0"/>
              </a:rPr>
            </a:br>
            <a:r>
              <a:rPr lang="pl-PL" b="1" dirty="0">
                <a:latin typeface="Gadugi" panose="020B0502040204020203" pitchFamily="34" charset="0"/>
                <a:ea typeface="Gadugi" panose="020B0502040204020203" pitchFamily="34" charset="0"/>
              </a:rPr>
              <a:t>do szkoły</a:t>
            </a:r>
          </a:p>
        </p:txBody>
      </p:sp>
    </p:spTree>
    <p:extLst>
      <p:ext uri="{BB962C8B-B14F-4D97-AF65-F5344CB8AC3E}">
        <p14:creationId xmlns:p14="http://schemas.microsoft.com/office/powerpoint/2010/main" val="202584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A785EE85-A2A6-D2E6-3C34-7FA801E7CC0D}"/>
              </a:ext>
            </a:extLst>
          </p:cNvPr>
          <p:cNvSpPr txBox="1"/>
          <p:nvPr/>
        </p:nvSpPr>
        <p:spPr>
          <a:xfrm>
            <a:off x="0" y="1275446"/>
            <a:ext cx="12192000" cy="5582554"/>
          </a:xfrm>
          <a:prstGeom prst="rect">
            <a:avLst/>
          </a:prstGeom>
          <a:noFill/>
        </p:spPr>
        <p:txBody>
          <a:bodyPr wrap="square">
            <a:spAutoFit/>
          </a:bodyPr>
          <a:lstStyle/>
          <a:p>
            <a:pPr>
              <a:lnSpc>
                <a:spcPct val="150000"/>
              </a:lnSpc>
            </a:pPr>
            <a:r>
              <a:rPr lang="pl-PL" sz="2000" b="1" dirty="0">
                <a:latin typeface="Gadugi" panose="020B0502040204020203" pitchFamily="34" charset="0"/>
                <a:ea typeface="Gadugi" panose="020B0502040204020203" pitchFamily="34" charset="0"/>
              </a:rPr>
              <a:t>Postępowanie nauczyciela w przypadku wtargnięcia napastnika z niebezpiecznym narzędziem lub bronią, który strzela do osób znajdujących się na korytarzu i w salach lekcyjnych, tzw. aktywnego strzelca: </a:t>
            </a:r>
          </a:p>
          <a:p>
            <a:pPr marL="342900" indent="-342900">
              <a:lnSpc>
                <a:spcPct val="150000"/>
              </a:lnSpc>
              <a:buAutoNum type="arabicPeriod"/>
            </a:pPr>
            <a:r>
              <a:rPr lang="pl-PL" sz="2000" dirty="0">
                <a:latin typeface="Gadugi" panose="020B0502040204020203" pitchFamily="34" charset="0"/>
                <a:ea typeface="Gadugi" panose="020B0502040204020203" pitchFamily="34" charset="0"/>
              </a:rPr>
              <a:t>Jeżeli nie miałeś szansy na ucieczkę, ukryj się, zamknij drzwi na klucz (zabarykaduj się) – szybkie zamknięcie drzwi może uniemożliwić napastnikowi wejście do pomieszczenia. </a:t>
            </a:r>
          </a:p>
          <a:p>
            <a:pPr marL="342900" indent="-342900">
              <a:lnSpc>
                <a:spcPct val="150000"/>
              </a:lnSpc>
              <a:buAutoNum type="arabicPeriod"/>
            </a:pPr>
            <a:r>
              <a:rPr lang="pl-PL" sz="2000" dirty="0">
                <a:latin typeface="Gadugi" panose="020B0502040204020203" pitchFamily="34" charset="0"/>
                <a:ea typeface="Gadugi" panose="020B0502040204020203" pitchFamily="34" charset="0"/>
              </a:rPr>
              <a:t>Wycisz i uspokój uczniów – wszelkie dźwięki wydostające się z sal lekcyjnych mogą przyciągnąć uwagę i sprowokować próbę wejścia napastnika do pomieszczenia lub ostrzelanie sali lekcyjnej przez drzwi czy ścianę. </a:t>
            </a:r>
          </a:p>
          <a:p>
            <a:pPr marL="342900" indent="-342900">
              <a:lnSpc>
                <a:spcPct val="150000"/>
              </a:lnSpc>
              <a:buAutoNum type="arabicPeriod"/>
            </a:pPr>
            <a:r>
              <a:rPr lang="pl-PL" sz="2000" dirty="0">
                <a:latin typeface="Gadugi" panose="020B0502040204020203" pitchFamily="34" charset="0"/>
                <a:ea typeface="Gadugi" panose="020B0502040204020203" pitchFamily="34" charset="0"/>
              </a:rPr>
              <a:t>Zaopiekuj się uczniami ze SPE i uczniami, którzy potrzebują pomocy – zwróć szczególną uwagę na uczniów, którzy specyficznie reagują na stres i mogą mieć problemy z opanowaniem emocji. </a:t>
            </a:r>
          </a:p>
          <a:p>
            <a:pPr marL="342900" indent="-342900">
              <a:lnSpc>
                <a:spcPct val="150000"/>
              </a:lnSpc>
              <a:buAutoNum type="arabicPeriod"/>
            </a:pPr>
            <a:r>
              <a:rPr lang="pl-PL" sz="2000" dirty="0">
                <a:latin typeface="Gadugi" panose="020B0502040204020203" pitchFamily="34" charset="0"/>
                <a:ea typeface="Gadugi" panose="020B0502040204020203" pitchFamily="34" charset="0"/>
              </a:rPr>
              <a:t>Każ bezwzględnie wyciszyć, wyłączyć telefony – niespodziewane sygnały telefonów mogą zdradzić obecność osób wewnątrz zamkniętych pomieszczeń i zachęcić napastnika do wejścia.</a:t>
            </a:r>
          </a:p>
        </p:txBody>
      </p:sp>
    </p:spTree>
    <p:extLst>
      <p:ext uri="{BB962C8B-B14F-4D97-AF65-F5344CB8AC3E}">
        <p14:creationId xmlns:p14="http://schemas.microsoft.com/office/powerpoint/2010/main" val="390950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59BD9FC-B5F5-BF16-24E8-F17E413EF81F}"/>
              </a:ext>
            </a:extLst>
          </p:cNvPr>
          <p:cNvSpPr txBox="1"/>
          <p:nvPr/>
        </p:nvSpPr>
        <p:spPr>
          <a:xfrm>
            <a:off x="198782" y="1512490"/>
            <a:ext cx="11794435" cy="5120889"/>
          </a:xfrm>
          <a:prstGeom prst="rect">
            <a:avLst/>
          </a:prstGeom>
          <a:noFill/>
        </p:spPr>
        <p:txBody>
          <a:bodyPr wrap="square">
            <a:spAutoFit/>
          </a:bodyPr>
          <a:lstStyle/>
          <a:p>
            <a:pPr>
              <a:lnSpc>
                <a:spcPct val="150000"/>
              </a:lnSpc>
            </a:pPr>
            <a:r>
              <a:rPr lang="pl-PL" sz="2000" dirty="0">
                <a:latin typeface="Gadugi" panose="020B0502040204020203" pitchFamily="34" charset="0"/>
                <a:ea typeface="Gadugi" panose="020B0502040204020203" pitchFamily="34" charset="0"/>
              </a:rPr>
              <a:t>5. Poinformuj policję, wysyłając informację tekstową SMS o zaistniałej sytuacji – w przypadku wtargnięcia napastnika do szkoły niezbędne jest natychmiastowe przekazanie informacji policji. </a:t>
            </a:r>
          </a:p>
          <a:p>
            <a:pPr>
              <a:lnSpc>
                <a:spcPct val="150000"/>
              </a:lnSpc>
            </a:pPr>
            <a:r>
              <a:rPr lang="pl-PL" sz="2000" dirty="0">
                <a:latin typeface="Gadugi" panose="020B0502040204020203" pitchFamily="34" charset="0"/>
                <a:ea typeface="Gadugi" panose="020B0502040204020203" pitchFamily="34" charset="0"/>
              </a:rPr>
              <a:t>6. Zasłoń okno, zgaś światło – należy zaciemnić salę, aby utrudnić obserwowanie osób zabarykadowanych w salach lekcyjnych przez osoby współpracujące z napastnikami, a znajdujące się na zewnątrz budynku. </a:t>
            </a:r>
          </a:p>
          <a:p>
            <a:pPr>
              <a:lnSpc>
                <a:spcPct val="150000"/>
              </a:lnSpc>
            </a:pPr>
            <a:r>
              <a:rPr lang="pl-PL" sz="2000" dirty="0">
                <a:latin typeface="Gadugi" panose="020B0502040204020203" pitchFamily="34" charset="0"/>
                <a:ea typeface="Gadugi" panose="020B0502040204020203" pitchFamily="34" charset="0"/>
              </a:rPr>
              <a:t>7. Nie przemieszczaj się – przemieszczanie się powoduje hałas lub powstanie cienia, który może zostać zauważony przez napastników. </a:t>
            </a:r>
          </a:p>
          <a:p>
            <a:pPr>
              <a:lnSpc>
                <a:spcPct val="150000"/>
              </a:lnSpc>
            </a:pPr>
            <a:r>
              <a:rPr lang="pl-PL" sz="2000" dirty="0">
                <a:latin typeface="Gadugi" panose="020B0502040204020203" pitchFamily="34" charset="0"/>
                <a:ea typeface="Gadugi" panose="020B0502040204020203" pitchFamily="34" charset="0"/>
              </a:rPr>
              <a:t>8. Stań poniżej linii okien, zejdź ze światła drzwi – przebywanie w świetle drzwi rzuca cień i może zostać zauważone przez napastników.</a:t>
            </a:r>
          </a:p>
          <a:p>
            <a:pPr>
              <a:lnSpc>
                <a:spcPct val="150000"/>
              </a:lnSpc>
            </a:pPr>
            <a:r>
              <a:rPr lang="pl-PL" sz="2000" dirty="0">
                <a:latin typeface="Gadugi" panose="020B0502040204020203" pitchFamily="34" charset="0"/>
                <a:ea typeface="Gadugi" panose="020B0502040204020203" pitchFamily="34" charset="0"/>
              </a:rPr>
              <a:t>9. Zejdź z linii strzału, połóż się na podłodze – z reguły napastnicy strzelają na wysokości około 1 do 1,5 m. Strzały z broni palnej bez problemu przebijają drzwi i mogą zranić osoby znajdujące się wewnątrz.</a:t>
            </a:r>
          </a:p>
        </p:txBody>
      </p:sp>
    </p:spTree>
    <p:extLst>
      <p:ext uri="{BB962C8B-B14F-4D97-AF65-F5344CB8AC3E}">
        <p14:creationId xmlns:p14="http://schemas.microsoft.com/office/powerpoint/2010/main" val="1180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633259A-68E7-38E7-FE0C-2273ACEF8CF8}"/>
              </a:ext>
            </a:extLst>
          </p:cNvPr>
          <p:cNvSpPr txBox="1"/>
          <p:nvPr/>
        </p:nvSpPr>
        <p:spPr>
          <a:xfrm>
            <a:off x="503582" y="1626708"/>
            <a:ext cx="11184835" cy="4197559"/>
          </a:xfrm>
          <a:prstGeom prst="rect">
            <a:avLst/>
          </a:prstGeom>
          <a:noFill/>
        </p:spPr>
        <p:txBody>
          <a:bodyPr wrap="square">
            <a:spAutoFit/>
          </a:bodyPr>
          <a:lstStyle/>
          <a:p>
            <a:pPr>
              <a:lnSpc>
                <a:spcPct val="150000"/>
              </a:lnSpc>
            </a:pPr>
            <a:r>
              <a:rPr lang="pl-PL" sz="2000" dirty="0">
                <a:latin typeface="Gadugi" panose="020B0502040204020203" pitchFamily="34" charset="0"/>
                <a:ea typeface="Gadugi" panose="020B0502040204020203" pitchFamily="34" charset="0"/>
              </a:rPr>
              <a:t>10. Jeżeli usłyszysz strzały, nie krzycz – napastnicy, oddając na ślepo strzały przez zamknięte drzwi, chcą sprowokować krzyki przerażonych osób i upewnić się, czy w salach rzeczywiście nikogo nie ma. </a:t>
            </a:r>
          </a:p>
          <a:p>
            <a:pPr>
              <a:lnSpc>
                <a:spcPct val="150000"/>
              </a:lnSpc>
            </a:pPr>
            <a:r>
              <a:rPr lang="pl-PL" sz="2000" dirty="0">
                <a:latin typeface="Gadugi" panose="020B0502040204020203" pitchFamily="34" charset="0"/>
                <a:ea typeface="Gadugi" panose="020B0502040204020203" pitchFamily="34" charset="0"/>
              </a:rPr>
              <a:t>11. Nie otwieraj nikomu drzwi – interweniujące oddziały policji w razie takiej konieczności same otworzą drzwi. Napastnicy mogą zmusić osoby funkcyjne (np. dyrektora) do przekazania komunikatu, który ma spowodować otwarcie drzwi. </a:t>
            </a:r>
          </a:p>
          <a:p>
            <a:pPr>
              <a:lnSpc>
                <a:spcPct val="150000"/>
              </a:lnSpc>
            </a:pPr>
            <a:r>
              <a:rPr lang="pl-PL" sz="2000" dirty="0">
                <a:latin typeface="Gadugi" panose="020B0502040204020203" pitchFamily="34" charset="0"/>
                <a:ea typeface="Gadugi" panose="020B0502040204020203" pitchFamily="34" charset="0"/>
              </a:rPr>
              <a:t>12. W przypadku wtargnięcia napastnika do pomieszczenia podejmij walkę, która może być ostatnią szansą na uratowanie życia – celem aktywnego strzelca jest zabicie jak największej liczby ludzi. W takiej sytuacji podjęcie walki może dać jedyną szansę na uratowanie życia. </a:t>
            </a:r>
          </a:p>
        </p:txBody>
      </p:sp>
    </p:spTree>
    <p:extLst>
      <p:ext uri="{BB962C8B-B14F-4D97-AF65-F5344CB8AC3E}">
        <p14:creationId xmlns:p14="http://schemas.microsoft.com/office/powerpoint/2010/main" val="179584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4DD28686-845B-45BD-9FED-8F066B4920AD}"/>
              </a:ext>
            </a:extLst>
          </p:cNvPr>
          <p:cNvSpPr>
            <a:spLocks noGrp="1"/>
          </p:cNvSpPr>
          <p:nvPr>
            <p:ph type="subTitle" idx="1"/>
          </p:nvPr>
        </p:nvSpPr>
        <p:spPr>
          <a:xfrm>
            <a:off x="424069" y="2002183"/>
            <a:ext cx="6665843" cy="2185504"/>
          </a:xfrm>
        </p:spPr>
        <p:txBody>
          <a:bodyPr>
            <a:normAutofit lnSpcReduction="10000"/>
          </a:bodyPr>
          <a:lstStyle/>
          <a:p>
            <a:r>
              <a:rPr lang="pl-PL" sz="2400" dirty="0">
                <a:latin typeface="Gadugi" panose="020B0502040204020203" pitchFamily="34" charset="0"/>
                <a:ea typeface="Gadugi" panose="020B0502040204020203" pitchFamily="34" charset="0"/>
              </a:rPr>
              <a:t>Prezentacja została przygotowana na podstawie poradnika wydanego przez MEN i dostępnego na stronie: </a:t>
            </a:r>
          </a:p>
          <a:p>
            <a:r>
              <a:rPr lang="pl-PL" sz="2400" dirty="0">
                <a:latin typeface="Gadugi" panose="020B0502040204020203" pitchFamily="34" charset="0"/>
                <a:ea typeface="Gadugi" panose="020B0502040204020203" pitchFamily="34" charset="0"/>
              </a:rPr>
              <a:t>https://www.gov.pl/web/edukacja-i-nauka/bezpieczenstwo-fizyczne-i-cyfrowe-uczniow-poradnik-men</a:t>
            </a:r>
          </a:p>
          <a:p>
            <a:endParaRPr lang="pl-PL" dirty="0"/>
          </a:p>
        </p:txBody>
      </p:sp>
      <p:pic>
        <p:nvPicPr>
          <p:cNvPr id="6" name="Obraz 5">
            <a:extLst>
              <a:ext uri="{FF2B5EF4-FFF2-40B4-BE49-F238E27FC236}">
                <a16:creationId xmlns:a16="http://schemas.microsoft.com/office/drawing/2014/main" id="{DF05C270-B632-40C9-8E1A-EF87040EA2F2}"/>
              </a:ext>
            </a:extLst>
          </p:cNvPr>
          <p:cNvPicPr>
            <a:picLocks noChangeAspect="1"/>
          </p:cNvPicPr>
          <p:nvPr/>
        </p:nvPicPr>
        <p:blipFill>
          <a:blip r:embed="rId2"/>
          <a:stretch>
            <a:fillRect/>
          </a:stretch>
        </p:blipFill>
        <p:spPr>
          <a:xfrm>
            <a:off x="7329527" y="581853"/>
            <a:ext cx="4306088" cy="5694293"/>
          </a:xfrm>
          <a:prstGeom prst="rect">
            <a:avLst/>
          </a:prstGeom>
        </p:spPr>
      </p:pic>
    </p:spTree>
    <p:extLst>
      <p:ext uri="{BB962C8B-B14F-4D97-AF65-F5344CB8AC3E}">
        <p14:creationId xmlns:p14="http://schemas.microsoft.com/office/powerpoint/2010/main" val="405507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04D104F-F15C-694B-1BDE-04120183115D}"/>
              </a:ext>
            </a:extLst>
          </p:cNvPr>
          <p:cNvSpPr txBox="1"/>
          <p:nvPr/>
        </p:nvSpPr>
        <p:spPr>
          <a:xfrm>
            <a:off x="185529" y="1283012"/>
            <a:ext cx="11781184" cy="5574988"/>
          </a:xfrm>
          <a:prstGeom prst="rect">
            <a:avLst/>
          </a:prstGeom>
          <a:noFill/>
        </p:spPr>
        <p:txBody>
          <a:bodyPr wrap="square">
            <a:spAutoFit/>
          </a:bodyPr>
          <a:lstStyle/>
          <a:p>
            <a:pPr>
              <a:lnSpc>
                <a:spcPct val="150000"/>
              </a:lnSpc>
            </a:pPr>
            <a:r>
              <a:rPr lang="pl-PL" sz="2000" b="1" dirty="0">
                <a:latin typeface="Gadugi" panose="020B0502040204020203" pitchFamily="34" charset="0"/>
                <a:ea typeface="Gadugi" panose="020B0502040204020203" pitchFamily="34" charset="0"/>
              </a:rPr>
              <a:t>Postepowanie nauczyciela w przypadku bezpośredniego kontaktu z napastnikami, którzy dążą do przejęcia kontroli nad szkołą:</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Wykonuj bezwzględnie polecenia napastnika – wszelkie próby oporu mogą sprowokować napastnika do impulsywnych zachowań lub zostać uznane za akt agresji i zakończyć się śmiercią zakładników.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Nie udawaj bohatera – osoby stawiające opór napastnikom giną pierwsze.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Na żądanie terrorystów oddaj im przedmioty osobiste, np. telefon – wszelkie próby oszukania napastników mogą zakończyć się śmiercią osoby oszukującej.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Poinformuj, że nie możesz wykonać jakiegoś polecenia – w takim przypadku ewentualne niewykonanie polecenia napastników nie zostanie potraktowane jako próba oporu. </a:t>
            </a:r>
          </a:p>
          <a:p>
            <a:pPr marL="457200" indent="-457200">
              <a:lnSpc>
                <a:spcPct val="150000"/>
              </a:lnSpc>
              <a:buAutoNum type="arabicPeriod"/>
            </a:pPr>
            <a:r>
              <a:rPr lang="pl-PL" sz="2000" dirty="0">
                <a:latin typeface="Gadugi" panose="020B0502040204020203" pitchFamily="34" charset="0"/>
                <a:ea typeface="Gadugi" panose="020B0502040204020203" pitchFamily="34" charset="0"/>
              </a:rPr>
              <a:t>Nie patrz terrorystom w oczy, unikaj kontaktu wzrokowego – patrzenie w oczy może zostać uznane za akt prowokacji i agresji.</a:t>
            </a:r>
          </a:p>
        </p:txBody>
      </p:sp>
    </p:spTree>
    <p:extLst>
      <p:ext uri="{BB962C8B-B14F-4D97-AF65-F5344CB8AC3E}">
        <p14:creationId xmlns:p14="http://schemas.microsoft.com/office/powerpoint/2010/main" val="240379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1EAD289-D6C7-FABD-E9BB-91BC331C6C8D}"/>
              </a:ext>
            </a:extLst>
          </p:cNvPr>
          <p:cNvSpPr txBox="1"/>
          <p:nvPr/>
        </p:nvSpPr>
        <p:spPr>
          <a:xfrm>
            <a:off x="0" y="1336962"/>
            <a:ext cx="12192000" cy="5120889"/>
          </a:xfrm>
          <a:prstGeom prst="rect">
            <a:avLst/>
          </a:prstGeom>
          <a:noFill/>
        </p:spPr>
        <p:txBody>
          <a:bodyPr wrap="square">
            <a:spAutoFit/>
          </a:bodyPr>
          <a:lstStyle/>
          <a:p>
            <a:pPr>
              <a:lnSpc>
                <a:spcPct val="150000"/>
              </a:lnSpc>
            </a:pPr>
            <a:r>
              <a:rPr lang="pl-PL" sz="2000" dirty="0">
                <a:latin typeface="Gadugi" panose="020B0502040204020203" pitchFamily="34" charset="0"/>
                <a:ea typeface="Gadugi" panose="020B0502040204020203" pitchFamily="34" charset="0"/>
              </a:rPr>
              <a:t>6. Nigdy nie odwracaj się plecami do napastnika – może to zostać uznane za akt agresji bądź lekceważenia, wywołuje złość lub niepokój napastnika. </a:t>
            </a:r>
          </a:p>
          <a:p>
            <a:pPr>
              <a:lnSpc>
                <a:spcPct val="150000"/>
              </a:lnSpc>
            </a:pPr>
            <a:r>
              <a:rPr lang="pl-PL" sz="2000" dirty="0">
                <a:latin typeface="Gadugi" panose="020B0502040204020203" pitchFamily="34" charset="0"/>
                <a:ea typeface="Gadugi" panose="020B0502040204020203" pitchFamily="34" charset="0"/>
              </a:rPr>
              <a:t>7. Nie zwracaj na siebie uwagi – to może zwiększyć szansę na uratowanie życia w przypadku, gdy zamachowcy zdecydują się zabić kogoś dla przykładu.</a:t>
            </a:r>
          </a:p>
          <a:p>
            <a:pPr>
              <a:lnSpc>
                <a:spcPct val="150000"/>
              </a:lnSpc>
            </a:pPr>
            <a:r>
              <a:rPr lang="pl-PL" sz="2000" dirty="0">
                <a:latin typeface="Gadugi" panose="020B0502040204020203" pitchFamily="34" charset="0"/>
                <a:ea typeface="Gadugi" panose="020B0502040204020203" pitchFamily="34" charset="0"/>
              </a:rPr>
              <a:t>8. Nie lekceważ napastnika i nie bądź agresywny</a:t>
            </a:r>
          </a:p>
          <a:p>
            <a:pPr>
              <a:lnSpc>
                <a:spcPct val="150000"/>
              </a:lnSpc>
            </a:pPr>
            <a:r>
              <a:rPr lang="pl-PL" sz="2000" dirty="0">
                <a:latin typeface="Gadugi" panose="020B0502040204020203" pitchFamily="34" charset="0"/>
                <a:ea typeface="Gadugi" panose="020B0502040204020203" pitchFamily="34" charset="0"/>
              </a:rPr>
              <a:t>9. Nie oszukuj terrorysty – oszustwo może zostać uznane za brak szacunku czy agresji i zostać ukarane. </a:t>
            </a:r>
          </a:p>
          <a:p>
            <a:pPr>
              <a:lnSpc>
                <a:spcPct val="150000"/>
              </a:lnSpc>
            </a:pPr>
            <a:r>
              <a:rPr lang="pl-PL" sz="2000" dirty="0">
                <a:latin typeface="Gadugi" panose="020B0502040204020203" pitchFamily="34" charset="0"/>
                <a:ea typeface="Gadugi" panose="020B0502040204020203" pitchFamily="34" charset="0"/>
              </a:rPr>
              <a:t>10. Uspokój uczniów, zawsze zwracaj się do nich po imieniu.  </a:t>
            </a:r>
          </a:p>
          <a:p>
            <a:pPr>
              <a:lnSpc>
                <a:spcPct val="150000"/>
              </a:lnSpc>
            </a:pPr>
            <a:r>
              <a:rPr lang="pl-PL" sz="2000" dirty="0">
                <a:latin typeface="Gadugi" panose="020B0502040204020203" pitchFamily="34" charset="0"/>
                <a:ea typeface="Gadugi" panose="020B0502040204020203" pitchFamily="34" charset="0"/>
              </a:rPr>
              <a:t>11. Poinformuj napastnika o uczniach ze schorzeniami.  </a:t>
            </a:r>
          </a:p>
          <a:p>
            <a:pPr>
              <a:lnSpc>
                <a:spcPct val="150000"/>
              </a:lnSpc>
            </a:pPr>
            <a:r>
              <a:rPr lang="pl-PL" sz="2000" dirty="0">
                <a:latin typeface="Gadugi" panose="020B0502040204020203" pitchFamily="34" charset="0"/>
                <a:ea typeface="Gadugi" panose="020B0502040204020203" pitchFamily="34" charset="0"/>
              </a:rPr>
              <a:t>12. Pytaj zawsze o pozwolenie, np. gdy chcesz się zwrócić do uczniów. </a:t>
            </a:r>
          </a:p>
          <a:p>
            <a:pPr>
              <a:lnSpc>
                <a:spcPct val="150000"/>
              </a:lnSpc>
            </a:pPr>
            <a:r>
              <a:rPr lang="pl-PL" sz="2000" dirty="0">
                <a:latin typeface="Gadugi" panose="020B0502040204020203" pitchFamily="34" charset="0"/>
                <a:ea typeface="Gadugi" panose="020B0502040204020203" pitchFamily="34" charset="0"/>
              </a:rPr>
              <a:t>13. Zawsze korzystaj z dobrej woli terrorysty, zapytaj o możliwość np. napicia się wody – nigdy nie wiadomo, kiedy kolejny raz będzie można napić się czy zjeść posiłek. </a:t>
            </a:r>
          </a:p>
        </p:txBody>
      </p:sp>
    </p:spTree>
    <p:extLst>
      <p:ext uri="{BB962C8B-B14F-4D97-AF65-F5344CB8AC3E}">
        <p14:creationId xmlns:p14="http://schemas.microsoft.com/office/powerpoint/2010/main" val="286795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C3AAF7F-A89F-170D-3528-8F7FCE03FD48}"/>
              </a:ext>
            </a:extLst>
          </p:cNvPr>
          <p:cNvSpPr txBox="1"/>
          <p:nvPr/>
        </p:nvSpPr>
        <p:spPr>
          <a:xfrm>
            <a:off x="357809" y="1601499"/>
            <a:ext cx="11476382" cy="4651658"/>
          </a:xfrm>
          <a:prstGeom prst="rect">
            <a:avLst/>
          </a:prstGeom>
          <a:noFill/>
        </p:spPr>
        <p:txBody>
          <a:bodyPr wrap="square">
            <a:spAutoFit/>
          </a:bodyPr>
          <a:lstStyle/>
          <a:p>
            <a:pPr>
              <a:lnSpc>
                <a:spcPct val="150000"/>
              </a:lnSpc>
            </a:pPr>
            <a:r>
              <a:rPr lang="pl-PL" sz="2000" b="1" dirty="0">
                <a:latin typeface="Gadugi" panose="020B0502040204020203" pitchFamily="34" charset="0"/>
                <a:ea typeface="Gadugi" panose="020B0502040204020203" pitchFamily="34" charset="0"/>
              </a:rPr>
              <a:t>Postępowanie nauczyciela w przypadku działań antyterrorystycznych podjętych przez policję: </a:t>
            </a:r>
          </a:p>
          <a:p>
            <a:pPr marL="457200" indent="-457200">
              <a:lnSpc>
                <a:spcPct val="150000"/>
              </a:lnSpc>
              <a:buAutoNum type="arabicPeriod"/>
            </a:pPr>
            <a:r>
              <a:rPr lang="pl-PL" sz="2000" u="sng" dirty="0">
                <a:latin typeface="Gadugi" panose="020B0502040204020203" pitchFamily="34" charset="0"/>
                <a:ea typeface="Gadugi" panose="020B0502040204020203" pitchFamily="34" charset="0"/>
              </a:rPr>
              <a:t>Nie uciekaj z miejsca zdarzenia, nie wykonuj gwałtownych ruchów, bo możesz zostać uznany za terrorystę </a:t>
            </a:r>
            <a:r>
              <a:rPr lang="pl-PL" sz="2000" dirty="0">
                <a:latin typeface="Gadugi" panose="020B0502040204020203" pitchFamily="34" charset="0"/>
                <a:ea typeface="Gadugi" panose="020B0502040204020203" pitchFamily="34" charset="0"/>
              </a:rPr>
              <a:t>– policja w trakcie operacji odbijania zakładników nie jest w stanie odróżnić napastników od ofiar. </a:t>
            </a:r>
          </a:p>
          <a:p>
            <a:pPr marL="457200" indent="-457200">
              <a:lnSpc>
                <a:spcPct val="150000"/>
              </a:lnSpc>
              <a:buAutoNum type="arabicPeriod"/>
            </a:pPr>
            <a:r>
              <a:rPr lang="pl-PL" sz="2000" u="sng" dirty="0">
                <a:latin typeface="Gadugi" panose="020B0502040204020203" pitchFamily="34" charset="0"/>
                <a:ea typeface="Gadugi" panose="020B0502040204020203" pitchFamily="34" charset="0"/>
              </a:rPr>
              <a:t>Nie próbuj pomagać służbom ratowniczym, dyskutować z nimi </a:t>
            </a:r>
            <a:r>
              <a:rPr lang="pl-PL" sz="2000" dirty="0">
                <a:latin typeface="Gadugi" panose="020B0502040204020203" pitchFamily="34" charset="0"/>
                <a:ea typeface="Gadugi" panose="020B0502040204020203" pitchFamily="34" charset="0"/>
              </a:rPr>
              <a:t>– próba pomocy siłom bezpieczeństwa bez ich wyraźnej zgody czy prośby może zostać potraktowana jako utrudnianie działania służb lub nawet uznana za akt agresji. </a:t>
            </a:r>
          </a:p>
          <a:p>
            <a:pPr marL="457200" indent="-457200">
              <a:lnSpc>
                <a:spcPct val="150000"/>
              </a:lnSpc>
              <a:buAutoNum type="arabicPeriod"/>
            </a:pPr>
            <a:r>
              <a:rPr lang="pl-PL" sz="2000" u="sng" dirty="0">
                <a:latin typeface="Gadugi" panose="020B0502040204020203" pitchFamily="34" charset="0"/>
                <a:ea typeface="Gadugi" panose="020B0502040204020203" pitchFamily="34" charset="0"/>
              </a:rPr>
              <a:t>Połóż się na podłodze, trzymaj ręce z otwartymi dłońmi, najlepiej na wysokości głowy </a:t>
            </a:r>
            <a:r>
              <a:rPr lang="pl-PL" sz="2000" dirty="0">
                <a:latin typeface="Gadugi" panose="020B0502040204020203" pitchFamily="34" charset="0"/>
                <a:ea typeface="Gadugi" panose="020B0502040204020203" pitchFamily="34" charset="0"/>
              </a:rPr>
              <a:t>– taka pozycja pozwala widzieć ewentualne niebezpieczne narzędzia będące w posiadaniu zamachowców, którzy wtopili się w szeregi zakładników.</a:t>
            </a:r>
          </a:p>
        </p:txBody>
      </p:sp>
    </p:spTree>
    <p:extLst>
      <p:ext uri="{BB962C8B-B14F-4D97-AF65-F5344CB8AC3E}">
        <p14:creationId xmlns:p14="http://schemas.microsoft.com/office/powerpoint/2010/main" val="4284726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D8BB6C1-F693-86A3-065C-643B7948C6A5}"/>
              </a:ext>
            </a:extLst>
          </p:cNvPr>
          <p:cNvSpPr txBox="1"/>
          <p:nvPr/>
        </p:nvSpPr>
        <p:spPr>
          <a:xfrm>
            <a:off x="291547" y="1275446"/>
            <a:ext cx="11714923" cy="5113323"/>
          </a:xfrm>
          <a:prstGeom prst="rect">
            <a:avLst/>
          </a:prstGeom>
          <a:noFill/>
        </p:spPr>
        <p:txBody>
          <a:bodyPr wrap="square">
            <a:spAutoFit/>
          </a:bodyPr>
          <a:lstStyle/>
          <a:p>
            <a:pPr>
              <a:lnSpc>
                <a:spcPct val="150000"/>
              </a:lnSpc>
            </a:pPr>
            <a:r>
              <a:rPr lang="pl-PL" sz="2000" u="sng" dirty="0">
                <a:latin typeface="Gadugi" panose="020B0502040204020203" pitchFamily="34" charset="0"/>
                <a:ea typeface="Gadugi" panose="020B0502040204020203" pitchFamily="34" charset="0"/>
              </a:rPr>
              <a:t>4. Słuchaj poleceń i instrukcji grupy antyterrorystycznej, poddawaj się jej działaniom </a:t>
            </a:r>
            <a:r>
              <a:rPr lang="pl-PL" sz="2000" dirty="0">
                <a:latin typeface="Gadugi" panose="020B0502040204020203" pitchFamily="34" charset="0"/>
                <a:ea typeface="Gadugi" panose="020B0502040204020203" pitchFamily="34" charset="0"/>
              </a:rPr>
              <a:t>– postawa taka ułatwia działania policji, a także identyfikację zamachowców, którzy próbują się wtopić w szeregi napastników. </a:t>
            </a:r>
          </a:p>
          <a:p>
            <a:pPr>
              <a:lnSpc>
                <a:spcPct val="150000"/>
              </a:lnSpc>
            </a:pPr>
            <a:r>
              <a:rPr lang="pl-PL" sz="2000" u="sng" dirty="0">
                <a:latin typeface="Gadugi" panose="020B0502040204020203" pitchFamily="34" charset="0"/>
                <a:ea typeface="Gadugi" panose="020B0502040204020203" pitchFamily="34" charset="0"/>
              </a:rPr>
              <a:t>5. Odpowiadaj konkretnie na pytania policjantów </a:t>
            </a:r>
            <a:r>
              <a:rPr lang="pl-PL" sz="2000" dirty="0">
                <a:latin typeface="Gadugi" panose="020B0502040204020203" pitchFamily="34" charset="0"/>
                <a:ea typeface="Gadugi" panose="020B0502040204020203" pitchFamily="34" charset="0"/>
              </a:rPr>
              <a:t>– nie zmyślaj, jeśli czegoś nie wiesz lub nie pamiętasz, powiedz to wyraźnie; służby interwencyjne potrzebują faktów, żeby uratować ludzkie życie. </a:t>
            </a:r>
          </a:p>
          <a:p>
            <a:pPr>
              <a:lnSpc>
                <a:spcPct val="150000"/>
              </a:lnSpc>
            </a:pPr>
            <a:r>
              <a:rPr lang="pl-PL" sz="2000" u="sng" dirty="0">
                <a:latin typeface="Gadugi" panose="020B0502040204020203" pitchFamily="34" charset="0"/>
                <a:ea typeface="Gadugi" panose="020B0502040204020203" pitchFamily="34" charset="0"/>
              </a:rPr>
              <a:t>6. Nie trzyj oczu w przypadku użycia gazów łzawiących </a:t>
            </a:r>
            <a:r>
              <a:rPr lang="pl-PL" sz="2000" dirty="0">
                <a:latin typeface="Gadugi" panose="020B0502040204020203" pitchFamily="34" charset="0"/>
                <a:ea typeface="Gadugi" panose="020B0502040204020203" pitchFamily="34" charset="0"/>
              </a:rPr>
              <a:t>– tarcie oczu tylko pogarsza skutki użycia gazu łzawiącego. </a:t>
            </a:r>
          </a:p>
          <a:p>
            <a:pPr>
              <a:lnSpc>
                <a:spcPct val="150000"/>
              </a:lnSpc>
            </a:pPr>
            <a:r>
              <a:rPr lang="pl-PL" sz="2000" u="sng" dirty="0">
                <a:latin typeface="Gadugi" panose="020B0502040204020203" pitchFamily="34" charset="0"/>
                <a:ea typeface="Gadugi" panose="020B0502040204020203" pitchFamily="34" charset="0"/>
              </a:rPr>
              <a:t>7. Pytaj o pozwolenie zaopiekowania się swoimi uczniami</a:t>
            </a:r>
            <a:r>
              <a:rPr lang="pl-PL" sz="2000" dirty="0">
                <a:latin typeface="Gadugi" panose="020B0502040204020203" pitchFamily="34" charset="0"/>
                <a:ea typeface="Gadugi" panose="020B0502040204020203" pitchFamily="34" charset="0"/>
              </a:rPr>
              <a:t> – wszelkie samowolne działania mogą utrudnić akcję ratunkową. </a:t>
            </a:r>
          </a:p>
          <a:p>
            <a:pPr>
              <a:lnSpc>
                <a:spcPct val="150000"/>
              </a:lnSpc>
            </a:pPr>
            <a:r>
              <a:rPr lang="pl-PL" sz="2000" u="sng" dirty="0">
                <a:latin typeface="Gadugi" panose="020B0502040204020203" pitchFamily="34" charset="0"/>
                <a:ea typeface="Gadugi" panose="020B0502040204020203" pitchFamily="34" charset="0"/>
              </a:rPr>
              <a:t>8. Odpowiadaj na pytania funkcjonariuszy </a:t>
            </a:r>
            <a:r>
              <a:rPr lang="pl-PL" sz="2000" dirty="0">
                <a:latin typeface="Gadugi" panose="020B0502040204020203" pitchFamily="34" charset="0"/>
                <a:ea typeface="Gadugi" panose="020B0502040204020203" pitchFamily="34" charset="0"/>
              </a:rPr>
              <a:t>– policja zbiera kluczowe informacje mające się przyczynić do skutecznej akcji uwolnienia zakładników i identyfikacji zamachowców.</a:t>
            </a:r>
          </a:p>
        </p:txBody>
      </p:sp>
    </p:spTree>
    <p:extLst>
      <p:ext uri="{BB962C8B-B14F-4D97-AF65-F5344CB8AC3E}">
        <p14:creationId xmlns:p14="http://schemas.microsoft.com/office/powerpoint/2010/main" val="285215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6C07998-462C-797B-894D-3220189D2555}"/>
              </a:ext>
            </a:extLst>
          </p:cNvPr>
          <p:cNvSpPr txBox="1"/>
          <p:nvPr/>
        </p:nvSpPr>
        <p:spPr>
          <a:xfrm>
            <a:off x="304800" y="1838742"/>
            <a:ext cx="11396870" cy="4197559"/>
          </a:xfrm>
          <a:prstGeom prst="rect">
            <a:avLst/>
          </a:prstGeom>
          <a:noFill/>
        </p:spPr>
        <p:txBody>
          <a:bodyPr wrap="square">
            <a:spAutoFit/>
          </a:bodyPr>
          <a:lstStyle/>
          <a:p>
            <a:pPr>
              <a:lnSpc>
                <a:spcPct val="150000"/>
              </a:lnSpc>
            </a:pPr>
            <a:r>
              <a:rPr lang="pl-PL" sz="2000" u="sng" dirty="0">
                <a:latin typeface="Gadugi" panose="020B0502040204020203" pitchFamily="34" charset="0"/>
                <a:ea typeface="Gadugi" panose="020B0502040204020203" pitchFamily="34" charset="0"/>
              </a:rPr>
              <a:t>9. Bądź przygotowany na traktowanie ciebie jako potencjalnego terrorysty dopóki twoja tożsamość nie zostanie potwierdzona </a:t>
            </a:r>
            <a:r>
              <a:rPr lang="pl-PL" sz="2000" dirty="0">
                <a:latin typeface="Gadugi" panose="020B0502040204020203" pitchFamily="34" charset="0"/>
                <a:ea typeface="Gadugi" panose="020B0502040204020203" pitchFamily="34" charset="0"/>
              </a:rPr>
              <a:t>– w pierwszej fazie operacji odbijania zakładników policja nie jest w stanie odróżnić zakładników od napastników, którzy często próbują się wtopić w tłum i uciec z miejsca ataku. </a:t>
            </a:r>
          </a:p>
          <a:p>
            <a:pPr>
              <a:lnSpc>
                <a:spcPct val="150000"/>
              </a:lnSpc>
            </a:pPr>
            <a:r>
              <a:rPr lang="pl-PL" sz="2000" u="sng" dirty="0">
                <a:latin typeface="Gadugi" panose="020B0502040204020203" pitchFamily="34" charset="0"/>
                <a:ea typeface="Gadugi" panose="020B0502040204020203" pitchFamily="34" charset="0"/>
              </a:rPr>
              <a:t>10. Po wydaniu polecenia wyjścia opuść pomieszczenie jak najszybciej, oddal się we wskazanym kierunku </a:t>
            </a:r>
            <a:r>
              <a:rPr lang="pl-PL" sz="2000" dirty="0">
                <a:latin typeface="Gadugi" panose="020B0502040204020203" pitchFamily="34" charset="0"/>
                <a:ea typeface="Gadugi" panose="020B0502040204020203" pitchFamily="34" charset="0"/>
              </a:rPr>
              <a:t>– w przypadku interwencji sił bezpieczeństwa należy wykonać polecenia dokładnie tak, jak tego chcą siły interwencyjne. </a:t>
            </a:r>
          </a:p>
          <a:p>
            <a:pPr>
              <a:lnSpc>
                <a:spcPct val="150000"/>
              </a:lnSpc>
            </a:pPr>
            <a:r>
              <a:rPr lang="pl-PL" sz="2000" u="sng" dirty="0">
                <a:latin typeface="Gadugi" panose="020B0502040204020203" pitchFamily="34" charset="0"/>
                <a:ea typeface="Gadugi" panose="020B0502040204020203" pitchFamily="34" charset="0"/>
              </a:rPr>
              <a:t>11. Nie zatrzymuj się w celu zabrania rzeczy osobistych, zawsze istnieje ryzyko wybuchu lub pożaru </a:t>
            </a:r>
            <a:r>
              <a:rPr lang="pl-PL" sz="2000" dirty="0">
                <a:latin typeface="Gadugi" panose="020B0502040204020203" pitchFamily="34" charset="0"/>
                <a:ea typeface="Gadugi" panose="020B0502040204020203" pitchFamily="34" charset="0"/>
              </a:rPr>
              <a:t>– najważniejsze jest uratowanie życia i zdrowia, a dopiero później ratowanie dóbr materialnych</a:t>
            </a:r>
          </a:p>
        </p:txBody>
      </p:sp>
    </p:spTree>
    <p:extLst>
      <p:ext uri="{BB962C8B-B14F-4D97-AF65-F5344CB8AC3E}">
        <p14:creationId xmlns:p14="http://schemas.microsoft.com/office/powerpoint/2010/main" val="3636762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D0C962-C68D-8DC6-D24A-8DED3E63826C}"/>
              </a:ext>
            </a:extLst>
          </p:cNvPr>
          <p:cNvSpPr>
            <a:spLocks noGrp="1"/>
          </p:cNvSpPr>
          <p:nvPr>
            <p:ph type="title"/>
          </p:nvPr>
        </p:nvSpPr>
        <p:spPr/>
        <p:txBody>
          <a:bodyPr>
            <a:normAutofit/>
          </a:bodyPr>
          <a:lstStyle/>
          <a:p>
            <a:pPr algn="ctr">
              <a:lnSpc>
                <a:spcPct val="150000"/>
              </a:lnSpc>
            </a:pPr>
            <a:r>
              <a:rPr lang="pl-PL" sz="3600" b="1" dirty="0">
                <a:latin typeface="Gadugi" panose="020B0502040204020203" pitchFamily="34" charset="0"/>
                <a:ea typeface="Gadugi" panose="020B0502040204020203" pitchFamily="34" charset="0"/>
              </a:rPr>
              <a:t>Podłożenie ładunku wybuchowego – postępowanie w wyniku </a:t>
            </a:r>
            <a:br>
              <a:rPr lang="pl-PL" sz="3600" b="1" dirty="0">
                <a:latin typeface="Gadugi" panose="020B0502040204020203" pitchFamily="34" charset="0"/>
                <a:ea typeface="Gadugi" panose="020B0502040204020203" pitchFamily="34" charset="0"/>
              </a:rPr>
            </a:br>
            <a:r>
              <a:rPr lang="pl-PL" sz="3600" b="1" dirty="0">
                <a:latin typeface="Gadugi" panose="020B0502040204020203" pitchFamily="34" charset="0"/>
                <a:ea typeface="Gadugi" panose="020B0502040204020203" pitchFamily="34" charset="0"/>
              </a:rPr>
              <a:t>zamachu bombowego</a:t>
            </a:r>
          </a:p>
        </p:txBody>
      </p:sp>
    </p:spTree>
    <p:extLst>
      <p:ext uri="{BB962C8B-B14F-4D97-AF65-F5344CB8AC3E}">
        <p14:creationId xmlns:p14="http://schemas.microsoft.com/office/powerpoint/2010/main" val="366850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D919FBE5-73F3-4986-2D5F-5814938DFB3E}"/>
              </a:ext>
            </a:extLst>
          </p:cNvPr>
          <p:cNvSpPr txBox="1"/>
          <p:nvPr/>
        </p:nvSpPr>
        <p:spPr>
          <a:xfrm>
            <a:off x="258417" y="1564836"/>
            <a:ext cx="11675166" cy="5113323"/>
          </a:xfrm>
          <a:prstGeom prst="rect">
            <a:avLst/>
          </a:prstGeom>
          <a:noFill/>
        </p:spPr>
        <p:txBody>
          <a:bodyPr wrap="square">
            <a:spAutoFit/>
          </a:bodyPr>
          <a:lstStyle/>
          <a:p>
            <a:pPr>
              <a:lnSpc>
                <a:spcPct val="150000"/>
              </a:lnSpc>
            </a:pPr>
            <a:r>
              <a:rPr lang="pl-PL" sz="2000" b="1" dirty="0">
                <a:latin typeface="Gadugi" panose="020B0502040204020203" pitchFamily="34" charset="0"/>
                <a:ea typeface="Gadugi" panose="020B0502040204020203" pitchFamily="34" charset="0"/>
              </a:rPr>
              <a:t>Czynności pracownika oświaty po otrzymaniu informacji o podłożeniu ładunku wybuchowego:</a:t>
            </a:r>
          </a:p>
          <a:p>
            <a:pPr marL="342900" indent="-342900">
              <a:lnSpc>
                <a:spcPct val="150000"/>
              </a:lnSpc>
              <a:buAutoNum type="arabicPeriod"/>
            </a:pPr>
            <a:r>
              <a:rPr lang="pl-PL" sz="2000" u="sng" dirty="0">
                <a:latin typeface="Gadugi" panose="020B0502040204020203" pitchFamily="34" charset="0"/>
                <a:ea typeface="Gadugi" panose="020B0502040204020203" pitchFamily="34" charset="0"/>
              </a:rPr>
              <a:t>Prowadząc rozmowę z osobą informującą o podłożeniu ładunku wybuchowego, zapamiętaj jak największą ilość szczegółów.</a:t>
            </a:r>
          </a:p>
          <a:p>
            <a:pPr>
              <a:lnSpc>
                <a:spcPct val="150000"/>
              </a:lnSpc>
            </a:pPr>
            <a:endParaRPr lang="pl-PL" sz="2000" u="sng" dirty="0">
              <a:latin typeface="Gadugi" panose="020B0502040204020203" pitchFamily="34" charset="0"/>
              <a:ea typeface="Gadugi" panose="020B0502040204020203" pitchFamily="34" charset="0"/>
            </a:endParaRPr>
          </a:p>
          <a:p>
            <a:pPr>
              <a:lnSpc>
                <a:spcPct val="150000"/>
              </a:lnSpc>
            </a:pPr>
            <a:r>
              <a:rPr lang="pl-PL" sz="2000" u="sng" dirty="0">
                <a:latin typeface="Gadugi" panose="020B0502040204020203" pitchFamily="34" charset="0"/>
                <a:ea typeface="Gadugi" panose="020B0502040204020203" pitchFamily="34" charset="0"/>
              </a:rPr>
              <a:t>2. Zapisz natychmiast wszystkie uzyskane lub zapamiętane informacje.</a:t>
            </a:r>
          </a:p>
          <a:p>
            <a:pPr>
              <a:lnSpc>
                <a:spcPct val="150000"/>
              </a:lnSpc>
            </a:pPr>
            <a:endParaRPr lang="pl-PL" sz="2000" u="sng" dirty="0">
              <a:latin typeface="Gadugi" panose="020B0502040204020203" pitchFamily="34" charset="0"/>
              <a:ea typeface="Gadugi" panose="020B0502040204020203" pitchFamily="34" charset="0"/>
            </a:endParaRPr>
          </a:p>
          <a:p>
            <a:pPr>
              <a:lnSpc>
                <a:spcPct val="150000"/>
              </a:lnSpc>
            </a:pPr>
            <a:r>
              <a:rPr lang="pl-PL" sz="2000" u="sng" dirty="0">
                <a:latin typeface="Gadugi" panose="020B0502040204020203" pitchFamily="34" charset="0"/>
                <a:ea typeface="Gadugi" panose="020B0502040204020203" pitchFamily="34" charset="0"/>
              </a:rPr>
              <a:t>3. Poinformuj niezwłocznie o otrzymaniu zgłoszenia osobę odpowiedzialną w szkole za uruchomienie działań </a:t>
            </a:r>
            <a:r>
              <a:rPr lang="pl-PL" sz="2000" dirty="0">
                <a:latin typeface="Gadugi" panose="020B0502040204020203" pitchFamily="34" charset="0"/>
                <a:ea typeface="Gadugi" panose="020B0502040204020203" pitchFamily="34" charset="0"/>
              </a:rPr>
              <a:t>– może ona zarządzić ewakuację szkoły. </a:t>
            </a:r>
          </a:p>
          <a:p>
            <a:pPr>
              <a:lnSpc>
                <a:spcPct val="150000"/>
              </a:lnSpc>
            </a:pPr>
            <a:endParaRPr lang="pl-PL" sz="2000" dirty="0">
              <a:latin typeface="Gadugi" panose="020B0502040204020203" pitchFamily="34" charset="0"/>
              <a:ea typeface="Gadugi" panose="020B0502040204020203" pitchFamily="34" charset="0"/>
            </a:endParaRPr>
          </a:p>
          <a:p>
            <a:pPr>
              <a:lnSpc>
                <a:spcPct val="150000"/>
              </a:lnSpc>
            </a:pPr>
            <a:r>
              <a:rPr lang="pl-PL" sz="2000" u="sng" dirty="0">
                <a:latin typeface="Gadugi" panose="020B0502040204020203" pitchFamily="34" charset="0"/>
                <a:ea typeface="Gadugi" panose="020B0502040204020203" pitchFamily="34" charset="0"/>
              </a:rPr>
              <a:t>4. Po usłyszeniu sygnału o podłożeniu ładunku wybuchowego rozpocznij ewakuację zgodnie z planem ewakuacji</a:t>
            </a:r>
            <a:r>
              <a:rPr lang="pl-PL" sz="2000" dirty="0">
                <a:latin typeface="Gadugi" panose="020B0502040204020203" pitchFamily="34" charset="0"/>
                <a:ea typeface="Gadugi" panose="020B0502040204020203" pitchFamily="34" charset="0"/>
              </a:rPr>
              <a:t>. </a:t>
            </a:r>
          </a:p>
        </p:txBody>
      </p:sp>
    </p:spTree>
    <p:extLst>
      <p:ext uri="{BB962C8B-B14F-4D97-AF65-F5344CB8AC3E}">
        <p14:creationId xmlns:p14="http://schemas.microsoft.com/office/powerpoint/2010/main" val="1658954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BB83A58-3B2F-2534-63E8-5809800878E1}"/>
              </a:ext>
            </a:extLst>
          </p:cNvPr>
          <p:cNvSpPr txBox="1"/>
          <p:nvPr/>
        </p:nvSpPr>
        <p:spPr>
          <a:xfrm>
            <a:off x="145774" y="1343801"/>
            <a:ext cx="11900451" cy="4708981"/>
          </a:xfrm>
          <a:prstGeom prst="rect">
            <a:avLst/>
          </a:prstGeom>
          <a:noFill/>
        </p:spPr>
        <p:txBody>
          <a:bodyPr wrap="square">
            <a:spAutoFit/>
          </a:bodyPr>
          <a:lstStyle/>
          <a:p>
            <a:r>
              <a:rPr lang="pl-PL" sz="2000" dirty="0"/>
              <a:t>5. </a:t>
            </a:r>
            <a:r>
              <a:rPr lang="pl-PL" sz="2000" u="sng" dirty="0"/>
              <a:t>Nie używaj telefonu komórkowego </a:t>
            </a:r>
            <a:r>
              <a:rPr lang="pl-PL" sz="2000" dirty="0"/>
              <a:t>– eksplozja ładunku może zostać zainicjowana falami emitowanymi przez telefon komórkowy. </a:t>
            </a:r>
          </a:p>
          <a:p>
            <a:endParaRPr lang="pl-PL" sz="2000" dirty="0"/>
          </a:p>
          <a:p>
            <a:r>
              <a:rPr lang="pl-PL" sz="2000" dirty="0"/>
              <a:t>6. </a:t>
            </a:r>
            <a:r>
              <a:rPr lang="pl-PL" sz="2000" u="sng" dirty="0"/>
              <a:t>Wychodząc z sali, sprawdź, jeżeli możesz, czy w klasie pozostały przedmioty, które nie należą do jej wyposażenia </a:t>
            </a:r>
            <a:r>
              <a:rPr lang="pl-PL" sz="2000" dirty="0"/>
              <a:t>– stwierdzenie obecności nieznanego przedmiotu w klasie może przyspieszyć akcję policji i zminimalizować skutki ewentualnej eksplozji. </a:t>
            </a:r>
          </a:p>
          <a:p>
            <a:endParaRPr lang="pl-PL" sz="2000" dirty="0"/>
          </a:p>
          <a:p>
            <a:r>
              <a:rPr lang="pl-PL" sz="2000" dirty="0"/>
              <a:t>7. </a:t>
            </a:r>
            <a:r>
              <a:rPr lang="pl-PL" sz="2000" u="sng" dirty="0"/>
              <a:t>Bezwzględnie wykonuj polecenia osoby kierującej sytuacją kryzysową lub funkcjonariuszy służb. </a:t>
            </a:r>
            <a:r>
              <a:rPr lang="pl-PL" sz="2000" dirty="0"/>
              <a:t> </a:t>
            </a:r>
          </a:p>
          <a:p>
            <a:endParaRPr lang="pl-PL" sz="2000" dirty="0"/>
          </a:p>
          <a:p>
            <a:r>
              <a:rPr lang="pl-PL" sz="2000" dirty="0"/>
              <a:t>8. </a:t>
            </a:r>
            <a:r>
              <a:rPr lang="pl-PL" sz="2000" u="sng" dirty="0"/>
              <a:t>W miejscu ewakuacji policz wszystkich uczniów i poinformuj osobę odpowiedzialną za kierowanie działaniami kryzysowymi. </a:t>
            </a:r>
            <a:r>
              <a:rPr lang="pl-PL" sz="2000" dirty="0"/>
              <a:t> </a:t>
            </a:r>
          </a:p>
          <a:p>
            <a:endParaRPr lang="pl-PL" sz="2000" dirty="0"/>
          </a:p>
          <a:p>
            <a:r>
              <a:rPr lang="pl-PL" sz="2000" dirty="0"/>
              <a:t>9. </a:t>
            </a:r>
            <a:r>
              <a:rPr lang="pl-PL" sz="2000" u="sng" dirty="0"/>
              <a:t>Poinformuj rodziców o miejscu odbioru ich dzieci i drodze dojazdu</a:t>
            </a:r>
            <a:r>
              <a:rPr lang="pl-PL" sz="2000" dirty="0"/>
              <a:t> – informacja ta pozwoli rodzicom na sprawny odbiór dzieci i nie spowoduje blokowania dróg ewakuacyjnych.</a:t>
            </a:r>
          </a:p>
        </p:txBody>
      </p:sp>
    </p:spTree>
    <p:extLst>
      <p:ext uri="{BB962C8B-B14F-4D97-AF65-F5344CB8AC3E}">
        <p14:creationId xmlns:p14="http://schemas.microsoft.com/office/powerpoint/2010/main" val="3962658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689F47-89A1-4C89-BA38-E3AE8CB5FAD5}"/>
              </a:ext>
            </a:extLst>
          </p:cNvPr>
          <p:cNvSpPr>
            <a:spLocks noGrp="1"/>
          </p:cNvSpPr>
          <p:nvPr>
            <p:ph type="title"/>
          </p:nvPr>
        </p:nvSpPr>
        <p:spPr>
          <a:xfrm>
            <a:off x="685800" y="0"/>
            <a:ext cx="10820399" cy="2801935"/>
          </a:xfrm>
        </p:spPr>
        <p:txBody>
          <a:bodyPr>
            <a:normAutofit/>
          </a:bodyPr>
          <a:lstStyle/>
          <a:p>
            <a:pPr algn="ctr">
              <a:lnSpc>
                <a:spcPct val="150000"/>
              </a:lnSpc>
            </a:pPr>
            <a:r>
              <a:rPr lang="pl-PL" sz="3600" b="1" dirty="0">
                <a:latin typeface="Gadugi" panose="020B0502040204020203" pitchFamily="34" charset="0"/>
                <a:ea typeface="Gadugi" panose="020B0502040204020203" pitchFamily="34" charset="0"/>
              </a:rPr>
              <a:t>Podłożenie podejrzanego pakunku – postępowanie w sytuacji kryzysowej oraz uruchomienie procedury działań</a:t>
            </a:r>
          </a:p>
        </p:txBody>
      </p:sp>
      <p:sp>
        <p:nvSpPr>
          <p:cNvPr id="8" name="pole tekstowe 7">
            <a:extLst>
              <a:ext uri="{FF2B5EF4-FFF2-40B4-BE49-F238E27FC236}">
                <a16:creationId xmlns:a16="http://schemas.microsoft.com/office/drawing/2014/main" id="{1C66BFE8-39E3-415D-C47D-D5123F2FD3DA}"/>
              </a:ext>
            </a:extLst>
          </p:cNvPr>
          <p:cNvSpPr txBox="1"/>
          <p:nvPr/>
        </p:nvSpPr>
        <p:spPr>
          <a:xfrm>
            <a:off x="1311966" y="3620004"/>
            <a:ext cx="6586331" cy="869790"/>
          </a:xfrm>
          <a:prstGeom prst="rect">
            <a:avLst/>
          </a:prstGeom>
          <a:noFill/>
        </p:spPr>
        <p:txBody>
          <a:bodyPr wrap="square">
            <a:spAutoFit/>
          </a:bodyPr>
          <a:lstStyle/>
          <a:p>
            <a:pPr>
              <a:lnSpc>
                <a:spcPct val="150000"/>
              </a:lnSpc>
            </a:pPr>
            <a:r>
              <a:rPr lang="pl-PL" b="1" dirty="0">
                <a:solidFill>
                  <a:srgbClr val="FF0000"/>
                </a:solidFill>
              </a:rPr>
              <a:t>Podejrzanym pakunkiem nazywamy przedmiot mogący zawierać ładunek wybuchowy lub nieznaną substancję.</a:t>
            </a:r>
          </a:p>
        </p:txBody>
      </p:sp>
    </p:spTree>
    <p:extLst>
      <p:ext uri="{BB962C8B-B14F-4D97-AF65-F5344CB8AC3E}">
        <p14:creationId xmlns:p14="http://schemas.microsoft.com/office/powerpoint/2010/main" val="151622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8DCFC4B4-0305-14F6-BF7B-CB7F83541C7D}"/>
              </a:ext>
            </a:extLst>
          </p:cNvPr>
          <p:cNvSpPr txBox="1"/>
          <p:nvPr/>
        </p:nvSpPr>
        <p:spPr>
          <a:xfrm>
            <a:off x="404191" y="1508735"/>
            <a:ext cx="11383617" cy="4659224"/>
          </a:xfrm>
          <a:prstGeom prst="rect">
            <a:avLst/>
          </a:prstGeom>
          <a:noFill/>
        </p:spPr>
        <p:txBody>
          <a:bodyPr wrap="square">
            <a:spAutoFit/>
          </a:bodyPr>
          <a:lstStyle/>
          <a:p>
            <a:pPr>
              <a:lnSpc>
                <a:spcPct val="150000"/>
              </a:lnSpc>
            </a:pPr>
            <a:r>
              <a:rPr lang="pl-PL" sz="2000" b="1" dirty="0">
                <a:latin typeface="Gadugi" panose="020B0502040204020203" pitchFamily="34" charset="0"/>
                <a:ea typeface="Gadugi" panose="020B0502040204020203" pitchFamily="34" charset="0"/>
              </a:rPr>
              <a:t>Działania nauczyciela w przypadku podejrzenia, że w szkole znajduje się ładunek wybuchowy</a:t>
            </a:r>
            <a:r>
              <a:rPr lang="pl-PL" sz="2000" dirty="0">
                <a:latin typeface="Gadugi" panose="020B0502040204020203" pitchFamily="34" charset="0"/>
                <a:ea typeface="Gadugi" panose="020B0502040204020203" pitchFamily="34" charset="0"/>
              </a:rPr>
              <a:t>: </a:t>
            </a:r>
          </a:p>
          <a:p>
            <a:pPr marL="342900" indent="-342900">
              <a:lnSpc>
                <a:spcPct val="150000"/>
              </a:lnSpc>
              <a:buAutoNum type="arabicPeriod"/>
            </a:pPr>
            <a:r>
              <a:rPr lang="pl-PL" sz="2000" u="sng" dirty="0">
                <a:latin typeface="Gadugi" panose="020B0502040204020203" pitchFamily="34" charset="0"/>
                <a:ea typeface="Gadugi" panose="020B0502040204020203" pitchFamily="34" charset="0"/>
              </a:rPr>
              <a:t>Odizoluj miejsce zlokalizowania podejrzanego pakunku </a:t>
            </a:r>
            <a:r>
              <a:rPr lang="pl-PL" sz="2000" dirty="0">
                <a:latin typeface="Gadugi" panose="020B0502040204020203" pitchFamily="34" charset="0"/>
                <a:ea typeface="Gadugi" panose="020B0502040204020203" pitchFamily="34" charset="0"/>
              </a:rPr>
              <a:t>– należy założyć, że podejrzany pakunek jest ładunkiem wybuchowym, dopóki taka ewentualność nie zostanie wykluczona. </a:t>
            </a:r>
          </a:p>
          <a:p>
            <a:pPr marL="342900" indent="-342900">
              <a:lnSpc>
                <a:spcPct val="150000"/>
              </a:lnSpc>
              <a:buAutoNum type="arabicPeriod"/>
            </a:pPr>
            <a:r>
              <a:rPr lang="pl-PL" sz="2000" u="sng" dirty="0">
                <a:latin typeface="Gadugi" panose="020B0502040204020203" pitchFamily="34" charset="0"/>
                <a:ea typeface="Gadugi" panose="020B0502040204020203" pitchFamily="34" charset="0"/>
              </a:rPr>
              <a:t>Nie dotykaj, nie otwieraj i nie przesuwaj podejrzanego pakunku </a:t>
            </a:r>
            <a:r>
              <a:rPr lang="pl-PL" sz="2000" dirty="0">
                <a:latin typeface="Gadugi" panose="020B0502040204020203" pitchFamily="34" charset="0"/>
                <a:ea typeface="Gadugi" panose="020B0502040204020203" pitchFamily="34" charset="0"/>
              </a:rPr>
              <a:t>– ładunek wybuchowy może eksplodować w trakcie próby manipulowania nim. </a:t>
            </a:r>
          </a:p>
          <a:p>
            <a:pPr marL="342900" indent="-342900">
              <a:lnSpc>
                <a:spcPct val="150000"/>
              </a:lnSpc>
              <a:buAutoNum type="arabicPeriod"/>
            </a:pPr>
            <a:r>
              <a:rPr lang="pl-PL" sz="2000" u="sng" dirty="0">
                <a:latin typeface="Gadugi" panose="020B0502040204020203" pitchFamily="34" charset="0"/>
                <a:ea typeface="Gadugi" panose="020B0502040204020203" pitchFamily="34" charset="0"/>
              </a:rPr>
              <a:t>Okryj podejrzany pakunek w razie stwierdzenia, że wydobywa się z niego inna substancja (tylko jeżeli czas na to pozwala)</a:t>
            </a:r>
            <a:r>
              <a:rPr lang="pl-PL" sz="2000" dirty="0">
                <a:latin typeface="Gadugi" panose="020B0502040204020203" pitchFamily="34" charset="0"/>
                <a:ea typeface="Gadugi" panose="020B0502040204020203" pitchFamily="34" charset="0"/>
              </a:rPr>
              <a:t> – okrycie pakunku w przypadku wycieku nieznanej substancji może ograniczyć jej rozprzestrzenianie się. </a:t>
            </a:r>
          </a:p>
          <a:p>
            <a:pPr marL="342900" indent="-342900">
              <a:lnSpc>
                <a:spcPct val="150000"/>
              </a:lnSpc>
              <a:buAutoNum type="arabicPeriod"/>
            </a:pPr>
            <a:r>
              <a:rPr lang="pl-PL" sz="2000" u="sng" dirty="0">
                <a:latin typeface="Gadugi" panose="020B0502040204020203" pitchFamily="34" charset="0"/>
                <a:ea typeface="Gadugi" panose="020B0502040204020203" pitchFamily="34" charset="0"/>
              </a:rPr>
              <a:t>Poinformuj o zauważeniu pakunku osobę odpowiedzialną za uruchomienie procedury </a:t>
            </a:r>
            <a:r>
              <a:rPr lang="pl-PL" sz="2000" dirty="0">
                <a:latin typeface="Gadugi" panose="020B0502040204020203" pitchFamily="34" charset="0"/>
                <a:ea typeface="Gadugi" panose="020B0502040204020203" pitchFamily="34" charset="0"/>
              </a:rPr>
              <a:t>– osoba ta może zarządzić ewakuację uczniów i wszystkich pracowników szkoły. </a:t>
            </a:r>
          </a:p>
        </p:txBody>
      </p:sp>
    </p:spTree>
    <p:extLst>
      <p:ext uri="{BB962C8B-B14F-4D97-AF65-F5344CB8AC3E}">
        <p14:creationId xmlns:p14="http://schemas.microsoft.com/office/powerpoint/2010/main" val="191592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070B99E2-5672-4508-992F-D5D8543C50E9}"/>
              </a:ext>
            </a:extLst>
          </p:cNvPr>
          <p:cNvSpPr txBox="1"/>
          <p:nvPr/>
        </p:nvSpPr>
        <p:spPr>
          <a:xfrm>
            <a:off x="1099930" y="1864455"/>
            <a:ext cx="9992139" cy="4062651"/>
          </a:xfrm>
          <a:prstGeom prst="rect">
            <a:avLst/>
          </a:prstGeom>
          <a:noFill/>
        </p:spPr>
        <p:txBody>
          <a:bodyPr wrap="square">
            <a:spAutoFit/>
          </a:bodyPr>
          <a:lstStyle/>
          <a:p>
            <a:pPr algn="just"/>
            <a:r>
              <a:rPr lang="pl-PL" sz="2400" dirty="0">
                <a:latin typeface="Gadugi" panose="020B0502040204020203" pitchFamily="34" charset="0"/>
                <a:ea typeface="Gadugi" panose="020B0502040204020203" pitchFamily="34" charset="0"/>
              </a:rPr>
              <a:t>Bezpieczeństwo w szkole jest pojęciem szerokim. Obejmuje wiele obszarów, w tym: stan techniczny budynków szkoły i jej otoczenia, wewnątrzszkolne przepisy i ich znajomość wśród nauczycieli, uczniów i rodziców, klimat społeczny, środowisko cyfrowe (edukacyjne zasoby dostępne online – multimedialne treści, aplikacje, platformy i skojarzone z nimi interaktywne metody nauczania), a także różnorodne programy i zajęcia adresowane do poszczególnych grup szkolnej społeczności. Ważne jest identyfikowanie zarówno zagrożeń, jak i zasobów umożliwiających prowadzenie efektywnych działań dydaktycznych, wychowawczych i profilaktycznych.</a:t>
            </a:r>
          </a:p>
          <a:p>
            <a:endParaRPr lang="pl-PL" dirty="0"/>
          </a:p>
        </p:txBody>
      </p:sp>
    </p:spTree>
    <p:extLst>
      <p:ext uri="{BB962C8B-B14F-4D97-AF65-F5344CB8AC3E}">
        <p14:creationId xmlns:p14="http://schemas.microsoft.com/office/powerpoint/2010/main" val="2206791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9736BE8-B521-B55B-C0FB-25BA1967EC3E}"/>
              </a:ext>
            </a:extLst>
          </p:cNvPr>
          <p:cNvSpPr txBox="1"/>
          <p:nvPr/>
        </p:nvSpPr>
        <p:spPr>
          <a:xfrm>
            <a:off x="278297" y="1472868"/>
            <a:ext cx="11436626" cy="4708981"/>
          </a:xfrm>
          <a:prstGeom prst="rect">
            <a:avLst/>
          </a:prstGeom>
          <a:noFill/>
        </p:spPr>
        <p:txBody>
          <a:bodyPr wrap="square">
            <a:spAutoFit/>
          </a:bodyPr>
          <a:lstStyle/>
          <a:p>
            <a:r>
              <a:rPr lang="pl-PL" sz="2000" dirty="0"/>
              <a:t>5. </a:t>
            </a:r>
            <a:r>
              <a:rPr lang="pl-PL" sz="2000" u="sng" dirty="0"/>
              <a:t>Po usłyszeniu sygnału o podłożeniu ładunku wybuchowego rozpocznij ewakuację zgodnie z planem ewakuacji </a:t>
            </a:r>
          </a:p>
          <a:p>
            <a:endParaRPr lang="pl-PL" sz="2000" u="sng" dirty="0"/>
          </a:p>
          <a:p>
            <a:r>
              <a:rPr lang="pl-PL" sz="2000" dirty="0"/>
              <a:t>6. Nie używaj telefonu komórkowego – fale emitowane przez telefon komórkowy mogą zainicjować eksplozję ładunku.</a:t>
            </a:r>
          </a:p>
          <a:p>
            <a:r>
              <a:rPr lang="pl-PL" sz="2000" dirty="0"/>
              <a:t> </a:t>
            </a:r>
          </a:p>
          <a:p>
            <a:r>
              <a:rPr lang="pl-PL" sz="2000" dirty="0"/>
              <a:t>7. </a:t>
            </a:r>
            <a:r>
              <a:rPr lang="pl-PL" sz="2000" u="sng" dirty="0"/>
              <a:t>Bezwzględnie wykonuj polecenia osoby kierującej sytuacją kryzysową lub funkcjonariuszy służb </a:t>
            </a:r>
            <a:r>
              <a:rPr lang="pl-PL" sz="2000" dirty="0"/>
              <a:t>– w trakcie uruchomienia procedury niezbędna jest dyscyplina i niezwłoczne wykonywanie wszystkich poleceń osoby kierującej sytuacją kryzysową. </a:t>
            </a:r>
          </a:p>
          <a:p>
            <a:endParaRPr lang="pl-PL" sz="2000" dirty="0"/>
          </a:p>
          <a:p>
            <a:r>
              <a:rPr lang="pl-PL" sz="2000" dirty="0"/>
              <a:t>8. W miejscu ewakuacji policz wszystkich uczniów i pracowników szkoły i poinformuj osobę odpowiedzialną za kierowanie działaniami kryzysowymi.  </a:t>
            </a:r>
          </a:p>
          <a:p>
            <a:endParaRPr lang="pl-PL" sz="2000" dirty="0"/>
          </a:p>
          <a:p>
            <a:r>
              <a:rPr lang="pl-PL" sz="2000" dirty="0"/>
              <a:t>9. Jeśli jest to możliwe, poinformuj rodziców o miejscu odbioru ich dzieci i drodze dojazdu do szkoły.  </a:t>
            </a:r>
          </a:p>
        </p:txBody>
      </p:sp>
    </p:spTree>
    <p:extLst>
      <p:ext uri="{BB962C8B-B14F-4D97-AF65-F5344CB8AC3E}">
        <p14:creationId xmlns:p14="http://schemas.microsoft.com/office/powerpoint/2010/main" val="1748858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305AE7-B680-35E4-E6D5-31FDB6774136}"/>
              </a:ext>
            </a:extLst>
          </p:cNvPr>
          <p:cNvSpPr>
            <a:spLocks noGrp="1"/>
          </p:cNvSpPr>
          <p:nvPr>
            <p:ph type="ctrTitle"/>
          </p:nvPr>
        </p:nvSpPr>
        <p:spPr>
          <a:xfrm>
            <a:off x="1371600" y="1405839"/>
            <a:ext cx="9448800" cy="3364943"/>
          </a:xfrm>
        </p:spPr>
        <p:txBody>
          <a:bodyPr>
            <a:normAutofit fontScale="90000"/>
          </a:bodyPr>
          <a:lstStyle/>
          <a:p>
            <a:pPr algn="ctr"/>
            <a:r>
              <a:rPr lang="pl-PL" dirty="0">
                <a:solidFill>
                  <a:srgbClr val="FF0000"/>
                </a:solidFill>
                <a:latin typeface="Arial Rounded MT Bold" panose="020F0704030504030204" pitchFamily="34" charset="0"/>
              </a:rPr>
              <a:t>Podstawowe zasady udzielania </a:t>
            </a:r>
            <a:br>
              <a:rPr lang="pl-PL" dirty="0">
                <a:solidFill>
                  <a:srgbClr val="FF0000"/>
                </a:solidFill>
                <a:latin typeface="Arial Rounded MT Bold" panose="020F0704030504030204" pitchFamily="34" charset="0"/>
              </a:rPr>
            </a:br>
            <a:r>
              <a:rPr lang="pl-PL" dirty="0">
                <a:solidFill>
                  <a:srgbClr val="FF0000"/>
                </a:solidFill>
                <a:latin typeface="Arial Rounded MT Bold" panose="020F0704030504030204" pitchFamily="34" charset="0"/>
              </a:rPr>
              <a:t>pierwszej pomocy przedmedycznej </a:t>
            </a:r>
          </a:p>
        </p:txBody>
      </p:sp>
    </p:spTree>
    <p:extLst>
      <p:ext uri="{BB962C8B-B14F-4D97-AF65-F5344CB8AC3E}">
        <p14:creationId xmlns:p14="http://schemas.microsoft.com/office/powerpoint/2010/main" val="3671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38133E25-FBF6-E7FF-03A0-F974777264AF}"/>
              </a:ext>
            </a:extLst>
          </p:cNvPr>
          <p:cNvSpPr txBox="1"/>
          <p:nvPr/>
        </p:nvSpPr>
        <p:spPr>
          <a:xfrm>
            <a:off x="1338469" y="2335408"/>
            <a:ext cx="8984974" cy="1603452"/>
          </a:xfrm>
          <a:prstGeom prst="rect">
            <a:avLst/>
          </a:prstGeom>
          <a:noFill/>
        </p:spPr>
        <p:txBody>
          <a:bodyPr wrap="square">
            <a:spAutoFit/>
          </a:bodyPr>
          <a:lstStyle/>
          <a:p>
            <a:pPr algn="ctr" eaLnBrk="1" hangingPunct="1">
              <a:lnSpc>
                <a:spcPct val="150000"/>
              </a:lnSpc>
              <a:defRPr/>
            </a:pPr>
            <a:r>
              <a:rPr lang="pl-PL" sz="2800" b="1" dirty="0"/>
              <a:t>Pierwsza pomoc-</a:t>
            </a:r>
            <a:r>
              <a:rPr lang="pl-PL" sz="2000" dirty="0"/>
              <a:t> zespół czynności podejmowanych w celu ratowania osoby w stanie nagłego zagrożenia zdrowotnego, wykonywanych przez osobę znajdującą się w miejscu zdarzenia.</a:t>
            </a:r>
          </a:p>
        </p:txBody>
      </p:sp>
    </p:spTree>
    <p:extLst>
      <p:ext uri="{BB962C8B-B14F-4D97-AF65-F5344CB8AC3E}">
        <p14:creationId xmlns:p14="http://schemas.microsoft.com/office/powerpoint/2010/main" val="1356024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DBAA6556-AB0D-DFAF-2C94-C672D0E9E77B}"/>
              </a:ext>
            </a:extLst>
          </p:cNvPr>
          <p:cNvPicPr>
            <a:picLocks noChangeAspect="1"/>
          </p:cNvPicPr>
          <p:nvPr/>
        </p:nvPicPr>
        <p:blipFill>
          <a:blip r:embed="rId2"/>
          <a:stretch>
            <a:fillRect/>
          </a:stretch>
        </p:blipFill>
        <p:spPr>
          <a:xfrm>
            <a:off x="2032664" y="1397128"/>
            <a:ext cx="8126672" cy="1121761"/>
          </a:xfrm>
          <a:prstGeom prst="rect">
            <a:avLst/>
          </a:prstGeom>
        </p:spPr>
      </p:pic>
      <p:sp>
        <p:nvSpPr>
          <p:cNvPr id="7" name="pole tekstowe 6">
            <a:extLst>
              <a:ext uri="{FF2B5EF4-FFF2-40B4-BE49-F238E27FC236}">
                <a16:creationId xmlns:a16="http://schemas.microsoft.com/office/drawing/2014/main" id="{E392F160-DF0C-0B8F-DEB8-CC84B2B31716}"/>
              </a:ext>
            </a:extLst>
          </p:cNvPr>
          <p:cNvSpPr txBox="1"/>
          <p:nvPr/>
        </p:nvSpPr>
        <p:spPr>
          <a:xfrm>
            <a:off x="768626" y="2421834"/>
            <a:ext cx="10866782" cy="3625608"/>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2800" b="1" i="0" u="none" strike="noStrike" kern="0" cap="none" spc="0" normalizeH="0" baseline="0" noProof="0" dirty="0">
                <a:ln>
                  <a:noFill/>
                </a:ln>
                <a:solidFill>
                  <a:schemeClr val="accent5">
                    <a:lumMod val="75000"/>
                  </a:schemeClr>
                </a:solidFill>
                <a:uLnTx/>
                <a:uFillTx/>
                <a:latin typeface="Garamond"/>
                <a:ea typeface="+mn-ea"/>
                <a:cs typeface="+mn-cs"/>
              </a:rPr>
              <a:t>Udzielenie pomocy jest nie tylko obowiązkiem moralnym, ale i prawnym określonym art. 164 KK</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2800" b="0" i="0" u="none" strike="noStrike" kern="0" cap="none" spc="0" normalizeH="0" baseline="0" noProof="0" dirty="0">
                <a:ln>
                  <a:noFill/>
                </a:ln>
                <a:solidFill>
                  <a:schemeClr val="accent5">
                    <a:lumMod val="75000"/>
                  </a:schemeClr>
                </a:solidFill>
                <a:uLnTx/>
                <a:uFillTx/>
                <a:latin typeface="Garamond"/>
                <a:ea typeface="+mn-ea"/>
                <a:cs typeface="+mn-cs"/>
              </a:rPr>
              <a:t>§1. kto człowiekowi znajdującemu się w położeniu grożącym bezpośrednim niebezpieczeństwem utraty życia, ciężkiego uszkodzenia ciała lub ciężkiego rozstroju zdrowia nie udziela pomocy, mogąc jej udzielić bez narażania siebie lub innej osoby na niebezpieczeństwo utraty życia lub poważnego uszczerbku na zdrowiu podlega karze pozbawienia wolności do lat 3.</a:t>
            </a:r>
          </a:p>
        </p:txBody>
      </p:sp>
    </p:spTree>
    <p:extLst>
      <p:ext uri="{BB962C8B-B14F-4D97-AF65-F5344CB8AC3E}">
        <p14:creationId xmlns:p14="http://schemas.microsoft.com/office/powerpoint/2010/main" val="3997153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BCF2518-6DF4-2022-54CD-DDCCF6284E82}"/>
              </a:ext>
            </a:extLst>
          </p:cNvPr>
          <p:cNvSpPr txBox="1"/>
          <p:nvPr/>
        </p:nvSpPr>
        <p:spPr>
          <a:xfrm>
            <a:off x="2597426" y="1615926"/>
            <a:ext cx="7460974" cy="646331"/>
          </a:xfrm>
          <a:prstGeom prst="rect">
            <a:avLst/>
          </a:prstGeom>
          <a:noFill/>
        </p:spPr>
        <p:txBody>
          <a:bodyPr wrap="square">
            <a:spAutoFit/>
          </a:bodyPr>
          <a:lstStyle/>
          <a:p>
            <a:r>
              <a:rPr kumimoji="0" lang="pl-PL" sz="36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Garamond"/>
                <a:ea typeface="+mj-ea"/>
                <a:cs typeface="+mj-cs"/>
              </a:rPr>
              <a:t>Cele udzielania pierwszej pomocy</a:t>
            </a:r>
            <a:endParaRPr lang="pl-PL" sz="2000" dirty="0">
              <a:solidFill>
                <a:schemeClr val="accent5">
                  <a:lumMod val="75000"/>
                </a:schemeClr>
              </a:solidFill>
            </a:endParaRPr>
          </a:p>
        </p:txBody>
      </p:sp>
      <p:sp>
        <p:nvSpPr>
          <p:cNvPr id="7" name="pole tekstowe 6">
            <a:extLst>
              <a:ext uri="{FF2B5EF4-FFF2-40B4-BE49-F238E27FC236}">
                <a16:creationId xmlns:a16="http://schemas.microsoft.com/office/drawing/2014/main" id="{985BDD66-57E8-0F98-3910-E80F73CA2437}"/>
              </a:ext>
            </a:extLst>
          </p:cNvPr>
          <p:cNvSpPr txBox="1"/>
          <p:nvPr/>
        </p:nvSpPr>
        <p:spPr>
          <a:xfrm>
            <a:off x="1258954" y="2616908"/>
            <a:ext cx="9435549" cy="2357568"/>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Garamond"/>
                <a:ea typeface="+mn-ea"/>
                <a:cs typeface="+mn-cs"/>
              </a:rPr>
              <a:t>Ratowanie ludzkiego życia;</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Garamond"/>
                <a:ea typeface="+mn-ea"/>
                <a:cs typeface="+mn-cs"/>
              </a:rPr>
              <a:t>Ratowanie ludzkiego zdrowia;</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Garamond"/>
                <a:ea typeface="+mn-ea"/>
                <a:cs typeface="+mn-cs"/>
              </a:rPr>
              <a:t>Ograniczenia skutków urazów i nagłych zachorowań;</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Garamond"/>
                <a:ea typeface="+mn-ea"/>
                <a:cs typeface="+mn-cs"/>
              </a:rPr>
              <a:t>Opieka nad poszkodowanym.</a:t>
            </a:r>
          </a:p>
        </p:txBody>
      </p:sp>
    </p:spTree>
    <p:extLst>
      <p:ext uri="{BB962C8B-B14F-4D97-AF65-F5344CB8AC3E}">
        <p14:creationId xmlns:p14="http://schemas.microsoft.com/office/powerpoint/2010/main" val="3668306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597F817-9D52-FFD5-86F6-0FD295A9AC14}"/>
              </a:ext>
            </a:extLst>
          </p:cNvPr>
          <p:cNvSpPr txBox="1"/>
          <p:nvPr/>
        </p:nvSpPr>
        <p:spPr>
          <a:xfrm>
            <a:off x="3511826" y="716507"/>
            <a:ext cx="8680174" cy="707886"/>
          </a:xfrm>
          <a:prstGeom prst="rect">
            <a:avLst/>
          </a:prstGeom>
          <a:noFill/>
        </p:spPr>
        <p:txBody>
          <a:bodyPr wrap="square">
            <a:spAutoFit/>
          </a:bodyPr>
          <a:lstStyle/>
          <a:p>
            <a:r>
              <a:rPr kumimoji="0" lang="pl-PL" sz="4000" b="1" i="0" u="none" strike="noStrike" kern="0" cap="none" spc="0" normalizeH="0" baseline="0" noProof="0" dirty="0">
                <a:ln>
                  <a:noFill/>
                </a:ln>
                <a:solidFill>
                  <a:srgbClr val="B9EFEE"/>
                </a:solidFill>
                <a:effectLst>
                  <a:outerShdw blurRad="38100" dist="38100" dir="2700000" algn="tl">
                    <a:srgbClr val="000000"/>
                  </a:outerShdw>
                </a:effectLst>
                <a:uLnTx/>
                <a:uFillTx/>
                <a:latin typeface="Garamond"/>
                <a:ea typeface="+mj-ea"/>
                <a:cs typeface="+mj-cs"/>
              </a:rPr>
              <a:t>Stany bezpośredniego zagrożenia życia</a:t>
            </a:r>
            <a:endParaRPr lang="pl-PL" dirty="0"/>
          </a:p>
        </p:txBody>
      </p:sp>
      <p:sp>
        <p:nvSpPr>
          <p:cNvPr id="5" name="pole tekstowe 4">
            <a:extLst>
              <a:ext uri="{FF2B5EF4-FFF2-40B4-BE49-F238E27FC236}">
                <a16:creationId xmlns:a16="http://schemas.microsoft.com/office/drawing/2014/main" id="{806F2BC0-0C4C-46D1-0351-5ABC9C354B0B}"/>
              </a:ext>
            </a:extLst>
          </p:cNvPr>
          <p:cNvSpPr txBox="1"/>
          <p:nvPr/>
        </p:nvSpPr>
        <p:spPr>
          <a:xfrm>
            <a:off x="997225" y="1748025"/>
            <a:ext cx="9790045" cy="4832285"/>
          </a:xfrm>
          <a:prstGeom prst="rect">
            <a:avLst/>
          </a:prstGeom>
          <a:noFill/>
        </p:spPr>
        <p:txBody>
          <a:bodyPr wrap="square">
            <a:spAutoFit/>
          </a:bodyPr>
          <a:lstStyle/>
          <a:p>
            <a:pPr marL="342900" marR="0" lvl="0" indent="-342900" algn="l" defTabSz="914400" rtl="0" eaLnBrk="1" fontAlgn="base" latinLnBrk="0" hangingPunct="1">
              <a:lnSpc>
                <a:spcPct val="80000"/>
              </a:lnSpc>
              <a:spcBef>
                <a:spcPct val="20000"/>
              </a:spcBef>
              <a:spcAft>
                <a:spcPct val="0"/>
              </a:spcAft>
              <a:buClr>
                <a:srgbClr val="00FF99"/>
              </a:buClr>
              <a:buSzTx/>
              <a:buFontTx/>
              <a:buNone/>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Sytuacje, które mogą być bezpośrednią przyczyną śmierci poszkodowanego.</a:t>
            </a:r>
          </a:p>
          <a:p>
            <a:pPr marL="342900" marR="0" lvl="0" indent="-342900" algn="l" defTabSz="914400" rtl="0" eaLnBrk="1" fontAlgn="base" latinLnBrk="0" hangingPunct="1">
              <a:lnSpc>
                <a:spcPct val="80000"/>
              </a:lnSpc>
              <a:spcBef>
                <a:spcPct val="20000"/>
              </a:spcBef>
              <a:spcAft>
                <a:spcPct val="0"/>
              </a:spcAft>
              <a:buClr>
                <a:srgbClr val="00FF99"/>
              </a:buClr>
              <a:buSzTx/>
              <a:buFontTx/>
              <a:buNone/>
              <a:tabLst/>
              <a:defRPr/>
            </a:pPr>
            <a:r>
              <a:rPr kumimoji="0" lang="pl-PL" sz="2400" b="1" i="0" u="none" strike="noStrike" kern="0" cap="none" spc="0" normalizeH="0" baseline="0" noProof="0" dirty="0">
                <a:ln>
                  <a:noFill/>
                </a:ln>
                <a:solidFill>
                  <a:schemeClr val="accent5">
                    <a:lumMod val="75000"/>
                  </a:schemeClr>
                </a:solidFill>
                <a:uLnTx/>
                <a:uFillTx/>
                <a:latin typeface="Garamond"/>
                <a:ea typeface="+mn-ea"/>
                <a:cs typeface="+mn-cs"/>
              </a:rPr>
              <a:t>Należą do nich:</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Niedrożność (zatkanie) dróg oddechowych,</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Utrata przytomności,</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Nagłe zatrzymanie oddychania,</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Nagłe zatrzymanie krążenia krwi (zatrzymanie akcji serca),</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Porażenie prądem,</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Tonięcie,</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Rozległe oparzenie,</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Wychłodzenie organizmu,</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Obfite krwawienie,</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Zatrucie,</a:t>
            </a:r>
          </a:p>
          <a:p>
            <a:pPr marL="342900" marR="0" lvl="0" indent="-342900" algn="l" defTabSz="914400" rtl="0" eaLnBrk="1" fontAlgn="base" latinLnBrk="0" hangingPunct="1">
              <a:lnSpc>
                <a:spcPct val="80000"/>
              </a:lnSpc>
              <a:spcBef>
                <a:spcPct val="20000"/>
              </a:spcBef>
              <a:spcAft>
                <a:spcPct val="0"/>
              </a:spcAft>
              <a:buClr>
                <a:srgbClr val="00FF99"/>
              </a:buClr>
              <a:buSzTx/>
              <a:buFontTx/>
              <a:buChar char="•"/>
              <a:tabLst/>
              <a:defRPr/>
            </a:pPr>
            <a:r>
              <a:rPr kumimoji="0" lang="pl-PL" sz="2400" b="0" i="0" u="none" strike="noStrike" kern="0" cap="none" spc="0" normalizeH="0" baseline="0" noProof="0" dirty="0">
                <a:ln>
                  <a:noFill/>
                </a:ln>
                <a:solidFill>
                  <a:schemeClr val="accent5">
                    <a:lumMod val="75000"/>
                  </a:schemeClr>
                </a:solidFill>
                <a:uLnTx/>
                <a:uFillTx/>
                <a:latin typeface="Garamond"/>
                <a:ea typeface="+mn-ea"/>
                <a:cs typeface="+mn-cs"/>
              </a:rPr>
              <a:t>Ciężkie obrażenia (uszkodzenia) różnych okolic ciała.</a:t>
            </a:r>
          </a:p>
        </p:txBody>
      </p:sp>
    </p:spTree>
    <p:extLst>
      <p:ext uri="{BB962C8B-B14F-4D97-AF65-F5344CB8AC3E}">
        <p14:creationId xmlns:p14="http://schemas.microsoft.com/office/powerpoint/2010/main" val="665176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DB4D28F-2784-AAEC-7AE5-4C73B9D9142F}"/>
              </a:ext>
            </a:extLst>
          </p:cNvPr>
          <p:cNvSpPr txBox="1"/>
          <p:nvPr/>
        </p:nvSpPr>
        <p:spPr>
          <a:xfrm>
            <a:off x="4465982" y="707960"/>
            <a:ext cx="7407966" cy="769441"/>
          </a:xfrm>
          <a:prstGeom prst="rect">
            <a:avLst/>
          </a:prstGeom>
          <a:noFill/>
        </p:spPr>
        <p:txBody>
          <a:bodyPr wrap="square">
            <a:spAutoFit/>
          </a:bodyPr>
          <a:lstStyle/>
          <a:p>
            <a:pPr algn="r"/>
            <a:r>
              <a:rPr kumimoji="0" lang="pl-PL"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Garamond"/>
                <a:ea typeface="+mj-ea"/>
                <a:cs typeface="+mj-cs"/>
              </a:rPr>
              <a:t>A B C udzielania pomocy</a:t>
            </a:r>
            <a:endParaRPr lang="pl-PL" dirty="0"/>
          </a:p>
        </p:txBody>
      </p:sp>
      <p:sp>
        <p:nvSpPr>
          <p:cNvPr id="5" name="pole tekstowe 4">
            <a:extLst>
              <a:ext uri="{FF2B5EF4-FFF2-40B4-BE49-F238E27FC236}">
                <a16:creationId xmlns:a16="http://schemas.microsoft.com/office/drawing/2014/main" id="{D0E84E34-09F6-D8F9-11AE-E8E220254661}"/>
              </a:ext>
            </a:extLst>
          </p:cNvPr>
          <p:cNvSpPr txBox="1"/>
          <p:nvPr/>
        </p:nvSpPr>
        <p:spPr>
          <a:xfrm>
            <a:off x="675859" y="2452054"/>
            <a:ext cx="10548731" cy="3059299"/>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1" i="0" u="none" strike="noStrike" kern="0" cap="none" spc="0" normalizeH="0" baseline="0" noProof="0" dirty="0">
                <a:ln>
                  <a:noFill/>
                </a:ln>
                <a:solidFill>
                  <a:schemeClr val="accent5">
                    <a:lumMod val="75000"/>
                  </a:schemeClr>
                </a:solidFill>
                <a:uLnTx/>
                <a:uFillTx/>
                <a:latin typeface="Garamond"/>
                <a:ea typeface="+mn-ea"/>
                <a:cs typeface="+mn-cs"/>
              </a:rPr>
              <a:t>A - airways</a:t>
            </a:r>
            <a:r>
              <a:rPr kumimoji="0" lang="pl-PL" sz="2800" b="0" i="0" u="none" strike="noStrike" kern="0" cap="none" spc="0" normalizeH="0" baseline="0" noProof="0" dirty="0">
                <a:ln>
                  <a:noFill/>
                </a:ln>
                <a:solidFill>
                  <a:schemeClr val="accent5">
                    <a:lumMod val="75000"/>
                  </a:schemeClr>
                </a:solidFill>
                <a:uLnTx/>
                <a:uFillTx/>
                <a:latin typeface="Garamond"/>
                <a:ea typeface="+mn-ea"/>
                <a:cs typeface="+mn-cs"/>
              </a:rPr>
              <a:t> - drogi oddechowe - zapewnij poszkodowanemu drożność dróg oddechowych i dostęp do powietrza </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1" i="0" u="none" strike="noStrike" kern="0" cap="none" spc="0" normalizeH="0" baseline="0" noProof="0" dirty="0">
                <a:ln>
                  <a:noFill/>
                </a:ln>
                <a:solidFill>
                  <a:schemeClr val="accent5">
                    <a:lumMod val="75000"/>
                  </a:schemeClr>
                </a:solidFill>
                <a:uLnTx/>
                <a:uFillTx/>
                <a:latin typeface="Garamond"/>
                <a:ea typeface="+mn-ea"/>
                <a:cs typeface="+mn-cs"/>
              </a:rPr>
              <a:t>B - breathing</a:t>
            </a:r>
            <a:r>
              <a:rPr kumimoji="0" lang="pl-PL" sz="2800" b="0" i="0" u="none" strike="noStrike" kern="0" cap="none" spc="0" normalizeH="0" baseline="0" noProof="0" dirty="0">
                <a:ln>
                  <a:noFill/>
                </a:ln>
                <a:solidFill>
                  <a:schemeClr val="accent5">
                    <a:lumMod val="75000"/>
                  </a:schemeClr>
                </a:solidFill>
                <a:uLnTx/>
                <a:uFillTx/>
                <a:latin typeface="Garamond"/>
                <a:ea typeface="+mn-ea"/>
                <a:cs typeface="+mn-cs"/>
              </a:rPr>
              <a:t> - oddech - zapewnij poszkodowanemu "oddech" - jeśli poszkodowany nie oddycha przystąp do sztucznego oddychania </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1" i="0" u="none" strike="noStrike" kern="0" cap="none" spc="0" normalizeH="0" baseline="0" noProof="0" dirty="0">
                <a:ln>
                  <a:noFill/>
                </a:ln>
                <a:solidFill>
                  <a:schemeClr val="accent5">
                    <a:lumMod val="75000"/>
                  </a:schemeClr>
                </a:solidFill>
                <a:uLnTx/>
                <a:uFillTx/>
                <a:latin typeface="Garamond"/>
                <a:ea typeface="+mn-ea"/>
                <a:cs typeface="+mn-cs"/>
              </a:rPr>
              <a:t>C - circulation</a:t>
            </a:r>
            <a:r>
              <a:rPr kumimoji="0" lang="pl-PL" sz="2800" b="0" i="0" u="none" strike="noStrike" kern="0" cap="none" spc="0" normalizeH="0" baseline="0" noProof="0" dirty="0">
                <a:ln>
                  <a:noFill/>
                </a:ln>
                <a:solidFill>
                  <a:schemeClr val="accent5">
                    <a:lumMod val="75000"/>
                  </a:schemeClr>
                </a:solidFill>
                <a:uLnTx/>
                <a:uFillTx/>
                <a:latin typeface="Garamond"/>
                <a:ea typeface="+mn-ea"/>
                <a:cs typeface="+mn-cs"/>
              </a:rPr>
              <a:t> - krążenie - zapewnij poszkodowanemu "krążenie" - jeśli nie wyczuwasz pulsu przystąp do masażu serca </a:t>
            </a:r>
          </a:p>
        </p:txBody>
      </p:sp>
    </p:spTree>
    <p:extLst>
      <p:ext uri="{BB962C8B-B14F-4D97-AF65-F5344CB8AC3E}">
        <p14:creationId xmlns:p14="http://schemas.microsoft.com/office/powerpoint/2010/main" val="2355091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6DD3AA67-203B-5E01-A260-A4B4F2342C01}"/>
              </a:ext>
            </a:extLst>
          </p:cNvPr>
          <p:cNvSpPr txBox="1"/>
          <p:nvPr/>
        </p:nvSpPr>
        <p:spPr>
          <a:xfrm>
            <a:off x="3048000" y="1908819"/>
            <a:ext cx="6096000" cy="3046988"/>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96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Garamond"/>
                <a:ea typeface="+mn-ea"/>
                <a:cs typeface="+mn-cs"/>
              </a:rPr>
              <a:t>7 kroków reanimacji</a:t>
            </a:r>
          </a:p>
        </p:txBody>
      </p:sp>
    </p:spTree>
    <p:extLst>
      <p:ext uri="{BB962C8B-B14F-4D97-AF65-F5344CB8AC3E}">
        <p14:creationId xmlns:p14="http://schemas.microsoft.com/office/powerpoint/2010/main" val="3652661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11B83CB-1B64-00E8-F273-FB522D38EEF8}"/>
              </a:ext>
            </a:extLst>
          </p:cNvPr>
          <p:cNvSpPr txBox="1"/>
          <p:nvPr/>
        </p:nvSpPr>
        <p:spPr>
          <a:xfrm>
            <a:off x="609600" y="1833270"/>
            <a:ext cx="3551582" cy="3785652"/>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6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KROK</a:t>
            </a:r>
          </a:p>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15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1</a:t>
            </a:r>
          </a:p>
        </p:txBody>
      </p:sp>
      <p:sp>
        <p:nvSpPr>
          <p:cNvPr id="5" name="pole tekstowe 4">
            <a:extLst>
              <a:ext uri="{FF2B5EF4-FFF2-40B4-BE49-F238E27FC236}">
                <a16:creationId xmlns:a16="http://schemas.microsoft.com/office/drawing/2014/main" id="{AE4484A1-0E46-92C0-964A-931CBB6A6740}"/>
              </a:ext>
            </a:extLst>
          </p:cNvPr>
          <p:cNvSpPr txBox="1"/>
          <p:nvPr/>
        </p:nvSpPr>
        <p:spPr>
          <a:xfrm>
            <a:off x="4571999" y="1907136"/>
            <a:ext cx="6480312" cy="4228850"/>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
                <a:srgbClr val="00FF99"/>
              </a:buClr>
              <a:buSzTx/>
              <a:tabLst/>
              <a:defRPr/>
            </a:pPr>
            <a:r>
              <a:rPr kumimoji="0" lang="pl-PL" sz="3200" b="1" i="0" u="none" strike="noStrike" kern="0" cap="none" spc="0" normalizeH="0" baseline="0" noProof="0" dirty="0">
                <a:ln>
                  <a:noFill/>
                </a:ln>
                <a:solidFill>
                  <a:schemeClr val="accent5">
                    <a:lumMod val="75000"/>
                  </a:schemeClr>
                </a:solidFill>
                <a:uLnTx/>
                <a:uFillTx/>
                <a:latin typeface="Garamond"/>
                <a:ea typeface="+mn-ea"/>
                <a:cs typeface="+mn-cs"/>
              </a:rPr>
              <a:t>Oceń przytomność.</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Potrząśnij poszkodowanego za ramiona i zadaj mu proste pytanie. Jeśli zareaguje – pozostaw go w obecnej pozycji i obserwuj, czy jego stan się nie zmienia. </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Człowiek nie reaguje ? To znaczy , że jest nieprzytomny.</a:t>
            </a:r>
          </a:p>
        </p:txBody>
      </p:sp>
    </p:spTree>
    <p:extLst>
      <p:ext uri="{BB962C8B-B14F-4D97-AF65-F5344CB8AC3E}">
        <p14:creationId xmlns:p14="http://schemas.microsoft.com/office/powerpoint/2010/main" val="160711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E5ECE2A-B386-A7A2-45D9-86260F41D372}"/>
              </a:ext>
            </a:extLst>
          </p:cNvPr>
          <p:cNvSpPr txBox="1"/>
          <p:nvPr/>
        </p:nvSpPr>
        <p:spPr>
          <a:xfrm>
            <a:off x="1179443" y="1844287"/>
            <a:ext cx="2610679" cy="3785652"/>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6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KROK</a:t>
            </a:r>
          </a:p>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15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2</a:t>
            </a:r>
          </a:p>
        </p:txBody>
      </p:sp>
      <p:sp>
        <p:nvSpPr>
          <p:cNvPr id="5" name="pole tekstowe 4">
            <a:extLst>
              <a:ext uri="{FF2B5EF4-FFF2-40B4-BE49-F238E27FC236}">
                <a16:creationId xmlns:a16="http://schemas.microsoft.com/office/drawing/2014/main" id="{42801CF5-9E82-2D41-D4E9-4C478CCE167A}"/>
              </a:ext>
            </a:extLst>
          </p:cNvPr>
          <p:cNvSpPr txBox="1"/>
          <p:nvPr/>
        </p:nvSpPr>
        <p:spPr>
          <a:xfrm>
            <a:off x="5515596" y="493148"/>
            <a:ext cx="6096000" cy="324396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1" i="0" u="none" strike="noStrike" kern="0" cap="none" spc="0" normalizeH="0" baseline="0" noProof="0" dirty="0">
                <a:ln>
                  <a:noFill/>
                </a:ln>
                <a:solidFill>
                  <a:schemeClr val="accent5">
                    <a:lumMod val="75000"/>
                  </a:schemeClr>
                </a:solidFill>
                <a:uLnTx/>
                <a:uFillTx/>
                <a:latin typeface="Garamond"/>
                <a:ea typeface="+mn-ea"/>
                <a:cs typeface="+mn-cs"/>
              </a:rPr>
              <a:t>Zawołaj pomoc.</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Jeśli jest tłum gapiów wyznacz stanowczo osobę, która pomoże ci w działaniach. Jeśli jesteś sam wołaj głośno o pomoc.</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3200" b="0" i="0" u="none" strike="noStrike" kern="0" cap="none" spc="0" normalizeH="0" baseline="0" noProof="0" dirty="0">
                <a:ln>
                  <a:noFill/>
                </a:ln>
                <a:solidFill>
                  <a:srgbClr val="FF0000"/>
                </a:solidFill>
                <a:uLnTx/>
                <a:uFillTx/>
                <a:latin typeface="Garamond"/>
                <a:ea typeface="+mn-ea"/>
                <a:cs typeface="+mn-cs"/>
              </a:rPr>
              <a:t>Nie zostawiaj ofiary, tylko działaj!</a:t>
            </a:r>
          </a:p>
        </p:txBody>
      </p:sp>
      <p:pic>
        <p:nvPicPr>
          <p:cNvPr id="6" name="Picture 9" descr="rys42">
            <a:extLst>
              <a:ext uri="{FF2B5EF4-FFF2-40B4-BE49-F238E27FC236}">
                <a16:creationId xmlns:a16="http://schemas.microsoft.com/office/drawing/2014/main" id="{E9FD8A57-A8E1-04CA-EA06-731C37C17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671" y="3737113"/>
            <a:ext cx="2447925" cy="280828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74C649-910A-451C-927C-D89CDCF192F1}"/>
              </a:ext>
            </a:extLst>
          </p:cNvPr>
          <p:cNvSpPr>
            <a:spLocks noGrp="1"/>
          </p:cNvSpPr>
          <p:nvPr>
            <p:ph type="title"/>
          </p:nvPr>
        </p:nvSpPr>
        <p:spPr>
          <a:xfrm>
            <a:off x="2895600" y="393312"/>
            <a:ext cx="8610600" cy="1293028"/>
          </a:xfrm>
        </p:spPr>
        <p:txBody>
          <a:bodyPr/>
          <a:lstStyle/>
          <a:p>
            <a:r>
              <a:rPr lang="pl-PL" dirty="0">
                <a:latin typeface="Gadugi" panose="020B0502040204020203" pitchFamily="34" charset="0"/>
                <a:ea typeface="Gadugi" panose="020B0502040204020203" pitchFamily="34" charset="0"/>
              </a:rPr>
              <a:t>Pojęcia związane  </a:t>
            </a:r>
            <a:br>
              <a:rPr lang="pl-PL" dirty="0">
                <a:latin typeface="Gadugi" panose="020B0502040204020203" pitchFamily="34" charset="0"/>
                <a:ea typeface="Gadugi" panose="020B0502040204020203" pitchFamily="34" charset="0"/>
              </a:rPr>
            </a:br>
            <a:r>
              <a:rPr lang="pl-PL" dirty="0">
                <a:latin typeface="Gadugi" panose="020B0502040204020203" pitchFamily="34" charset="0"/>
                <a:ea typeface="Gadugi" panose="020B0502040204020203" pitchFamily="34" charset="0"/>
              </a:rPr>
              <a:t>z bezpieczeństwem </a:t>
            </a:r>
          </a:p>
        </p:txBody>
      </p:sp>
      <p:sp>
        <p:nvSpPr>
          <p:cNvPr id="3" name="Symbol zastępczy zawartości 2">
            <a:extLst>
              <a:ext uri="{FF2B5EF4-FFF2-40B4-BE49-F238E27FC236}">
                <a16:creationId xmlns:a16="http://schemas.microsoft.com/office/drawing/2014/main" id="{473C8335-F40B-4066-BE0B-7E3BC9286287}"/>
              </a:ext>
            </a:extLst>
          </p:cNvPr>
          <p:cNvSpPr>
            <a:spLocks noGrp="1"/>
          </p:cNvSpPr>
          <p:nvPr>
            <p:ph idx="1"/>
          </p:nvPr>
        </p:nvSpPr>
        <p:spPr>
          <a:xfrm>
            <a:off x="685800" y="1686340"/>
            <a:ext cx="10820400" cy="4778348"/>
          </a:xfrm>
        </p:spPr>
        <p:txBody>
          <a:bodyPr>
            <a:normAutofit fontScale="92500" lnSpcReduction="10000"/>
          </a:bodyPr>
          <a:lstStyle/>
          <a:p>
            <a:pPr marL="0" indent="0" algn="ctr">
              <a:lnSpc>
                <a:spcPct val="150000"/>
              </a:lnSpc>
              <a:buNone/>
            </a:pPr>
            <a:r>
              <a:rPr lang="pl-PL" dirty="0">
                <a:latin typeface="Gadugi" panose="020B0502040204020203" pitchFamily="34" charset="0"/>
                <a:ea typeface="Gadugi" panose="020B0502040204020203" pitchFamily="34" charset="0"/>
              </a:rPr>
              <a:t>administrator (admin)  *  blog  * bezpieczeństwo cyfrowe * BYOD *  chmura obliczeniowa  *  cyberbezpieczeństwo  * cyberprzemoc  *  czat  *  dane osobowe  * Dzień Bezpiecznego Internetu  * DoS lub DDoS  *  dyżurnet.pl  *  edukacja medialna  *  e-dziennik  *  e-learning  *  firewall  *  forum dyskusyjne  *  Internet  * laptop  *  login  *  media społecznościowe  *  multimedia  *  nadużywanie internetu  *  Naukowa i Akademicka Sieć Komputerowa – Państwowy Instytut Badawczy  * netykieta  *  niebezpieczne kontakty w internecie  *   online  *  Ogólnopolska Sieć Edukacyjna (OSE)  *  phishing  *  poczta elektroniczna  *  Polskie Centrum Programu „Safer Internet” (PCPSI)  *  prawa autorskie  *  prywatność  *  router  *  seksting  *  serwer  *  smartfon   *  strona internetowa  *  szkodliwe oprogramowanie   *  tablet  *  tablica multimedialna  * telefon komórkowy  *  telefon zaufania  *  terrorysta  * treści nielegalne  *  treści szkodliwe  *  wirus  *  zagrożenie  </a:t>
            </a:r>
          </a:p>
        </p:txBody>
      </p:sp>
    </p:spTree>
    <p:extLst>
      <p:ext uri="{BB962C8B-B14F-4D97-AF65-F5344CB8AC3E}">
        <p14:creationId xmlns:p14="http://schemas.microsoft.com/office/powerpoint/2010/main" val="1966040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EBC5701-6B2C-6FCA-9A80-C41E55A85309}"/>
              </a:ext>
            </a:extLst>
          </p:cNvPr>
          <p:cNvSpPr txBox="1"/>
          <p:nvPr/>
        </p:nvSpPr>
        <p:spPr>
          <a:xfrm>
            <a:off x="304799" y="1910548"/>
            <a:ext cx="3445565" cy="3785652"/>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6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KROK</a:t>
            </a:r>
          </a:p>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15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3</a:t>
            </a:r>
          </a:p>
        </p:txBody>
      </p:sp>
      <p:sp>
        <p:nvSpPr>
          <p:cNvPr id="5" name="pole tekstowe 4">
            <a:extLst>
              <a:ext uri="{FF2B5EF4-FFF2-40B4-BE49-F238E27FC236}">
                <a16:creationId xmlns:a16="http://schemas.microsoft.com/office/drawing/2014/main" id="{84310E7C-B6DD-99AE-302E-0570AFB0FE00}"/>
              </a:ext>
            </a:extLst>
          </p:cNvPr>
          <p:cNvSpPr txBox="1"/>
          <p:nvPr/>
        </p:nvSpPr>
        <p:spPr>
          <a:xfrm>
            <a:off x="5393638" y="745414"/>
            <a:ext cx="6096000" cy="288694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600" b="0" i="0" u="none" strike="noStrike" kern="0" cap="none" spc="0" normalizeH="0" baseline="0" noProof="0" dirty="0">
                <a:ln>
                  <a:noFill/>
                </a:ln>
                <a:solidFill>
                  <a:schemeClr val="accent5">
                    <a:lumMod val="75000"/>
                  </a:schemeClr>
                </a:solidFill>
                <a:uLnTx/>
                <a:uFillTx/>
                <a:latin typeface="Garamond"/>
                <a:ea typeface="+mn-ea"/>
                <a:cs typeface="+mn-cs"/>
              </a:rPr>
              <a:t>Udrożnij drogi oddechowe.</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2800" b="0" i="0" u="none" strike="noStrike" kern="0" cap="none" spc="0" normalizeH="0" baseline="0" noProof="0" dirty="0">
                <a:ln>
                  <a:noFill/>
                </a:ln>
                <a:solidFill>
                  <a:schemeClr val="accent5">
                    <a:lumMod val="75000"/>
                  </a:schemeClr>
                </a:solidFill>
                <a:uLnTx/>
                <a:uFillTx/>
                <a:latin typeface="Garamond"/>
                <a:ea typeface="+mn-ea"/>
                <a:cs typeface="+mn-cs"/>
              </a:rPr>
              <a:t>Delikatnie przewróć poszkodowanego na plecy. Połóż mu jedną dłoń na czole, a dwa palce drugiej- tuż pod brodą. Odchyl głowę do tyłu, jednocześnie unosząc brodę ku górze.</a:t>
            </a:r>
          </a:p>
        </p:txBody>
      </p:sp>
      <p:pic>
        <p:nvPicPr>
          <p:cNvPr id="6" name="Picture 10" descr="rys42">
            <a:extLst>
              <a:ext uri="{FF2B5EF4-FFF2-40B4-BE49-F238E27FC236}">
                <a16:creationId xmlns:a16="http://schemas.microsoft.com/office/drawing/2014/main" id="{D8E99778-7512-CF85-0CC5-4B51F8DE9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478" y="3928097"/>
            <a:ext cx="3311525" cy="23923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0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3A03563-EEDB-2387-515C-F9F4905B269B}"/>
              </a:ext>
            </a:extLst>
          </p:cNvPr>
          <p:cNvSpPr txBox="1"/>
          <p:nvPr/>
        </p:nvSpPr>
        <p:spPr>
          <a:xfrm>
            <a:off x="225287" y="1870791"/>
            <a:ext cx="2531165" cy="3785652"/>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6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KROK</a:t>
            </a:r>
          </a:p>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15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4</a:t>
            </a:r>
          </a:p>
        </p:txBody>
      </p:sp>
      <p:sp>
        <p:nvSpPr>
          <p:cNvPr id="5" name="pole tekstowe 4">
            <a:extLst>
              <a:ext uri="{FF2B5EF4-FFF2-40B4-BE49-F238E27FC236}">
                <a16:creationId xmlns:a16="http://schemas.microsoft.com/office/drawing/2014/main" id="{3AB49FBC-D4A5-8690-CBEA-F74743D25C54}"/>
              </a:ext>
            </a:extLst>
          </p:cNvPr>
          <p:cNvSpPr txBox="1"/>
          <p:nvPr/>
        </p:nvSpPr>
        <p:spPr>
          <a:xfrm>
            <a:off x="5565912" y="602752"/>
            <a:ext cx="6400801" cy="5053691"/>
          </a:xfrm>
          <a:prstGeom prst="rect">
            <a:avLst/>
          </a:prstGeom>
          <a:noFill/>
        </p:spPr>
        <p:txBody>
          <a:bodyPr wrap="square">
            <a:spAutoFit/>
          </a:bodyPr>
          <a:lstStyle/>
          <a:p>
            <a:pPr marL="342900" marR="0" lvl="0" indent="-342900" algn="r" defTabSz="914400" rtl="0" eaLnBrk="1" fontAlgn="base" latinLnBrk="0" hangingPunct="1">
              <a:lnSpc>
                <a:spcPct val="100000"/>
              </a:lnSpc>
              <a:spcBef>
                <a:spcPct val="20000"/>
              </a:spcBef>
              <a:spcAft>
                <a:spcPct val="0"/>
              </a:spcAft>
              <a:buClr>
                <a:srgbClr val="00FF99"/>
              </a:buClr>
              <a:buSzTx/>
              <a:buFontTx/>
              <a:buChar char="•"/>
              <a:tabLst/>
              <a:defRPr/>
            </a:pPr>
            <a:r>
              <a:rPr kumimoji="0" lang="pl-PL" sz="3600" b="0" i="0" u="none" strike="noStrike" kern="0" cap="none" spc="0" normalizeH="0" baseline="0" noProof="0" dirty="0">
                <a:ln>
                  <a:noFill/>
                </a:ln>
                <a:solidFill>
                  <a:schemeClr val="accent5">
                    <a:lumMod val="75000"/>
                  </a:schemeClr>
                </a:solidFill>
                <a:uLnTx/>
                <a:uFillTx/>
                <a:latin typeface="Garamond"/>
                <a:ea typeface="+mn-ea"/>
                <a:cs typeface="+mn-cs"/>
              </a:rPr>
              <a:t>Sprawdź oddech.</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2800" b="0" i="0" u="none" strike="noStrike" kern="0" cap="none" spc="0" normalizeH="0" baseline="0" noProof="0" dirty="0">
                <a:ln>
                  <a:noFill/>
                </a:ln>
                <a:solidFill>
                  <a:schemeClr val="accent5">
                    <a:lumMod val="75000"/>
                  </a:schemeClr>
                </a:solidFill>
                <a:uLnTx/>
                <a:uFillTx/>
                <a:latin typeface="Garamond"/>
                <a:ea typeface="+mn-ea"/>
                <a:cs typeface="+mn-cs"/>
              </a:rPr>
              <a:t>Przysuń twarz do ust osoby nieprzytomnej- słuchaj przez 10 sek., czy pojawia się szum wydychanego i wdychanego powietrza. Jednocześnie patrz czy porusza się klatka piersiowa.</a:t>
            </a:r>
            <a:r>
              <a:rPr kumimoji="0" lang="pl-PL" sz="3600" b="0" i="0" u="none" strike="noStrike" kern="0" cap="none" spc="0" normalizeH="0" baseline="0" noProof="0" dirty="0">
                <a:ln>
                  <a:noFill/>
                </a:ln>
                <a:solidFill>
                  <a:schemeClr val="accent5">
                    <a:lumMod val="75000"/>
                  </a:schemeClr>
                </a:solidFill>
                <a:uLnTx/>
                <a:uFillTx/>
                <a:latin typeface="Garamond"/>
                <a:ea typeface="+mn-ea"/>
                <a:cs typeface="+mn-cs"/>
              </a:rPr>
              <a:t> </a:t>
            </a:r>
            <a:endParaRPr lang="pl-PL" sz="3600" kern="0" dirty="0">
              <a:solidFill>
                <a:schemeClr val="accent5">
                  <a:lumMod val="75000"/>
                </a:schemeClr>
              </a:solidFill>
              <a:latin typeface="Garamond"/>
            </a:endParaRP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3600" b="0" i="0" u="none" strike="noStrike" kern="0" cap="none" spc="0" normalizeH="0" baseline="0" noProof="0" dirty="0">
                <a:ln>
                  <a:noFill/>
                </a:ln>
                <a:solidFill>
                  <a:srgbClr val="FF0000"/>
                </a:solidFill>
                <a:uLnTx/>
                <a:uFillTx/>
                <a:latin typeface="Garamond"/>
                <a:ea typeface="+mn-ea"/>
                <a:cs typeface="+mn-cs"/>
              </a:rPr>
              <a:t>Pamiętaj!!! </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lang="pl-PL" sz="2800" kern="0" dirty="0">
                <a:solidFill>
                  <a:srgbClr val="FF0000"/>
                </a:solidFill>
                <a:latin typeface="Garamond"/>
              </a:rPr>
              <a:t>Oddech jest prawidłowy, jeśli czujesz go na swoim policzku, słyszysz go i widzisz ruch klatki piersiowej! </a:t>
            </a:r>
            <a:r>
              <a:rPr kumimoji="0" lang="pl-PL" sz="2800" b="0" i="0" u="none" strike="noStrike" kern="0" cap="none" spc="0" normalizeH="0" baseline="0" noProof="0" dirty="0">
                <a:ln>
                  <a:noFill/>
                </a:ln>
                <a:solidFill>
                  <a:srgbClr val="FF0000"/>
                </a:solidFill>
                <a:uLnTx/>
                <a:uFillTx/>
                <a:latin typeface="Garamond"/>
                <a:ea typeface="+mn-ea"/>
                <a:cs typeface="+mn-cs"/>
              </a:rPr>
              <a:t> </a:t>
            </a:r>
          </a:p>
        </p:txBody>
      </p:sp>
      <p:pic>
        <p:nvPicPr>
          <p:cNvPr id="6" name="Picture 10" descr="rys15">
            <a:extLst>
              <a:ext uri="{FF2B5EF4-FFF2-40B4-BE49-F238E27FC236}">
                <a16:creationId xmlns:a16="http://schemas.microsoft.com/office/drawing/2014/main" id="{C18CE082-2393-247C-65E0-C694142F9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06" y="4237038"/>
            <a:ext cx="3527425" cy="262096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F3576CA-8C82-0E30-6D70-33051C87D3FF}"/>
              </a:ext>
            </a:extLst>
          </p:cNvPr>
          <p:cNvSpPr txBox="1"/>
          <p:nvPr/>
        </p:nvSpPr>
        <p:spPr>
          <a:xfrm>
            <a:off x="331305" y="1870791"/>
            <a:ext cx="3048000" cy="3785652"/>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6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KROK</a:t>
            </a:r>
          </a:p>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15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5</a:t>
            </a:r>
            <a:endParaRPr lang="pl-PL" dirty="0">
              <a:solidFill>
                <a:schemeClr val="accent5">
                  <a:lumMod val="75000"/>
                </a:schemeClr>
              </a:solidFill>
            </a:endParaRPr>
          </a:p>
        </p:txBody>
      </p:sp>
      <p:sp>
        <p:nvSpPr>
          <p:cNvPr id="5" name="pole tekstowe 4">
            <a:extLst>
              <a:ext uri="{FF2B5EF4-FFF2-40B4-BE49-F238E27FC236}">
                <a16:creationId xmlns:a16="http://schemas.microsoft.com/office/drawing/2014/main" id="{C579FCD0-F747-E42A-2387-87617F0D4CC6}"/>
              </a:ext>
            </a:extLst>
          </p:cNvPr>
          <p:cNvSpPr txBox="1"/>
          <p:nvPr/>
        </p:nvSpPr>
        <p:spPr>
          <a:xfrm>
            <a:off x="4784035" y="2387856"/>
            <a:ext cx="6096000" cy="2751522"/>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Zadzwoń po karetkę.</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Wybierz numer 999 lub 112.</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Mów konkretnie, staraj się podać dokładne miejsce zdarzenia, opisz stan ofiary i przedstaw się.</a:t>
            </a:r>
          </a:p>
        </p:txBody>
      </p:sp>
    </p:spTree>
    <p:extLst>
      <p:ext uri="{BB962C8B-B14F-4D97-AF65-F5344CB8AC3E}">
        <p14:creationId xmlns:p14="http://schemas.microsoft.com/office/powerpoint/2010/main" val="2964954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45EE47A-73D5-C687-4723-2CEB1F3F2978}"/>
              </a:ext>
            </a:extLst>
          </p:cNvPr>
          <p:cNvSpPr txBox="1"/>
          <p:nvPr/>
        </p:nvSpPr>
        <p:spPr>
          <a:xfrm>
            <a:off x="503583" y="1950305"/>
            <a:ext cx="2875722" cy="3785652"/>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6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KROK</a:t>
            </a:r>
          </a:p>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15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6</a:t>
            </a:r>
            <a:endParaRPr lang="pl-PL" dirty="0">
              <a:solidFill>
                <a:schemeClr val="accent5">
                  <a:lumMod val="75000"/>
                </a:schemeClr>
              </a:solidFill>
            </a:endParaRPr>
          </a:p>
        </p:txBody>
      </p:sp>
      <p:sp>
        <p:nvSpPr>
          <p:cNvPr id="4" name="Rectangle 12">
            <a:extLst>
              <a:ext uri="{FF2B5EF4-FFF2-40B4-BE49-F238E27FC236}">
                <a16:creationId xmlns:a16="http://schemas.microsoft.com/office/drawing/2014/main" id="{8CAFE1BF-CF6E-7421-6234-1FDFFFF32670}"/>
              </a:ext>
            </a:extLst>
          </p:cNvPr>
          <p:cNvSpPr txBox="1">
            <a:spLocks noChangeArrowheads="1"/>
          </p:cNvSpPr>
          <p:nvPr/>
        </p:nvSpPr>
        <p:spPr bwMode="auto">
          <a:xfrm>
            <a:off x="5019260" y="579782"/>
            <a:ext cx="6828184"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4000" b="0" i="0" u="none" strike="noStrike" kern="0" cap="none" spc="0" normalizeH="0" baseline="0" noProof="0" dirty="0">
                <a:ln>
                  <a:noFill/>
                </a:ln>
                <a:solidFill>
                  <a:schemeClr val="accent5">
                    <a:lumMod val="75000"/>
                  </a:schemeClr>
                </a:solidFill>
                <a:effectLst/>
                <a:uLnTx/>
                <a:uFillTx/>
                <a:latin typeface="Garamond" panose="02020404030301010803" pitchFamily="18" charset="0"/>
              </a:rPr>
              <a:t>Rozpocznij reanimację</a:t>
            </a:r>
            <a:r>
              <a:rPr kumimoji="0" lang="pl-PL" sz="3600" b="0" i="0" u="none" strike="noStrike" kern="0" cap="none" spc="0" normalizeH="0" baseline="0" noProof="0" dirty="0">
                <a:ln>
                  <a:noFill/>
                </a:ln>
                <a:solidFill>
                  <a:schemeClr val="accent5">
                    <a:lumMod val="75000"/>
                  </a:schemeClr>
                </a:solidFill>
                <a:effectLst/>
                <a:uLnTx/>
                <a:uFillTx/>
                <a:latin typeface="Garamond" panose="02020404030301010803" pitchFamily="18" charset="0"/>
              </a:rPr>
              <a:t>.</a:t>
            </a:r>
          </a:p>
          <a:p>
            <a:pPr marL="0" lvl="0" indent="0" defTabSz="914400" eaLnBrk="1" hangingPunct="1">
              <a:spcBef>
                <a:spcPct val="0"/>
              </a:spcBef>
              <a:buClrTx/>
              <a:buNone/>
            </a:pPr>
            <a:r>
              <a:rPr lang="en-GB" altLang="pl-PL" sz="3200" dirty="0">
                <a:solidFill>
                  <a:schemeClr val="accent5">
                    <a:lumMod val="75000"/>
                  </a:schemeClr>
                </a:solidFill>
                <a:effectLst/>
                <a:latin typeface="Garamond" panose="02020404030301010803" pitchFamily="18" charset="0"/>
              </a:rPr>
              <a:t>1</a:t>
            </a:r>
            <a:r>
              <a:rPr lang="pl-PL" altLang="pl-PL" sz="3200" dirty="0">
                <a:solidFill>
                  <a:schemeClr val="accent5">
                    <a:lumMod val="75000"/>
                  </a:schemeClr>
                </a:solidFill>
                <a:effectLst/>
                <a:latin typeface="Garamond" panose="02020404030301010803" pitchFamily="18" charset="0"/>
              </a:rPr>
              <a:t>.</a:t>
            </a:r>
            <a:r>
              <a:rPr lang="en-GB" altLang="pl-PL" sz="3200" dirty="0">
                <a:solidFill>
                  <a:schemeClr val="accent5">
                    <a:lumMod val="75000"/>
                  </a:schemeClr>
                </a:solidFill>
                <a:effectLst/>
                <a:latin typeface="Garamond" panose="02020404030301010803" pitchFamily="18" charset="0"/>
              </a:rPr>
              <a:t> Poszkodowany musi leżeć na plecach</a:t>
            </a:r>
            <a:r>
              <a:rPr lang="pl-PL" altLang="pl-PL" sz="3200" dirty="0">
                <a:solidFill>
                  <a:schemeClr val="accent5">
                    <a:lumMod val="75000"/>
                  </a:schemeClr>
                </a:solidFill>
                <a:effectLst/>
                <a:latin typeface="Garamond" panose="02020404030301010803" pitchFamily="18" charset="0"/>
              </a:rPr>
              <a:t>.</a:t>
            </a:r>
            <a:endParaRPr lang="en-GB" altLang="pl-PL" sz="3200" dirty="0">
              <a:solidFill>
                <a:schemeClr val="accent5">
                  <a:lumMod val="75000"/>
                </a:schemeClr>
              </a:solidFill>
              <a:effectLst/>
              <a:latin typeface="Garamond" panose="02020404030301010803" pitchFamily="18" charset="0"/>
            </a:endParaRPr>
          </a:p>
          <a:p>
            <a:pPr marL="0" lvl="0" indent="0" defTabSz="914400" eaLnBrk="1" hangingPunct="1">
              <a:spcBef>
                <a:spcPct val="0"/>
              </a:spcBef>
              <a:buClrTx/>
              <a:buNone/>
            </a:pPr>
            <a:r>
              <a:rPr lang="en-GB" altLang="pl-PL" sz="3200" dirty="0">
                <a:solidFill>
                  <a:schemeClr val="accent5">
                    <a:lumMod val="75000"/>
                  </a:schemeClr>
                </a:solidFill>
                <a:effectLst/>
                <a:latin typeface="Garamond" panose="02020404030301010803" pitchFamily="18" charset="0"/>
              </a:rPr>
              <a:t>2</a:t>
            </a:r>
            <a:r>
              <a:rPr lang="pl-PL" altLang="pl-PL" sz="3200" dirty="0">
                <a:solidFill>
                  <a:schemeClr val="accent5">
                    <a:lumMod val="75000"/>
                  </a:schemeClr>
                </a:solidFill>
                <a:effectLst/>
                <a:latin typeface="Garamond" panose="02020404030301010803" pitchFamily="18" charset="0"/>
              </a:rPr>
              <a:t>.</a:t>
            </a:r>
            <a:r>
              <a:rPr lang="en-GB" altLang="pl-PL" sz="3200" dirty="0">
                <a:solidFill>
                  <a:schemeClr val="accent5">
                    <a:lumMod val="75000"/>
                  </a:schemeClr>
                </a:solidFill>
                <a:effectLst/>
                <a:latin typeface="Garamond" panose="02020404030301010803" pitchFamily="18" charset="0"/>
              </a:rPr>
              <a:t> Klęknij obok poszkodowanego</a:t>
            </a:r>
            <a:r>
              <a:rPr lang="pl-PL" altLang="pl-PL" sz="3200" dirty="0">
                <a:solidFill>
                  <a:schemeClr val="accent5">
                    <a:lumMod val="75000"/>
                  </a:schemeClr>
                </a:solidFill>
                <a:effectLst/>
                <a:latin typeface="Garamond" panose="02020404030301010803" pitchFamily="18" charset="0"/>
              </a:rPr>
              <a:t>.</a:t>
            </a:r>
            <a:endParaRPr lang="en-GB" altLang="pl-PL" sz="3200" dirty="0">
              <a:solidFill>
                <a:schemeClr val="accent5">
                  <a:lumMod val="75000"/>
                </a:schemeClr>
              </a:solidFill>
              <a:effectLst/>
              <a:latin typeface="Garamond" panose="02020404030301010803" pitchFamily="18" charset="0"/>
            </a:endParaRPr>
          </a:p>
          <a:p>
            <a:pPr marL="0" lvl="0" indent="0" defTabSz="914400" eaLnBrk="1" hangingPunct="1">
              <a:spcBef>
                <a:spcPct val="0"/>
              </a:spcBef>
              <a:buClrTx/>
              <a:buNone/>
            </a:pPr>
            <a:r>
              <a:rPr lang="en-GB" altLang="pl-PL" sz="3200" dirty="0">
                <a:solidFill>
                  <a:schemeClr val="accent5">
                    <a:lumMod val="75000"/>
                  </a:schemeClr>
                </a:solidFill>
                <a:effectLst/>
                <a:latin typeface="Garamond" panose="02020404030301010803" pitchFamily="18" charset="0"/>
              </a:rPr>
              <a:t>3</a:t>
            </a:r>
            <a:r>
              <a:rPr lang="pl-PL" altLang="pl-PL" sz="3200" dirty="0">
                <a:solidFill>
                  <a:schemeClr val="accent5">
                    <a:lumMod val="75000"/>
                  </a:schemeClr>
                </a:solidFill>
                <a:effectLst/>
                <a:latin typeface="Garamond" panose="02020404030301010803" pitchFamily="18" charset="0"/>
              </a:rPr>
              <a:t>.</a:t>
            </a:r>
            <a:r>
              <a:rPr lang="en-GB" altLang="pl-PL" sz="3200" dirty="0">
                <a:solidFill>
                  <a:schemeClr val="accent5">
                    <a:lumMod val="75000"/>
                  </a:schemeClr>
                </a:solidFill>
                <a:effectLst/>
                <a:latin typeface="Garamond" panose="02020404030301010803" pitchFamily="18" charset="0"/>
              </a:rPr>
              <a:t> Ułóż nadgarstek jednej ręki na środku klatki piersiowej poszkodowanego</a:t>
            </a:r>
            <a:r>
              <a:rPr lang="pl-PL" altLang="pl-PL" sz="3200" dirty="0">
                <a:solidFill>
                  <a:schemeClr val="accent5">
                    <a:lumMod val="75000"/>
                  </a:schemeClr>
                </a:solidFill>
                <a:effectLst/>
                <a:latin typeface="Garamond" panose="02020404030301010803" pitchFamily="18" charset="0"/>
              </a:rPr>
              <a:t>.</a:t>
            </a:r>
            <a:br>
              <a:rPr lang="en-GB" altLang="pl-PL" sz="2400" dirty="0">
                <a:solidFill>
                  <a:schemeClr val="accent5">
                    <a:lumMod val="75000"/>
                  </a:schemeClr>
                </a:solidFill>
                <a:effectLst/>
                <a:latin typeface="Arial Rounded MT Bold" panose="020F0704030504030204" pitchFamily="34" charset="0"/>
              </a:rPr>
            </a:br>
            <a:endParaRPr lang="pl-PL" altLang="pl-PL" sz="2400" dirty="0">
              <a:solidFill>
                <a:schemeClr val="accent5">
                  <a:lumMod val="75000"/>
                </a:schemeClr>
              </a:solidFill>
              <a:effectLst/>
              <a:latin typeface="Arial Rounded MT Bold" panose="020F0704030504030204" pitchFamily="34" charset="0"/>
            </a:endParaRP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endParaRPr kumimoji="0" lang="pl-PL"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p:txBody>
      </p:sp>
      <p:pic>
        <p:nvPicPr>
          <p:cNvPr id="5" name="Picture 7" descr="rys43">
            <a:extLst>
              <a:ext uri="{FF2B5EF4-FFF2-40B4-BE49-F238E27FC236}">
                <a16:creationId xmlns:a16="http://schemas.microsoft.com/office/drawing/2014/main" id="{6BCA6D1E-9067-42A8-EF13-B8932B7F28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77" b="6760"/>
          <a:stretch/>
        </p:blipFill>
        <p:spPr bwMode="auto">
          <a:xfrm>
            <a:off x="5539409" y="3422479"/>
            <a:ext cx="5107471" cy="343552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5C57AC0-6950-9ADC-5027-2E498A2FBB1E}"/>
              </a:ext>
            </a:extLst>
          </p:cNvPr>
          <p:cNvSpPr txBox="1"/>
          <p:nvPr/>
        </p:nvSpPr>
        <p:spPr>
          <a:xfrm>
            <a:off x="424070" y="2016565"/>
            <a:ext cx="3048000" cy="3785652"/>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6000" b="1" i="0" u="none" strike="noStrike" kern="0" cap="none" spc="0" normalizeH="0" baseline="0" noProof="0" dirty="0">
                <a:ln>
                  <a:noFill/>
                </a:ln>
                <a:solidFill>
                  <a:srgbClr val="588FE2">
                    <a:lumMod val="75000"/>
                  </a:srgbClr>
                </a:solidFill>
                <a:effectLst>
                  <a:outerShdw blurRad="38100" dist="38100" dir="2700000" algn="tl">
                    <a:srgbClr val="000000"/>
                  </a:outerShdw>
                </a:effectLst>
                <a:uLnTx/>
                <a:uFillTx/>
                <a:latin typeface="Arial Rounded MT Bold" pitchFamily="34" charset="0"/>
                <a:ea typeface="+mn-ea"/>
                <a:cs typeface="+mn-cs"/>
              </a:rPr>
              <a:t>KROK</a:t>
            </a:r>
          </a:p>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15000" b="1" i="0" u="none" strike="noStrike" kern="0" cap="none" spc="0" normalizeH="0" baseline="0" noProof="0" dirty="0">
                <a:ln>
                  <a:noFill/>
                </a:ln>
                <a:solidFill>
                  <a:srgbClr val="588FE2">
                    <a:lumMod val="75000"/>
                  </a:srgbClr>
                </a:solidFill>
                <a:effectLst>
                  <a:outerShdw blurRad="38100" dist="38100" dir="2700000" algn="tl">
                    <a:srgbClr val="000000"/>
                  </a:outerShdw>
                </a:effectLst>
                <a:uLnTx/>
                <a:uFillTx/>
                <a:latin typeface="Arial Rounded MT Bold" pitchFamily="34" charset="0"/>
                <a:ea typeface="+mn-ea"/>
                <a:cs typeface="+mn-cs"/>
              </a:rPr>
              <a:t>6</a:t>
            </a:r>
            <a:endParaRPr kumimoji="0" lang="pl-PL" sz="1800" b="0" i="0" u="none" strike="noStrike" kern="1200" cap="none" spc="0" normalizeH="0" baseline="0" noProof="0" dirty="0">
              <a:ln>
                <a:noFill/>
              </a:ln>
              <a:solidFill>
                <a:srgbClr val="588FE2">
                  <a:lumMod val="75000"/>
                </a:srgbClr>
              </a:solidFill>
              <a:effectLst/>
              <a:uLnTx/>
              <a:uFillTx/>
              <a:latin typeface="Century Gothic" panose="020B0502020202020204"/>
              <a:ea typeface="+mn-ea"/>
              <a:cs typeface="+mn-cs"/>
            </a:endParaRPr>
          </a:p>
        </p:txBody>
      </p:sp>
      <p:sp>
        <p:nvSpPr>
          <p:cNvPr id="5" name="pole tekstowe 4">
            <a:extLst>
              <a:ext uri="{FF2B5EF4-FFF2-40B4-BE49-F238E27FC236}">
                <a16:creationId xmlns:a16="http://schemas.microsoft.com/office/drawing/2014/main" id="{D11279D2-36F6-6135-93BC-8BF75EA412CE}"/>
              </a:ext>
            </a:extLst>
          </p:cNvPr>
          <p:cNvSpPr txBox="1"/>
          <p:nvPr/>
        </p:nvSpPr>
        <p:spPr>
          <a:xfrm>
            <a:off x="5711687" y="428419"/>
            <a:ext cx="6056244" cy="649408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4</a:t>
            </a:r>
            <a:r>
              <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a:t>
            </a: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Ułóż nadgarstek drugiej  ręki na już położonym</a:t>
            </a:r>
            <a:r>
              <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5</a:t>
            </a:r>
            <a:r>
              <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a:t>
            </a: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Spleć palce obu dłoni</a:t>
            </a:r>
            <a:r>
              <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6</a:t>
            </a:r>
            <a:r>
              <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a:t>
            </a: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Pochyl się nad poszkodowanym, </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wyprostowane ramiona ustaw</a:t>
            </a:r>
            <a:r>
              <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pr</a:t>
            </a: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ostopadle do mostka</a:t>
            </a:r>
            <a:r>
              <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a:t>
            </a:r>
          </a:p>
          <a:p>
            <a:pPr marL="457200" marR="0" lvl="0" indent="-457200" algn="l" defTabSz="914400" rtl="0" eaLnBrk="1" fontAlgn="base" latinLnBrk="0" hangingPunct="1">
              <a:lnSpc>
                <a:spcPct val="100000"/>
              </a:lnSpc>
              <a:spcBef>
                <a:spcPct val="20000"/>
              </a:spcBef>
              <a:spcAft>
                <a:spcPct val="0"/>
              </a:spcAft>
              <a:buClr>
                <a:srgbClr val="00FF99"/>
              </a:buClr>
              <a:buSzTx/>
              <a:buFont typeface="Arial" panose="020B0604020202020204" pitchFamily="34" charset="0"/>
              <a:buChar char="•"/>
              <a:tabLst/>
              <a:defRPr/>
            </a:pPr>
            <a:r>
              <a:rPr kumimoji="0" lang="en-GB" sz="3200" b="0" i="0" u="none" strike="noStrike" kern="0" cap="none" spc="0" normalizeH="0" baseline="0" noProof="0" dirty="0">
                <a:ln>
                  <a:noFill/>
                </a:ln>
                <a:solidFill>
                  <a:schemeClr val="accent5">
                    <a:lumMod val="75000"/>
                  </a:schemeClr>
                </a:solidFill>
                <a:effectLst/>
                <a:uLnTx/>
                <a:uFillTx/>
                <a:latin typeface="Garamond"/>
                <a:ea typeface="+mn-ea"/>
                <a:cs typeface="+mn-cs"/>
              </a:rPr>
              <a:t>Wykonaj 30 ucisków klatki piersiowej na głębokość 4-5 cm, z częstotliwością </a:t>
            </a: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1</a:t>
            </a:r>
            <a:r>
              <a:rPr kumimoji="0" lang="en-GB" sz="3200" b="0" i="0" u="none" strike="noStrike" kern="0" cap="none" spc="0" normalizeH="0" baseline="0" noProof="0" dirty="0">
                <a:ln>
                  <a:noFill/>
                </a:ln>
                <a:solidFill>
                  <a:schemeClr val="accent5">
                    <a:lumMod val="75000"/>
                  </a:schemeClr>
                </a:solidFill>
                <a:effectLst/>
                <a:uLnTx/>
                <a:uFillTx/>
                <a:latin typeface="Garamond"/>
                <a:ea typeface="+mn-ea"/>
                <a:cs typeface="+mn-cs"/>
              </a:rPr>
              <a:t>00/min nieco mniej niż 2 uciśnięcia na        sekundę.</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endPar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endParaRPr>
          </a:p>
        </p:txBody>
      </p:sp>
      <p:pic>
        <p:nvPicPr>
          <p:cNvPr id="6" name="Picture 11" descr="rys44">
            <a:extLst>
              <a:ext uri="{FF2B5EF4-FFF2-40B4-BE49-F238E27FC236}">
                <a16:creationId xmlns:a16="http://schemas.microsoft.com/office/drawing/2014/main" id="{50C79E34-823C-00A6-B11D-3CEEF3187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070" y="3222832"/>
            <a:ext cx="2121831" cy="331628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6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088B4A8-D8DE-D3F1-D2D3-A9D163F9BD05}"/>
              </a:ext>
            </a:extLst>
          </p:cNvPr>
          <p:cNvSpPr txBox="1"/>
          <p:nvPr/>
        </p:nvSpPr>
        <p:spPr>
          <a:xfrm>
            <a:off x="3419060" y="623358"/>
            <a:ext cx="8613913" cy="267765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en-GB" alt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8</a:t>
            </a:r>
            <a:r>
              <a:rPr kumimoji="0" lang="pl-PL" alt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a:t>
            </a:r>
            <a:r>
              <a:rPr kumimoji="0" lang="en-GB" alt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Po wykonaniu 30 ucisków</a:t>
            </a:r>
            <a:r>
              <a:rPr kumimoji="0" lang="pl-PL" alt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 </a:t>
            </a:r>
            <a:r>
              <a:rPr kumimoji="0" lang="en-GB" alt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wykonaj u       poszkodowanego 2 wdechy. Odchyl jego głowę, zaciśnij skrzydełka nosa wdmuchuj powoli powietrze do ust  poszkodowanego przez około 1 sekundę  obserwując jednocześnie czy klatka piersiowa się unosi</a:t>
            </a:r>
            <a:r>
              <a:rPr kumimoji="0" lang="pl-PL" alt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 T</a:t>
            </a:r>
            <a:r>
              <a:rPr kumimoji="0" lang="en-GB" alt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aki oddech ratowniczy jest efektywny</a:t>
            </a:r>
            <a:r>
              <a:rPr kumimoji="0" lang="pl-PL" alt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a:t>
            </a:r>
          </a:p>
        </p:txBody>
      </p:sp>
      <p:sp>
        <p:nvSpPr>
          <p:cNvPr id="5" name="pole tekstowe 4">
            <a:extLst>
              <a:ext uri="{FF2B5EF4-FFF2-40B4-BE49-F238E27FC236}">
                <a16:creationId xmlns:a16="http://schemas.microsoft.com/office/drawing/2014/main" id="{CAFB4FF1-1EC7-F39C-0D66-BF007561B0E0}"/>
              </a:ext>
            </a:extLst>
          </p:cNvPr>
          <p:cNvSpPr txBox="1"/>
          <p:nvPr/>
        </p:nvSpPr>
        <p:spPr>
          <a:xfrm>
            <a:off x="344557" y="1908819"/>
            <a:ext cx="3366052" cy="3785652"/>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6000" b="1" i="0" u="none" strike="noStrike" kern="0" cap="none" spc="0" normalizeH="0" baseline="0" noProof="0" dirty="0">
                <a:ln>
                  <a:noFill/>
                </a:ln>
                <a:solidFill>
                  <a:srgbClr val="588FE2">
                    <a:lumMod val="75000"/>
                  </a:srgbClr>
                </a:solidFill>
                <a:effectLst>
                  <a:outerShdw blurRad="38100" dist="38100" dir="2700000" algn="tl">
                    <a:srgbClr val="000000"/>
                  </a:outerShdw>
                </a:effectLst>
                <a:uLnTx/>
                <a:uFillTx/>
                <a:latin typeface="Arial Rounded MT Bold" pitchFamily="34" charset="0"/>
                <a:ea typeface="+mn-ea"/>
                <a:cs typeface="+mn-cs"/>
              </a:rPr>
              <a:t>KROK</a:t>
            </a:r>
          </a:p>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15000" b="1" i="0" u="none" strike="noStrike" kern="0" cap="none" spc="0" normalizeH="0" baseline="0" noProof="0" dirty="0">
                <a:ln>
                  <a:noFill/>
                </a:ln>
                <a:solidFill>
                  <a:srgbClr val="588FE2">
                    <a:lumMod val="75000"/>
                  </a:srgbClr>
                </a:solidFill>
                <a:effectLst>
                  <a:outerShdw blurRad="38100" dist="38100" dir="2700000" algn="tl">
                    <a:srgbClr val="000000"/>
                  </a:outerShdw>
                </a:effectLst>
                <a:uLnTx/>
                <a:uFillTx/>
                <a:latin typeface="Arial Rounded MT Bold" pitchFamily="34" charset="0"/>
                <a:ea typeface="+mn-ea"/>
                <a:cs typeface="+mn-cs"/>
              </a:rPr>
              <a:t>6</a:t>
            </a:r>
            <a:endParaRPr kumimoji="0" lang="pl-PL" sz="1800" b="0" i="0" u="none" strike="noStrike" kern="1200" cap="none" spc="0" normalizeH="0" baseline="0" noProof="0" dirty="0">
              <a:ln>
                <a:noFill/>
              </a:ln>
              <a:solidFill>
                <a:srgbClr val="588FE2">
                  <a:lumMod val="75000"/>
                </a:srgbClr>
              </a:solidFill>
              <a:effectLst/>
              <a:uLnTx/>
              <a:uFillTx/>
              <a:latin typeface="Century Gothic" panose="020B0502020202020204"/>
              <a:ea typeface="+mn-ea"/>
              <a:cs typeface="+mn-cs"/>
            </a:endParaRPr>
          </a:p>
        </p:txBody>
      </p:sp>
      <p:pic>
        <p:nvPicPr>
          <p:cNvPr id="6" name="Picture 7" descr="rys45">
            <a:extLst>
              <a:ext uri="{FF2B5EF4-FFF2-40B4-BE49-F238E27FC236}">
                <a16:creationId xmlns:a16="http://schemas.microsoft.com/office/drawing/2014/main" id="{0A8C0D75-784C-97EF-0A56-0491E875FC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3" r="13980" b="6153"/>
          <a:stretch/>
        </p:blipFill>
        <p:spPr bwMode="auto">
          <a:xfrm>
            <a:off x="4956313" y="3301014"/>
            <a:ext cx="4651513" cy="355698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585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D93E83B-A827-0DCF-8D41-0E8EAA9B0B4D}"/>
              </a:ext>
            </a:extLst>
          </p:cNvPr>
          <p:cNvSpPr txBox="1"/>
          <p:nvPr/>
        </p:nvSpPr>
        <p:spPr>
          <a:xfrm>
            <a:off x="5035826" y="2151727"/>
            <a:ext cx="6096000" cy="255454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9</a:t>
            </a:r>
            <a:r>
              <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a:t>
            </a:r>
            <a:r>
              <a:rPr kumimoji="0" lang="en-GB" alt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Po wykonaniu 2 wdechów ponownie ułóż ręce w prawidłowej pozycji na  mostku i wykonaj kolejnych 30 uciśnięć  klatki piersiowej. </a:t>
            </a:r>
            <a:endParaRPr kumimoji="0" lang="pl-PL" altLang="pl-PL" sz="3200" b="0" i="0" u="none" strike="noStrike" kern="0" cap="none" spc="0" normalizeH="0" baseline="0" noProof="0" dirty="0">
              <a:ln>
                <a:noFill/>
              </a:ln>
              <a:solidFill>
                <a:schemeClr val="accent5">
                  <a:lumMod val="75000"/>
                </a:schemeClr>
              </a:solidFill>
              <a:effectLst/>
              <a:uLnTx/>
              <a:uFillTx/>
              <a:latin typeface="Garamond"/>
              <a:ea typeface="+mn-ea"/>
              <a:cs typeface="+mn-cs"/>
            </a:endParaRPr>
          </a:p>
        </p:txBody>
      </p:sp>
      <p:pic>
        <p:nvPicPr>
          <p:cNvPr id="4" name="Obraz 3">
            <a:extLst>
              <a:ext uri="{FF2B5EF4-FFF2-40B4-BE49-F238E27FC236}">
                <a16:creationId xmlns:a16="http://schemas.microsoft.com/office/drawing/2014/main" id="{71C99767-F6F4-F984-7CD9-650E4D1E2C5E}"/>
              </a:ext>
            </a:extLst>
          </p:cNvPr>
          <p:cNvPicPr>
            <a:picLocks noChangeAspect="1"/>
          </p:cNvPicPr>
          <p:nvPr/>
        </p:nvPicPr>
        <p:blipFill>
          <a:blip r:embed="rId2"/>
          <a:stretch>
            <a:fillRect/>
          </a:stretch>
        </p:blipFill>
        <p:spPr>
          <a:xfrm>
            <a:off x="578700" y="1476070"/>
            <a:ext cx="3560373" cy="5151566"/>
          </a:xfrm>
          <a:prstGeom prst="rect">
            <a:avLst/>
          </a:prstGeom>
        </p:spPr>
      </p:pic>
    </p:spTree>
    <p:extLst>
      <p:ext uri="{BB962C8B-B14F-4D97-AF65-F5344CB8AC3E}">
        <p14:creationId xmlns:p14="http://schemas.microsoft.com/office/powerpoint/2010/main" val="3930039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1259ED9-4EDF-A64A-FA45-4169F8E18F9D}"/>
              </a:ext>
            </a:extLst>
          </p:cNvPr>
          <p:cNvSpPr txBox="1"/>
          <p:nvPr/>
        </p:nvSpPr>
        <p:spPr>
          <a:xfrm>
            <a:off x="596348" y="2069574"/>
            <a:ext cx="3790122" cy="3785652"/>
          </a:xfrm>
          <a:prstGeom prst="rect">
            <a:avLst/>
          </a:prstGeom>
          <a:noFill/>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6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KROK</a:t>
            </a:r>
          </a:p>
          <a:p>
            <a:pPr marL="342900" marR="0" lvl="0" indent="-342900" algn="ctr" defTabSz="914400" rtl="0" eaLnBrk="1" fontAlgn="base" latinLnBrk="0" hangingPunct="1">
              <a:lnSpc>
                <a:spcPct val="100000"/>
              </a:lnSpc>
              <a:spcBef>
                <a:spcPct val="20000"/>
              </a:spcBef>
              <a:spcAft>
                <a:spcPct val="0"/>
              </a:spcAft>
              <a:buClr>
                <a:srgbClr val="00FF99"/>
              </a:buClr>
              <a:buSzTx/>
              <a:buFontTx/>
              <a:buNone/>
              <a:tabLst/>
              <a:defRPr/>
            </a:pPr>
            <a:r>
              <a:rPr kumimoji="0" lang="pl-PL" sz="15000" b="1" i="0" u="none" strike="noStrike" kern="0" cap="none" spc="0" normalizeH="0" baseline="0" noProof="0" dirty="0">
                <a:ln>
                  <a:noFill/>
                </a:ln>
                <a:solidFill>
                  <a:schemeClr val="accent5">
                    <a:lumMod val="75000"/>
                  </a:schemeClr>
                </a:solidFill>
                <a:effectLst>
                  <a:outerShdw blurRad="38100" dist="38100" dir="2700000" algn="tl">
                    <a:srgbClr val="000000"/>
                  </a:outerShdw>
                </a:effectLst>
                <a:uLnTx/>
                <a:uFillTx/>
                <a:latin typeface="Arial Rounded MT Bold" pitchFamily="34" charset="0"/>
                <a:ea typeface="+mn-ea"/>
                <a:cs typeface="+mn-cs"/>
              </a:rPr>
              <a:t>7</a:t>
            </a:r>
          </a:p>
        </p:txBody>
      </p:sp>
      <p:sp>
        <p:nvSpPr>
          <p:cNvPr id="5" name="pole tekstowe 4">
            <a:extLst>
              <a:ext uri="{FF2B5EF4-FFF2-40B4-BE49-F238E27FC236}">
                <a16:creationId xmlns:a16="http://schemas.microsoft.com/office/drawing/2014/main" id="{919EFE75-0553-2C2D-C8FE-D3E54279A06E}"/>
              </a:ext>
            </a:extLst>
          </p:cNvPr>
          <p:cNvSpPr txBox="1"/>
          <p:nvPr/>
        </p:nvSpPr>
        <p:spPr>
          <a:xfrm>
            <a:off x="4386470" y="628233"/>
            <a:ext cx="7593495" cy="566924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Ratuj do skutku powtarzając </a:t>
            </a:r>
            <a:r>
              <a:rPr kumimoji="0" lang="pl-PL" sz="3600" b="0" i="0" u="none" strike="noStrike" kern="0" cap="none" spc="0" normalizeH="0" baseline="0" noProof="0" dirty="0">
                <a:ln>
                  <a:noFill/>
                </a:ln>
                <a:solidFill>
                  <a:schemeClr val="accent5">
                    <a:lumMod val="75000"/>
                  </a:schemeClr>
                </a:solidFill>
                <a:uLnTx/>
                <a:uFillTx/>
                <a:latin typeface="Garamond"/>
                <a:ea typeface="+mn-ea"/>
                <a:cs typeface="+mn-cs"/>
              </a:rPr>
              <a:t>30:2.</a:t>
            </a: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endParaRPr kumimoji="0" lang="pl-PL" sz="3200" b="0" i="0" u="none" strike="noStrike" kern="0" cap="none" spc="0" normalizeH="0" baseline="0" noProof="0" dirty="0">
              <a:ln>
                <a:noFill/>
              </a:ln>
              <a:solidFill>
                <a:schemeClr val="accent5">
                  <a:lumMod val="75000"/>
                </a:schemeClr>
              </a:solidFill>
              <a:uLnTx/>
              <a:uFillTx/>
              <a:latin typeface="Garamond"/>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Reanimację powtarzaj do momentu</a:t>
            </a:r>
            <a:r>
              <a:rPr lang="pl-PL" sz="3200" kern="0" dirty="0">
                <a:solidFill>
                  <a:schemeClr val="accent5">
                    <a:lumMod val="75000"/>
                  </a:schemeClr>
                </a:solidFill>
                <a:latin typeface="Garamond"/>
              </a:rPr>
              <a:t>:</a:t>
            </a:r>
          </a:p>
          <a:p>
            <a:pPr marL="457200" marR="0" lvl="0" indent="-4572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Odzyskania </a:t>
            </a:r>
            <a:r>
              <a:rPr kumimoji="0" lang="pl-PL" sz="3200" b="0" i="0" u="none" strike="noStrike" kern="0" cap="none" spc="0" normalizeH="0" baseline="0" noProof="0" dirty="0" err="1">
                <a:ln>
                  <a:noFill/>
                </a:ln>
                <a:solidFill>
                  <a:schemeClr val="accent5">
                    <a:lumMod val="75000"/>
                  </a:schemeClr>
                </a:solidFill>
                <a:uLnTx/>
                <a:uFillTx/>
                <a:latin typeface="Garamond"/>
                <a:ea typeface="+mn-ea"/>
                <a:cs typeface="+mn-cs"/>
              </a:rPr>
              <a:t>przytomnoś</a:t>
            </a:r>
            <a:r>
              <a:rPr lang="pl-PL" sz="3200" kern="0" dirty="0">
                <a:solidFill>
                  <a:schemeClr val="accent5">
                    <a:lumMod val="75000"/>
                  </a:schemeClr>
                </a:solidFill>
                <a:latin typeface="Garamond"/>
              </a:rPr>
              <a:t>ci przez poszkodowanego , </a:t>
            </a:r>
          </a:p>
          <a:p>
            <a:pPr marL="457200" marR="0" lvl="0" indent="-4572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Przyjazdu zespołu ratownictwa medycznego </a:t>
            </a:r>
          </a:p>
          <a:p>
            <a:pPr marR="0" lvl="0" algn="l" defTabSz="914400" rtl="0" eaLnBrk="1" fontAlgn="base" latinLnBrk="0" hangingPunct="1">
              <a:lnSpc>
                <a:spcPct val="100000"/>
              </a:lnSpc>
              <a:spcBef>
                <a:spcPct val="20000"/>
              </a:spcBef>
              <a:spcAft>
                <a:spcPct val="0"/>
              </a:spcAft>
              <a:buClr>
                <a:srgbClr val="00FF99"/>
              </a:buClr>
              <a:buSzTx/>
              <a:tabLst/>
              <a:defRPr/>
            </a:pPr>
            <a:r>
              <a:rPr lang="pl-PL" sz="3200" kern="0" dirty="0">
                <a:solidFill>
                  <a:schemeClr val="accent5">
                    <a:lumMod val="75000"/>
                  </a:schemeClr>
                </a:solidFill>
                <a:latin typeface="Garamond"/>
              </a:rPr>
              <a:t>Lub</a:t>
            </a:r>
          </a:p>
          <a:p>
            <a:pPr marR="0" lvl="0" algn="l" defTabSz="914400" rtl="0" eaLnBrk="1" fontAlgn="base" latinLnBrk="0" hangingPunct="1">
              <a:lnSpc>
                <a:spcPct val="100000"/>
              </a:lnSpc>
              <a:spcBef>
                <a:spcPct val="20000"/>
              </a:spcBef>
              <a:spcAft>
                <a:spcPct val="0"/>
              </a:spcAft>
              <a:buClr>
                <a:srgbClr val="00FF99"/>
              </a:buClr>
              <a:buSzTx/>
              <a:tabLst/>
              <a:defRPr/>
            </a:pPr>
            <a:r>
              <a:rPr kumimoji="0" lang="pl-PL" sz="3200" b="0" i="0" u="none" strike="noStrike" kern="0" cap="none" spc="0" normalizeH="0" baseline="0" noProof="0" dirty="0">
                <a:ln>
                  <a:noFill/>
                </a:ln>
                <a:solidFill>
                  <a:schemeClr val="accent5">
                    <a:lumMod val="75000"/>
                  </a:schemeClr>
                </a:solidFill>
                <a:uLnTx/>
                <a:uFillTx/>
                <a:latin typeface="Garamond"/>
                <a:ea typeface="+mn-ea"/>
                <a:cs typeface="+mn-cs"/>
              </a:rPr>
              <a:t>- do momentu, gdy zabraknie ci sił do dalszej reanimacji.</a:t>
            </a:r>
          </a:p>
        </p:txBody>
      </p:sp>
    </p:spTree>
    <p:extLst>
      <p:ext uri="{BB962C8B-B14F-4D97-AF65-F5344CB8AC3E}">
        <p14:creationId xmlns:p14="http://schemas.microsoft.com/office/powerpoint/2010/main" val="337845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AF0964-86FB-7C83-0FC0-9290372CFC1F}"/>
              </a:ext>
            </a:extLst>
          </p:cNvPr>
          <p:cNvSpPr txBox="1"/>
          <p:nvPr/>
        </p:nvSpPr>
        <p:spPr>
          <a:xfrm>
            <a:off x="2729948" y="1616358"/>
            <a:ext cx="6096000" cy="769441"/>
          </a:xfrm>
          <a:prstGeom prst="rect">
            <a:avLst/>
          </a:prstGeom>
          <a:noFill/>
        </p:spPr>
        <p:txBody>
          <a:bodyPr wrap="square">
            <a:spAutoFit/>
          </a:bodyPr>
          <a:lstStyle/>
          <a:p>
            <a:pPr algn="ctr"/>
            <a:r>
              <a:rPr kumimoji="0" lang="pl-PL" sz="4400" b="1" i="0" u="none" strike="noStrike" kern="0" cap="none" spc="0" normalizeH="0" baseline="0" noProof="0" dirty="0">
                <a:ln>
                  <a:noFill/>
                </a:ln>
                <a:solidFill>
                  <a:srgbClr val="FF0000"/>
                </a:solidFill>
                <a:effectLst>
                  <a:outerShdw blurRad="38100" dist="38100" dir="2700000" algn="tl">
                    <a:srgbClr val="000000"/>
                  </a:outerShdw>
                </a:effectLst>
                <a:uLnTx/>
                <a:uFillTx/>
                <a:latin typeface="Garamond"/>
                <a:ea typeface="+mj-ea"/>
                <a:cs typeface="+mj-cs"/>
              </a:rPr>
              <a:t>Pamiętaj!!!</a:t>
            </a:r>
            <a:endParaRPr lang="pl-PL" dirty="0"/>
          </a:p>
        </p:txBody>
      </p:sp>
      <p:sp>
        <p:nvSpPr>
          <p:cNvPr id="5" name="pole tekstowe 4">
            <a:extLst>
              <a:ext uri="{FF2B5EF4-FFF2-40B4-BE49-F238E27FC236}">
                <a16:creationId xmlns:a16="http://schemas.microsoft.com/office/drawing/2014/main" id="{CFA37B52-A04B-C42D-F3D0-3C88BE463FF1}"/>
              </a:ext>
            </a:extLst>
          </p:cNvPr>
          <p:cNvSpPr txBox="1"/>
          <p:nvPr/>
        </p:nvSpPr>
        <p:spPr>
          <a:xfrm>
            <a:off x="914400" y="2627895"/>
            <a:ext cx="10336696" cy="230832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FF99"/>
              </a:buClr>
              <a:buSzTx/>
              <a:buFontTx/>
              <a:buNone/>
              <a:tabLst/>
              <a:defRPr/>
            </a:pPr>
            <a:r>
              <a:rPr kumimoji="0" lang="pl-PL" sz="3600" b="0" i="0" u="none" strike="noStrike" kern="0" cap="none" spc="0" normalizeH="0" baseline="0" noProof="0" dirty="0">
                <a:ln>
                  <a:noFill/>
                </a:ln>
                <a:solidFill>
                  <a:schemeClr val="accent5">
                    <a:lumMod val="75000"/>
                  </a:schemeClr>
                </a:solidFill>
                <a:uLnTx/>
                <a:uFillTx/>
                <a:latin typeface="Garamond"/>
                <a:ea typeface="+mn-ea"/>
                <a:cs typeface="+mn-cs"/>
              </a:rPr>
              <a:t>Połączenie uciskania klatki piersiowej z wentylacją jest metodą lepszą niż wykonywanie tylko uciskania klatki piersiowej, ale sam pośredni masaż serca jest lepszy od zupełnego braku działania.</a:t>
            </a:r>
          </a:p>
        </p:txBody>
      </p:sp>
    </p:spTree>
    <p:extLst>
      <p:ext uri="{BB962C8B-B14F-4D97-AF65-F5344CB8AC3E}">
        <p14:creationId xmlns:p14="http://schemas.microsoft.com/office/powerpoint/2010/main" val="3973805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DCE6F00-7C92-3361-E9F9-425F64E71737}"/>
              </a:ext>
            </a:extLst>
          </p:cNvPr>
          <p:cNvSpPr txBox="1"/>
          <p:nvPr/>
        </p:nvSpPr>
        <p:spPr>
          <a:xfrm>
            <a:off x="5711687" y="282911"/>
            <a:ext cx="5658678" cy="1323439"/>
          </a:xfrm>
          <a:prstGeom prst="rect">
            <a:avLst/>
          </a:prstGeom>
          <a:noFill/>
        </p:spPr>
        <p:txBody>
          <a:bodyPr wrap="square">
            <a:spAutoFit/>
          </a:bodyPr>
          <a:lstStyle/>
          <a:p>
            <a:r>
              <a:rPr kumimoji="0" lang="pl-PL" sz="4000" b="1" i="0" u="none" strike="noStrike" kern="0" cap="none" spc="0" normalizeH="0" baseline="0" noProof="0" dirty="0">
                <a:ln>
                  <a:noFill/>
                </a:ln>
                <a:solidFill>
                  <a:srgbClr val="B9EFEE"/>
                </a:solidFill>
                <a:effectLst>
                  <a:outerShdw blurRad="38100" dist="38100" dir="2700000" algn="tl">
                    <a:srgbClr val="000000"/>
                  </a:outerShdw>
                </a:effectLst>
                <a:uLnTx/>
                <a:uFillTx/>
                <a:latin typeface="Garamond"/>
                <a:ea typeface="+mj-ea"/>
                <a:cs typeface="+mj-cs"/>
              </a:rPr>
              <a:t>Podstawowe zabiegi </a:t>
            </a:r>
          </a:p>
          <a:p>
            <a:r>
              <a:rPr kumimoji="0" lang="pl-PL" sz="4000" b="1" i="0" u="none" strike="noStrike" kern="0" cap="none" spc="0" normalizeH="0" baseline="0" noProof="0" dirty="0">
                <a:ln>
                  <a:noFill/>
                </a:ln>
                <a:solidFill>
                  <a:srgbClr val="B9EFEE"/>
                </a:solidFill>
                <a:effectLst>
                  <a:outerShdw blurRad="38100" dist="38100" dir="2700000" algn="tl">
                    <a:srgbClr val="000000"/>
                  </a:outerShdw>
                </a:effectLst>
                <a:uLnTx/>
                <a:uFillTx/>
                <a:latin typeface="Garamond"/>
                <a:ea typeface="+mj-ea"/>
                <a:cs typeface="+mj-cs"/>
              </a:rPr>
              <a:t>resuscytacyjne u dzieci</a:t>
            </a:r>
            <a:endParaRPr lang="pl-PL" dirty="0"/>
          </a:p>
        </p:txBody>
      </p:sp>
      <p:sp>
        <p:nvSpPr>
          <p:cNvPr id="4" name="Rectangle 7">
            <a:extLst>
              <a:ext uri="{FF2B5EF4-FFF2-40B4-BE49-F238E27FC236}">
                <a16:creationId xmlns:a16="http://schemas.microsoft.com/office/drawing/2014/main" id="{490D52D9-0017-7262-A4B8-86DDA13C22DA}"/>
              </a:ext>
            </a:extLst>
          </p:cNvPr>
          <p:cNvSpPr>
            <a:spLocks noChangeArrowheads="1"/>
          </p:cNvSpPr>
          <p:nvPr/>
        </p:nvSpPr>
        <p:spPr bwMode="auto">
          <a:xfrm>
            <a:off x="2207419" y="1756021"/>
            <a:ext cx="7777162" cy="431800"/>
          </a:xfrm>
          <a:prstGeom prst="rect">
            <a:avLst/>
          </a:prstGeom>
          <a:solidFill>
            <a:srgbClr val="33CCCC"/>
          </a:solidFill>
          <a:ln w="9525">
            <a:solidFill>
              <a:srgbClr val="FFFFFF"/>
            </a:solidFill>
            <a:miter lim="800000"/>
            <a:headEnd/>
            <a:tailEnd/>
          </a:ln>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Brak reakcji na próby nawiązania kontaktu</a:t>
            </a:r>
          </a:p>
        </p:txBody>
      </p:sp>
      <p:sp>
        <p:nvSpPr>
          <p:cNvPr id="5" name="Rectangle 15">
            <a:extLst>
              <a:ext uri="{FF2B5EF4-FFF2-40B4-BE49-F238E27FC236}">
                <a16:creationId xmlns:a16="http://schemas.microsoft.com/office/drawing/2014/main" id="{BC846BF9-7931-C04E-C5A8-2F6CA3BDA527}"/>
              </a:ext>
            </a:extLst>
          </p:cNvPr>
          <p:cNvSpPr>
            <a:spLocks noChangeArrowheads="1"/>
          </p:cNvSpPr>
          <p:nvPr/>
        </p:nvSpPr>
        <p:spPr bwMode="auto">
          <a:xfrm>
            <a:off x="2207419" y="2353347"/>
            <a:ext cx="7777162" cy="431800"/>
          </a:xfrm>
          <a:prstGeom prst="rect">
            <a:avLst/>
          </a:prstGeom>
          <a:solidFill>
            <a:srgbClr val="33CCCC"/>
          </a:solidFill>
          <a:ln w="9525">
            <a:solidFill>
              <a:srgbClr val="FFFFFF"/>
            </a:solidFill>
            <a:miter lim="800000"/>
            <a:headEnd/>
            <a:tailEnd/>
          </a:ln>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Wołaj o pomoc</a:t>
            </a:r>
          </a:p>
        </p:txBody>
      </p:sp>
      <p:sp>
        <p:nvSpPr>
          <p:cNvPr id="6" name="Rectangle 9">
            <a:extLst>
              <a:ext uri="{FF2B5EF4-FFF2-40B4-BE49-F238E27FC236}">
                <a16:creationId xmlns:a16="http://schemas.microsoft.com/office/drawing/2014/main" id="{91187B34-C1E1-6AA5-6D38-D80EB1D73824}"/>
              </a:ext>
            </a:extLst>
          </p:cNvPr>
          <p:cNvSpPr>
            <a:spLocks noChangeArrowheads="1"/>
          </p:cNvSpPr>
          <p:nvPr/>
        </p:nvSpPr>
        <p:spPr bwMode="auto">
          <a:xfrm>
            <a:off x="2207419" y="2950673"/>
            <a:ext cx="7777162" cy="431800"/>
          </a:xfrm>
          <a:prstGeom prst="rect">
            <a:avLst/>
          </a:prstGeom>
          <a:solidFill>
            <a:srgbClr val="33CCCC"/>
          </a:solidFill>
          <a:ln w="9525">
            <a:solidFill>
              <a:srgbClr val="FFFFFF"/>
            </a:solidFill>
            <a:miter lim="800000"/>
            <a:headEnd/>
            <a:tailEnd/>
          </a:ln>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Udrożnij drogi oddechowe</a:t>
            </a:r>
          </a:p>
        </p:txBody>
      </p:sp>
      <p:sp>
        <p:nvSpPr>
          <p:cNvPr id="7" name="Rectangle 10">
            <a:extLst>
              <a:ext uri="{FF2B5EF4-FFF2-40B4-BE49-F238E27FC236}">
                <a16:creationId xmlns:a16="http://schemas.microsoft.com/office/drawing/2014/main" id="{97AFFAEF-8532-E9D8-CEE2-4FFA65C2475C}"/>
              </a:ext>
            </a:extLst>
          </p:cNvPr>
          <p:cNvSpPr>
            <a:spLocks noChangeArrowheads="1"/>
          </p:cNvSpPr>
          <p:nvPr/>
        </p:nvSpPr>
        <p:spPr bwMode="auto">
          <a:xfrm>
            <a:off x="2207419" y="3550366"/>
            <a:ext cx="7777162" cy="504825"/>
          </a:xfrm>
          <a:prstGeom prst="rect">
            <a:avLst/>
          </a:prstGeom>
          <a:solidFill>
            <a:srgbClr val="33CCCC"/>
          </a:solidFill>
          <a:ln w="9525">
            <a:solidFill>
              <a:srgbClr val="FFFFFF"/>
            </a:solidFill>
            <a:miter lim="800000"/>
            <a:headEnd/>
            <a:tailEnd/>
          </a:ln>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Sprawdź oddech (brak oddechu)</a:t>
            </a:r>
          </a:p>
        </p:txBody>
      </p:sp>
      <p:sp>
        <p:nvSpPr>
          <p:cNvPr id="8" name="Rectangle 11">
            <a:extLst>
              <a:ext uri="{FF2B5EF4-FFF2-40B4-BE49-F238E27FC236}">
                <a16:creationId xmlns:a16="http://schemas.microsoft.com/office/drawing/2014/main" id="{3CD6B523-76B8-DB80-51F4-0CCB47C9A93F}"/>
              </a:ext>
            </a:extLst>
          </p:cNvPr>
          <p:cNvSpPr>
            <a:spLocks noChangeArrowheads="1"/>
          </p:cNvSpPr>
          <p:nvPr/>
        </p:nvSpPr>
        <p:spPr bwMode="auto">
          <a:xfrm>
            <a:off x="2207419" y="4223084"/>
            <a:ext cx="7777162" cy="431800"/>
          </a:xfrm>
          <a:prstGeom prst="rect">
            <a:avLst/>
          </a:prstGeom>
          <a:solidFill>
            <a:srgbClr val="33CCCC"/>
          </a:solidFill>
          <a:ln w="9525">
            <a:solidFill>
              <a:srgbClr val="FFFFFF"/>
            </a:solidFill>
            <a:miter lim="800000"/>
            <a:headEnd/>
            <a:tailEnd/>
          </a:ln>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Wykonaj 5 oddechów ratowniczych</a:t>
            </a:r>
          </a:p>
        </p:txBody>
      </p:sp>
      <p:sp>
        <p:nvSpPr>
          <p:cNvPr id="9" name="Rectangle 12">
            <a:extLst>
              <a:ext uri="{FF2B5EF4-FFF2-40B4-BE49-F238E27FC236}">
                <a16:creationId xmlns:a16="http://schemas.microsoft.com/office/drawing/2014/main" id="{930E311C-9372-7F71-C858-353AAF0FF728}"/>
              </a:ext>
            </a:extLst>
          </p:cNvPr>
          <p:cNvSpPr>
            <a:spLocks noChangeArrowheads="1"/>
          </p:cNvSpPr>
          <p:nvPr/>
        </p:nvSpPr>
        <p:spPr bwMode="auto">
          <a:xfrm>
            <a:off x="2207419" y="4825439"/>
            <a:ext cx="7777162" cy="792163"/>
          </a:xfrm>
          <a:prstGeom prst="rect">
            <a:avLst/>
          </a:prstGeom>
          <a:solidFill>
            <a:srgbClr val="33CCCC"/>
          </a:solidFill>
          <a:ln w="9525">
            <a:solidFill>
              <a:srgbClr val="FFFFFF"/>
            </a:solidFill>
            <a:miter lim="800000"/>
            <a:headEnd/>
            <a:tailEnd/>
          </a:ln>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Przez minutę prowadź resuscytację:</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30 uciśnięć klatki piersiowej</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2 oddechy ratownicze</a:t>
            </a:r>
          </a:p>
        </p:txBody>
      </p:sp>
      <p:sp>
        <p:nvSpPr>
          <p:cNvPr id="10" name="Rectangle 13">
            <a:extLst>
              <a:ext uri="{FF2B5EF4-FFF2-40B4-BE49-F238E27FC236}">
                <a16:creationId xmlns:a16="http://schemas.microsoft.com/office/drawing/2014/main" id="{44B564BB-BD60-DCAA-B294-5EF61F348B27}"/>
              </a:ext>
            </a:extLst>
          </p:cNvPr>
          <p:cNvSpPr>
            <a:spLocks noChangeArrowheads="1"/>
          </p:cNvSpPr>
          <p:nvPr/>
        </p:nvSpPr>
        <p:spPr bwMode="auto">
          <a:xfrm>
            <a:off x="2207419" y="5788157"/>
            <a:ext cx="7777162" cy="431800"/>
          </a:xfrm>
          <a:prstGeom prst="rect">
            <a:avLst/>
          </a:prstGeom>
          <a:solidFill>
            <a:srgbClr val="33CCCC"/>
          </a:solidFill>
          <a:ln w="9525">
            <a:solidFill>
              <a:srgbClr val="FFFFFF"/>
            </a:solidFill>
            <a:miter lim="800000"/>
            <a:headEnd/>
            <a:tailEnd/>
          </a:ln>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Wezwij kwalifikowaną pomoc</a:t>
            </a:r>
            <a:r>
              <a:rPr kumimoji="0" lang="pl-PL" altLang="pl-PL" sz="1800" b="0" i="0" u="none" strike="noStrike" kern="0" cap="none" spc="0" normalizeH="0" baseline="0" noProof="0" dirty="0">
                <a:ln>
                  <a:noFill/>
                </a:ln>
                <a:solidFill>
                  <a:srgbClr val="FFFFFF"/>
                </a:solidFill>
                <a:effectLst/>
                <a:uLnTx/>
                <a:uFillTx/>
                <a:latin typeface="Vivaldi" panose="03020602050506090804" pitchFamily="66" charset="0"/>
              </a:rPr>
              <a:t> </a:t>
            </a:r>
          </a:p>
        </p:txBody>
      </p:sp>
      <p:sp>
        <p:nvSpPr>
          <p:cNvPr id="11" name="Rectangle 14">
            <a:extLst>
              <a:ext uri="{FF2B5EF4-FFF2-40B4-BE49-F238E27FC236}">
                <a16:creationId xmlns:a16="http://schemas.microsoft.com/office/drawing/2014/main" id="{B6F43CBE-2181-9E9F-95C2-192B7E2F12B3}"/>
              </a:ext>
            </a:extLst>
          </p:cNvPr>
          <p:cNvSpPr>
            <a:spLocks noChangeArrowheads="1"/>
          </p:cNvSpPr>
          <p:nvPr/>
        </p:nvSpPr>
        <p:spPr bwMode="auto">
          <a:xfrm>
            <a:off x="2207419" y="6390512"/>
            <a:ext cx="7777162" cy="431800"/>
          </a:xfrm>
          <a:prstGeom prst="rect">
            <a:avLst/>
          </a:prstGeom>
          <a:solidFill>
            <a:srgbClr val="33CCCC"/>
          </a:solidFill>
          <a:ln w="9525">
            <a:solidFill>
              <a:srgbClr val="FFFFFF"/>
            </a:solidFill>
            <a:miter lim="800000"/>
            <a:headEnd/>
            <a:tailEnd/>
          </a:ln>
        </p:spPr>
        <p:txBody>
          <a:bodyPr wrap="none" anchor="ct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pl-PL" sz="1800" b="0" i="0" u="none" strike="noStrike" kern="0" cap="none" spc="0" normalizeH="0" baseline="0" noProof="0" dirty="0">
                <a:ln>
                  <a:noFill/>
                </a:ln>
                <a:solidFill>
                  <a:srgbClr val="FFFFFF"/>
                </a:solidFill>
                <a:effectLst/>
                <a:uLnTx/>
                <a:uFillTx/>
                <a:latin typeface="Arial Unicode MS" pitchFamily="34" charset="-128"/>
              </a:rPr>
              <a:t>Wykonuj na przemian 30 uciśnięć klatki piersiowej i 2 oddechy ratownicze</a:t>
            </a:r>
          </a:p>
        </p:txBody>
      </p:sp>
    </p:spTree>
    <p:extLst>
      <p:ext uri="{BB962C8B-B14F-4D97-AF65-F5344CB8AC3E}">
        <p14:creationId xmlns:p14="http://schemas.microsoft.com/office/powerpoint/2010/main" val="26441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DAD88D41-B66C-4955-B6D2-CC2912BD7E92}"/>
              </a:ext>
            </a:extLst>
          </p:cNvPr>
          <p:cNvSpPr>
            <a:spLocks noGrp="1"/>
          </p:cNvSpPr>
          <p:nvPr>
            <p:ph type="body" sz="half" idx="2"/>
          </p:nvPr>
        </p:nvSpPr>
        <p:spPr>
          <a:xfrm>
            <a:off x="622852" y="596349"/>
            <a:ext cx="10893287" cy="4051852"/>
          </a:xfrm>
        </p:spPr>
        <p:txBody>
          <a:bodyPr>
            <a:normAutofit/>
          </a:bodyPr>
          <a:lstStyle/>
          <a:p>
            <a:pPr algn="just"/>
            <a:r>
              <a:rPr lang="pl-PL" sz="1800" b="1" dirty="0">
                <a:latin typeface="Gadugi" panose="020B0502040204020203" pitchFamily="34" charset="0"/>
                <a:ea typeface="Gadugi" panose="020B0502040204020203" pitchFamily="34" charset="0"/>
              </a:rPr>
              <a:t>BYOD</a:t>
            </a:r>
            <a:r>
              <a:rPr lang="pl-PL" sz="1800" dirty="0">
                <a:latin typeface="Gadugi" panose="020B0502040204020203" pitchFamily="34" charset="0"/>
                <a:ea typeface="Gadugi" panose="020B0502040204020203" pitchFamily="34" charset="0"/>
              </a:rPr>
              <a:t> - nag. bring your own device – przynieś własne urządzenie; przynieś własną technologię, przynieś własny telefon, swój komputer, co oznacza, że w trakcie np. procesu nauczania można korzystać                                                 z własnego urządzenia. </a:t>
            </a:r>
          </a:p>
          <a:p>
            <a:pPr algn="just"/>
            <a:endParaRPr lang="pl-PL" sz="1800" dirty="0">
              <a:latin typeface="Gadugi" panose="020B0502040204020203" pitchFamily="34" charset="0"/>
              <a:ea typeface="Gadugi" panose="020B0502040204020203" pitchFamily="34" charset="0"/>
            </a:endParaRPr>
          </a:p>
          <a:p>
            <a:pPr algn="just"/>
            <a:r>
              <a:rPr lang="pl-PL" sz="1800" b="1" dirty="0">
                <a:latin typeface="Gadugi" panose="020B0502040204020203" pitchFamily="34" charset="0"/>
                <a:ea typeface="Gadugi" panose="020B0502040204020203" pitchFamily="34" charset="0"/>
              </a:rPr>
              <a:t>DoS</a:t>
            </a:r>
            <a:r>
              <a:rPr lang="pl-PL" sz="1800" dirty="0">
                <a:latin typeface="Gadugi" panose="020B0502040204020203" pitchFamily="34" charset="0"/>
                <a:ea typeface="Gadugi" panose="020B0502040204020203" pitchFamily="34" charset="0"/>
              </a:rPr>
              <a:t> lub </a:t>
            </a:r>
            <a:r>
              <a:rPr lang="pl-PL" sz="1800" b="1" dirty="0">
                <a:latin typeface="Gadugi" panose="020B0502040204020203" pitchFamily="34" charset="0"/>
                <a:ea typeface="Gadugi" panose="020B0502040204020203" pitchFamily="34" charset="0"/>
              </a:rPr>
              <a:t>DDoS</a:t>
            </a:r>
            <a:r>
              <a:rPr lang="pl-PL" sz="1800" dirty="0">
                <a:latin typeface="Gadugi" panose="020B0502040204020203" pitchFamily="34" charset="0"/>
                <a:ea typeface="Gadugi" panose="020B0502040204020203" pitchFamily="34" charset="0"/>
              </a:rPr>
              <a:t> - ataki typu DoS (ang. denial of service – odmowa usługi) lub DDoS (ang. distributed denial of service – rozproszona odmowa usługi ) – działania, których celem jest blokowanie konkretnego serwisu internetowego, czyli dostępu do strony www. Ataki typu DoS są przeprowadzane z jednego komputera, zaś typu DDoS – z wielu komputerów na raz.</a:t>
            </a:r>
          </a:p>
          <a:p>
            <a:pPr algn="just"/>
            <a:endParaRPr lang="pl-PL" sz="1800" dirty="0">
              <a:latin typeface="Gadugi" panose="020B0502040204020203" pitchFamily="34" charset="0"/>
              <a:ea typeface="Gadugi" panose="020B0502040204020203" pitchFamily="34" charset="0"/>
            </a:endParaRPr>
          </a:p>
          <a:p>
            <a:pPr algn="just"/>
            <a:r>
              <a:rPr lang="pl-PL" sz="1800" b="1" dirty="0">
                <a:latin typeface="Gadugi" panose="020B0502040204020203" pitchFamily="34" charset="0"/>
                <a:ea typeface="Gadugi" panose="020B0502040204020203" pitchFamily="34" charset="0"/>
              </a:rPr>
              <a:t>Dyżurnet.pl </a:t>
            </a:r>
            <a:r>
              <a:rPr lang="pl-PL" sz="1800" dirty="0">
                <a:latin typeface="Gadugi" panose="020B0502040204020203" pitchFamily="34" charset="0"/>
                <a:ea typeface="Gadugi" panose="020B0502040204020203" pitchFamily="34" charset="0"/>
              </a:rPr>
              <a:t>– zespół ekspertów Naukowej i Akademickiej Sieci Komputerowej – Państwowego Instytutu Badawczego, działający jako punkt kontaktowy (hotline) do zgłaszania nielegalnych i szkodliwych treści                       w internecie.</a:t>
            </a:r>
          </a:p>
        </p:txBody>
      </p:sp>
    </p:spTree>
    <p:extLst>
      <p:ext uri="{BB962C8B-B14F-4D97-AF65-F5344CB8AC3E}">
        <p14:creationId xmlns:p14="http://schemas.microsoft.com/office/powerpoint/2010/main" val="474298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ancuch">
            <a:extLst>
              <a:ext uri="{FF2B5EF4-FFF2-40B4-BE49-F238E27FC236}">
                <a16:creationId xmlns:a16="http://schemas.microsoft.com/office/drawing/2014/main" id="{00D44AC5-913C-FFAD-BD3D-1F0F87394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17" y="1342403"/>
            <a:ext cx="10067165" cy="509976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382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DA67C51-3735-2F14-2C68-5712EAB5BB4D}"/>
              </a:ext>
            </a:extLst>
          </p:cNvPr>
          <p:cNvSpPr txBox="1">
            <a:spLocks noChangeArrowheads="1"/>
          </p:cNvSpPr>
          <p:nvPr/>
        </p:nvSpPr>
        <p:spPr bwMode="auto">
          <a:xfrm>
            <a:off x="5592416" y="457200"/>
            <a:ext cx="6142383"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Garamond"/>
                <a:ea typeface="+mj-ea"/>
                <a:cs typeface="+mj-cs"/>
              </a:rPr>
              <a:t>Omdlenia</a:t>
            </a:r>
          </a:p>
        </p:txBody>
      </p:sp>
      <p:sp>
        <p:nvSpPr>
          <p:cNvPr id="5" name="Rectangle 3">
            <a:extLst>
              <a:ext uri="{FF2B5EF4-FFF2-40B4-BE49-F238E27FC236}">
                <a16:creationId xmlns:a16="http://schemas.microsoft.com/office/drawing/2014/main" id="{2CB40016-E43B-6357-D688-0CB1A734943B}"/>
              </a:ext>
            </a:extLst>
          </p:cNvPr>
          <p:cNvSpPr txBox="1">
            <a:spLocks noChangeArrowheads="1"/>
          </p:cNvSpPr>
          <p:nvPr/>
        </p:nvSpPr>
        <p:spPr bwMode="auto">
          <a:xfrm>
            <a:off x="1119809" y="2362200"/>
            <a:ext cx="9627704" cy="24880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1" i="0" u="none" strike="noStrike" kern="0" cap="none" spc="0" normalizeH="0" baseline="0" noProof="0" dirty="0">
                <a:ln>
                  <a:noFill/>
                </a:ln>
                <a:solidFill>
                  <a:schemeClr val="accent5">
                    <a:lumMod val="75000"/>
                  </a:schemeClr>
                </a:solidFill>
                <a:effectLst/>
                <a:uLnTx/>
                <a:uFillTx/>
                <a:latin typeface="Garamond"/>
                <a:ea typeface="+mn-ea"/>
                <a:cs typeface="+mn-cs"/>
              </a:rPr>
              <a:t>Omdlenie-</a:t>
            </a: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to krótkotrwała utrata przytomności. Jest skutkiem przejściowego niedotlenienia mózgu w wyniku bólu, lęku, nadmiernego wysiłku fizycznego, przebywania w dusznym pomieszczeniu, dłuższego stania.</a:t>
            </a:r>
          </a:p>
        </p:txBody>
      </p:sp>
    </p:spTree>
    <p:extLst>
      <p:ext uri="{BB962C8B-B14F-4D97-AF65-F5344CB8AC3E}">
        <p14:creationId xmlns:p14="http://schemas.microsoft.com/office/powerpoint/2010/main" val="37580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BAD8C77-5AD4-00B9-FF30-1E9BA1C9C746}"/>
              </a:ext>
            </a:extLst>
          </p:cNvPr>
          <p:cNvSpPr txBox="1">
            <a:spLocks noChangeArrowheads="1"/>
          </p:cNvSpPr>
          <p:nvPr/>
        </p:nvSpPr>
        <p:spPr bwMode="auto">
          <a:xfrm>
            <a:off x="3783496"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Garamond"/>
                <a:ea typeface="+mj-ea"/>
                <a:cs typeface="+mj-cs"/>
              </a:rPr>
              <a:t>Objawy omdlenia</a:t>
            </a:r>
          </a:p>
        </p:txBody>
      </p:sp>
      <p:sp>
        <p:nvSpPr>
          <p:cNvPr id="3" name="Rectangle 3">
            <a:extLst>
              <a:ext uri="{FF2B5EF4-FFF2-40B4-BE49-F238E27FC236}">
                <a16:creationId xmlns:a16="http://schemas.microsoft.com/office/drawing/2014/main" id="{1EBB41B8-0160-6309-BB24-087556D86950}"/>
              </a:ext>
            </a:extLst>
          </p:cNvPr>
          <p:cNvSpPr txBox="1">
            <a:spLocks noChangeArrowheads="1"/>
          </p:cNvSpPr>
          <p:nvPr/>
        </p:nvSpPr>
        <p:spPr bwMode="auto">
          <a:xfrm>
            <a:off x="457200" y="1600200"/>
            <a:ext cx="11125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Bladość skóry,</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Zawroty głowy,</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Zimny pot,</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Mroczki przed oczami,</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Zmniejszenie napięcia mięśni w wyniku którego osoba osuwa się na ziemię lub gwałtownie upada,</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Czasami bezwiednie oddanie moczu.</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endParaRPr kumimoji="0" lang="pl-PL"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endParaRPr kumimoji="0" lang="pl-PL"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endParaRPr kumimoji="0" lang="pl-PL"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p:txBody>
      </p:sp>
    </p:spTree>
    <p:extLst>
      <p:ext uri="{BB962C8B-B14F-4D97-AF65-F5344CB8AC3E}">
        <p14:creationId xmlns:p14="http://schemas.microsoft.com/office/powerpoint/2010/main" val="19256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0CE64BC-43CF-FAA9-95E4-0A1DB8E453F6}"/>
              </a:ext>
            </a:extLst>
          </p:cNvPr>
          <p:cNvSpPr txBox="1">
            <a:spLocks noChangeArrowheads="1"/>
          </p:cNvSpPr>
          <p:nvPr/>
        </p:nvSpPr>
        <p:spPr bwMode="auto">
          <a:xfrm>
            <a:off x="3690731" y="486673"/>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Garamond"/>
                <a:ea typeface="+mj-ea"/>
                <a:cs typeface="+mj-cs"/>
              </a:rPr>
              <a:t>Postępowanie przy omdleniach</a:t>
            </a:r>
          </a:p>
        </p:txBody>
      </p:sp>
      <p:sp>
        <p:nvSpPr>
          <p:cNvPr id="3" name="Rectangle 3">
            <a:extLst>
              <a:ext uri="{FF2B5EF4-FFF2-40B4-BE49-F238E27FC236}">
                <a16:creationId xmlns:a16="http://schemas.microsoft.com/office/drawing/2014/main" id="{5F913F91-5E20-DE0A-4B79-49981D7AE917}"/>
              </a:ext>
            </a:extLst>
          </p:cNvPr>
          <p:cNvSpPr txBox="1">
            <a:spLocks noChangeArrowheads="1"/>
          </p:cNvSpPr>
          <p:nvPr/>
        </p:nvSpPr>
        <p:spPr bwMode="auto">
          <a:xfrm>
            <a:off x="487017" y="2361856"/>
            <a:ext cx="11217965" cy="36678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Zapewnić poszkodowanemu dostateczną ilość świeżego powietrza (rozpiąć guzik przy kołnierzyku, poluzować pasek od spodni, otworzyć okno).</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Sprawdzić czynności życiowe (nawiązać kontakt, sprawdzić oddech).</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Unieść kończyny do góry w celu poprawy ukrwienia mózgu. </a:t>
            </a:r>
          </a:p>
        </p:txBody>
      </p:sp>
    </p:spTree>
    <p:extLst>
      <p:ext uri="{BB962C8B-B14F-4D97-AF65-F5344CB8AC3E}">
        <p14:creationId xmlns:p14="http://schemas.microsoft.com/office/powerpoint/2010/main" val="101510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rys113">
            <a:extLst>
              <a:ext uri="{FF2B5EF4-FFF2-40B4-BE49-F238E27FC236}">
                <a16:creationId xmlns:a16="http://schemas.microsoft.com/office/drawing/2014/main" id="{D838D4C2-2A30-0B88-2FEA-23C5784EA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13" y="2005358"/>
            <a:ext cx="3071813" cy="34575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4" name="Picture 6" descr="rys113">
            <a:extLst>
              <a:ext uri="{FF2B5EF4-FFF2-40B4-BE49-F238E27FC236}">
                <a16:creationId xmlns:a16="http://schemas.microsoft.com/office/drawing/2014/main" id="{4663A79D-68B0-136A-44F5-AA551BB6E4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86" b="6604"/>
          <a:stretch/>
        </p:blipFill>
        <p:spPr bwMode="auto">
          <a:xfrm>
            <a:off x="3291026" y="2077279"/>
            <a:ext cx="8900974" cy="331373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FD5FFC6-A571-C55D-AC33-1A824AA526A5}"/>
              </a:ext>
            </a:extLst>
          </p:cNvPr>
          <p:cNvSpPr txBox="1">
            <a:spLocks noChangeArrowheads="1"/>
          </p:cNvSpPr>
          <p:nvPr/>
        </p:nvSpPr>
        <p:spPr bwMode="auto">
          <a:xfrm>
            <a:off x="3962400" y="433664"/>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400" b="1" i="0" u="none" strike="noStrike" kern="0" cap="none" spc="0" normalizeH="0" baseline="0" noProof="0" dirty="0">
                <a:ln>
                  <a:noFill/>
                </a:ln>
                <a:solidFill>
                  <a:srgbClr val="FF0000"/>
                </a:solidFill>
                <a:effectLst>
                  <a:outerShdw blurRad="38100" dist="38100" dir="2700000" algn="tl">
                    <a:srgbClr val="000000"/>
                  </a:outerShdw>
                </a:effectLst>
                <a:uLnTx/>
                <a:uFillTx/>
                <a:latin typeface="Garamond"/>
                <a:ea typeface="+mj-ea"/>
                <a:cs typeface="+mj-cs"/>
              </a:rPr>
              <a:t>Czego nie wolno?</a:t>
            </a:r>
          </a:p>
        </p:txBody>
      </p:sp>
      <p:sp>
        <p:nvSpPr>
          <p:cNvPr id="3" name="Rectangle 3">
            <a:extLst>
              <a:ext uri="{FF2B5EF4-FFF2-40B4-BE49-F238E27FC236}">
                <a16:creationId xmlns:a16="http://schemas.microsoft.com/office/drawing/2014/main" id="{5A0702CA-E40D-3E8F-194F-69343F6E5E3F}"/>
              </a:ext>
            </a:extLst>
          </p:cNvPr>
          <p:cNvSpPr txBox="1">
            <a:spLocks noChangeArrowheads="1"/>
          </p:cNvSpPr>
          <p:nvPr/>
        </p:nvSpPr>
        <p:spPr bwMode="auto">
          <a:xfrm>
            <a:off x="457200" y="1600200"/>
            <a:ext cx="11151704"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rgbClr val="FF0000"/>
                </a:solidFill>
                <a:effectLst/>
                <a:uLnTx/>
                <a:uFillTx/>
                <a:latin typeface="Garamond"/>
                <a:ea typeface="+mn-ea"/>
                <a:cs typeface="+mn-cs"/>
              </a:rPr>
              <a:t>NIE</a:t>
            </a: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polewaj ani nie spryskuj twarzy poszkodowanego wodą.</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rgbClr val="FF0000"/>
                </a:solidFill>
                <a:effectLst/>
                <a:uLnTx/>
                <a:uFillTx/>
                <a:latin typeface="Garamond"/>
                <a:ea typeface="+mn-ea"/>
                <a:cs typeface="+mn-cs"/>
              </a:rPr>
              <a:t>NIE</a:t>
            </a: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podkładaj niczego pod głowę.</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rgbClr val="FF0000"/>
                </a:solidFill>
                <a:effectLst/>
                <a:uLnTx/>
                <a:uFillTx/>
                <a:latin typeface="Garamond"/>
                <a:ea typeface="+mn-ea"/>
                <a:cs typeface="+mn-cs"/>
              </a:rPr>
              <a:t>NIE</a:t>
            </a: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wlewaj ani nie podawaj niczego do ust (zwłaszcza żadnych leków).</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rgbClr val="FF0000"/>
                </a:solidFill>
                <a:effectLst/>
                <a:uLnTx/>
                <a:uFillTx/>
                <a:latin typeface="Garamond"/>
                <a:ea typeface="+mn-ea"/>
                <a:cs typeface="+mn-cs"/>
              </a:rPr>
              <a:t>NIE</a:t>
            </a: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pozwól wstawać poszkodowanemu, gdy tylko odzyska przytomność.</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rgbClr val="FF0000"/>
                </a:solidFill>
                <a:effectLst/>
                <a:uLnTx/>
                <a:uFillTx/>
                <a:latin typeface="Garamond"/>
                <a:ea typeface="+mn-ea"/>
                <a:cs typeface="+mn-cs"/>
              </a:rPr>
              <a:t>NIE</a:t>
            </a: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zostawiaj go samego.</a:t>
            </a:r>
          </a:p>
        </p:txBody>
      </p:sp>
    </p:spTree>
    <p:extLst>
      <p:ext uri="{BB962C8B-B14F-4D97-AF65-F5344CB8AC3E}">
        <p14:creationId xmlns:p14="http://schemas.microsoft.com/office/powerpoint/2010/main" val="231439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F2898F1-F974-19B3-9DB0-BAE259FD59E6}"/>
              </a:ext>
            </a:extLst>
          </p:cNvPr>
          <p:cNvSpPr txBox="1">
            <a:spLocks noChangeArrowheads="1"/>
          </p:cNvSpPr>
          <p:nvPr/>
        </p:nvSpPr>
        <p:spPr bwMode="auto">
          <a:xfrm>
            <a:off x="4565374" y="234882"/>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Garamond"/>
                <a:ea typeface="+mj-ea"/>
                <a:cs typeface="+mj-cs"/>
              </a:rPr>
              <a:t>Zadławienia</a:t>
            </a:r>
          </a:p>
        </p:txBody>
      </p:sp>
      <p:sp>
        <p:nvSpPr>
          <p:cNvPr id="3" name="Rectangle 3">
            <a:extLst>
              <a:ext uri="{FF2B5EF4-FFF2-40B4-BE49-F238E27FC236}">
                <a16:creationId xmlns:a16="http://schemas.microsoft.com/office/drawing/2014/main" id="{80831961-B5EB-C8C3-3A2D-440BF7EBC81A}"/>
              </a:ext>
            </a:extLst>
          </p:cNvPr>
          <p:cNvSpPr txBox="1">
            <a:spLocks noChangeArrowheads="1"/>
          </p:cNvSpPr>
          <p:nvPr/>
        </p:nvSpPr>
        <p:spPr bwMode="auto">
          <a:xfrm>
            <a:off x="457200" y="1600200"/>
            <a:ext cx="11125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To utrata drożności dróg oddechowych spowodowana ciałem obcym, które w nich utkwiło (pokarm, cukierek, guma do żucia). </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Zablokowanie dróg oddechowych dzielimy na:</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1" i="0" u="sng" strike="noStrike" kern="0" cap="none" spc="0" normalizeH="0" baseline="0" noProof="0" dirty="0">
                <a:ln>
                  <a:noFill/>
                </a:ln>
                <a:solidFill>
                  <a:schemeClr val="accent5">
                    <a:lumMod val="75000"/>
                  </a:schemeClr>
                </a:solidFill>
                <a:effectLst/>
                <a:uLnTx/>
                <a:uFillTx/>
                <a:latin typeface="Garamond"/>
                <a:ea typeface="+mn-ea"/>
                <a:cs typeface="+mn-cs"/>
              </a:rPr>
              <a:t>częściowe</a:t>
            </a: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(pojawiając się duszność, kaszel, świszczący oddech),</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200" b="1" i="0" u="sng" strike="noStrike" kern="0" cap="none" spc="0" normalizeH="0" baseline="0" noProof="0" dirty="0">
                <a:ln>
                  <a:noFill/>
                </a:ln>
                <a:solidFill>
                  <a:schemeClr val="accent5">
                    <a:lumMod val="75000"/>
                  </a:schemeClr>
                </a:solidFill>
                <a:effectLst/>
                <a:uLnTx/>
                <a:uFillTx/>
                <a:latin typeface="Garamond"/>
                <a:ea typeface="+mn-ea"/>
                <a:cs typeface="+mn-cs"/>
              </a:rPr>
              <a:t>całkowite</a:t>
            </a:r>
            <a:r>
              <a:rPr kumimoji="0" lang="pl-PL" sz="3200" b="0" i="0" u="none" strike="noStrike" kern="0" cap="none" spc="0" normalizeH="0" baseline="0" noProof="0" dirty="0">
                <a:ln>
                  <a:noFill/>
                </a:ln>
                <a:solidFill>
                  <a:schemeClr val="accent5">
                    <a:lumMod val="75000"/>
                  </a:schemeClr>
                </a:solidFill>
                <a:effectLst/>
                <a:uLnTx/>
                <a:uFillTx/>
                <a:latin typeface="Garamond"/>
                <a:ea typeface="+mn-ea"/>
                <a:cs typeface="+mn-cs"/>
              </a:rPr>
              <a:t> (oddychanie jest nie możliwe szybko prowadzi do utrat przytomność).</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endParaRPr kumimoji="0" lang="pl-PL" sz="3200" b="0" i="0" u="none" strike="noStrike" kern="0" cap="none" spc="0" normalizeH="0" baseline="0" noProof="0" dirty="0">
              <a:ln>
                <a:noFill/>
              </a:ln>
              <a:solidFill>
                <a:srgbClr val="FFFFFF"/>
              </a:solidFill>
              <a:effectLst/>
              <a:uLnTx/>
              <a:uFillTx/>
              <a:latin typeface="Garamond"/>
              <a:ea typeface="+mn-ea"/>
              <a:cs typeface="+mn-cs"/>
            </a:endParaRPr>
          </a:p>
        </p:txBody>
      </p:sp>
    </p:spTree>
    <p:extLst>
      <p:ext uri="{BB962C8B-B14F-4D97-AF65-F5344CB8AC3E}">
        <p14:creationId xmlns:p14="http://schemas.microsoft.com/office/powerpoint/2010/main" val="41207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5EA00F-8DC8-A0C7-B242-ADC3DE721215}"/>
              </a:ext>
            </a:extLst>
          </p:cNvPr>
          <p:cNvSpPr txBox="1">
            <a:spLocks noChangeArrowheads="1"/>
          </p:cNvSpPr>
          <p:nvPr/>
        </p:nvSpPr>
        <p:spPr bwMode="auto">
          <a:xfrm>
            <a:off x="4724400" y="261386"/>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400" b="1" i="0" u="none" strike="noStrike" kern="0" cap="none" spc="0" normalizeH="0" baseline="0" noProof="0" dirty="0">
                <a:ln>
                  <a:noFill/>
                </a:ln>
                <a:solidFill>
                  <a:srgbClr val="B9EFEE"/>
                </a:solidFill>
                <a:effectLst>
                  <a:outerShdw blurRad="38100" dist="38100" dir="2700000" algn="tl">
                    <a:srgbClr val="000000"/>
                  </a:outerShdw>
                </a:effectLst>
                <a:uLnTx/>
                <a:uFillTx/>
                <a:latin typeface="Garamond"/>
                <a:ea typeface="+mj-ea"/>
                <a:cs typeface="+mj-cs"/>
              </a:rPr>
              <a:t>Objawy</a:t>
            </a:r>
          </a:p>
        </p:txBody>
      </p:sp>
      <p:sp>
        <p:nvSpPr>
          <p:cNvPr id="3" name="Rectangle 5">
            <a:extLst>
              <a:ext uri="{FF2B5EF4-FFF2-40B4-BE49-F238E27FC236}">
                <a16:creationId xmlns:a16="http://schemas.microsoft.com/office/drawing/2014/main" id="{F87F8449-4EEF-7F54-0AD2-84D6038FB9CF}"/>
              </a:ext>
            </a:extLst>
          </p:cNvPr>
          <p:cNvSpPr txBox="1">
            <a:spLocks noChangeArrowheads="1"/>
          </p:cNvSpPr>
          <p:nvPr/>
        </p:nvSpPr>
        <p:spPr bwMode="auto">
          <a:xfrm>
            <a:off x="1292087" y="2100814"/>
            <a:ext cx="4038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Nagła duszność często ze zasinieniem skóry,</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Kaszel lub świszczący oddech,</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Poszkodowany chwyta się obiema rękami za gardło.</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endParaRPr kumimoji="0" lang="pl-PL"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p:txBody>
      </p:sp>
      <p:pic>
        <p:nvPicPr>
          <p:cNvPr id="4" name="Picture 7" descr="rys114">
            <a:extLst>
              <a:ext uri="{FF2B5EF4-FFF2-40B4-BE49-F238E27FC236}">
                <a16:creationId xmlns:a16="http://schemas.microsoft.com/office/drawing/2014/main" id="{59436449-C3A1-4617-9146-257F8AD4B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315" y="1656178"/>
            <a:ext cx="3397250" cy="47529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04098AC-DD3A-346E-8E10-5C448506ED0D}"/>
              </a:ext>
            </a:extLst>
          </p:cNvPr>
          <p:cNvPicPr>
            <a:picLocks noChangeAspect="1"/>
          </p:cNvPicPr>
          <p:nvPr/>
        </p:nvPicPr>
        <p:blipFill>
          <a:blip r:embed="rId2"/>
          <a:stretch>
            <a:fillRect/>
          </a:stretch>
        </p:blipFill>
        <p:spPr>
          <a:xfrm>
            <a:off x="4856565" y="278107"/>
            <a:ext cx="8230313" cy="1292464"/>
          </a:xfrm>
          <a:prstGeom prst="rect">
            <a:avLst/>
          </a:prstGeom>
        </p:spPr>
      </p:pic>
      <p:sp>
        <p:nvSpPr>
          <p:cNvPr id="3" name="Rectangle 4">
            <a:extLst>
              <a:ext uri="{FF2B5EF4-FFF2-40B4-BE49-F238E27FC236}">
                <a16:creationId xmlns:a16="http://schemas.microsoft.com/office/drawing/2014/main" id="{A836537D-3D06-437F-1659-1CA0A1626F1D}"/>
              </a:ext>
            </a:extLst>
          </p:cNvPr>
          <p:cNvSpPr txBox="1">
            <a:spLocks noChangeArrowheads="1"/>
          </p:cNvSpPr>
          <p:nvPr/>
        </p:nvSpPr>
        <p:spPr bwMode="auto">
          <a:xfrm>
            <a:off x="457199" y="1600200"/>
            <a:ext cx="5850835"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Gdy poszkodowany jest przytomny zachęcaj do kaszlu w pozycji pochylonej.</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2800" b="0" i="0" u="none" strike="noStrike" kern="0" cap="none" spc="0" normalizeH="0" baseline="0" noProof="0" dirty="0">
                <a:ln>
                  <a:noFill/>
                </a:ln>
                <a:solidFill>
                  <a:schemeClr val="accent5">
                    <a:lumMod val="75000"/>
                  </a:schemeClr>
                </a:solidFill>
                <a:effectLst/>
                <a:uLnTx/>
                <a:uFillTx/>
                <a:latin typeface="Garamond"/>
                <a:ea typeface="+mn-ea"/>
                <a:cs typeface="+mn-cs"/>
              </a:rPr>
              <a:t>Jeśli nie daje to rezultatu, pochyl jego tułów, podpierając jego klatkę piersiową na swojej ręce, druga ręką silnie uderz 5 razy w okolicę między łopatkami.</a:t>
            </a:r>
          </a:p>
        </p:txBody>
      </p:sp>
      <p:pic>
        <p:nvPicPr>
          <p:cNvPr id="4" name="Picture 6" descr="rys116">
            <a:extLst>
              <a:ext uri="{FF2B5EF4-FFF2-40B4-BE49-F238E27FC236}">
                <a16:creationId xmlns:a16="http://schemas.microsoft.com/office/drawing/2014/main" id="{74A856F0-2C76-1C51-DD29-D48324DFF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13" y="1304869"/>
            <a:ext cx="4007265" cy="5275024"/>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E64919A-1029-BD8D-F8C5-728B776005AF}"/>
              </a:ext>
            </a:extLst>
          </p:cNvPr>
          <p:cNvSpPr txBox="1">
            <a:spLocks noChangeArrowheads="1"/>
          </p:cNvSpPr>
          <p:nvPr/>
        </p:nvSpPr>
        <p:spPr bwMode="auto">
          <a:xfrm>
            <a:off x="6380922" y="924339"/>
            <a:ext cx="5055704" cy="4787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18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000" b="0" i="0" u="none" strike="noStrike" kern="0" cap="none" spc="0" normalizeH="0" baseline="0" noProof="0" dirty="0">
                <a:ln>
                  <a:noFill/>
                </a:ln>
                <a:solidFill>
                  <a:schemeClr val="accent5">
                    <a:lumMod val="75000"/>
                  </a:schemeClr>
                </a:solidFill>
                <a:effectLst/>
                <a:uLnTx/>
                <a:uFillTx/>
                <a:latin typeface="Garamond"/>
                <a:ea typeface="+mn-ea"/>
                <a:cs typeface="+mn-cs"/>
              </a:rPr>
              <a:t>Jeżeli to nie przyniosło poprawy wykonaj chwyt Heimlicha.</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000" b="0" i="0" u="none" strike="noStrike" kern="0" cap="none" spc="0" normalizeH="0" baseline="0" noProof="0" dirty="0">
                <a:ln>
                  <a:noFill/>
                </a:ln>
                <a:solidFill>
                  <a:schemeClr val="accent5">
                    <a:lumMod val="75000"/>
                  </a:schemeClr>
                </a:solidFill>
                <a:effectLst/>
                <a:uLnTx/>
                <a:uFillTx/>
                <a:latin typeface="Garamond"/>
                <a:ea typeface="+mn-ea"/>
                <a:cs typeface="+mn-cs"/>
              </a:rPr>
              <a:t>Stań z tyłu poszkodowanego, jedną rękę zaciśnij w pięść i obejmij drugą ręką, ułóż ręce tak aby znajdowały się tuż powyżej pępka.</a:t>
            </a:r>
          </a:p>
          <a:p>
            <a:pPr marL="342900" marR="0" lvl="0" indent="-342900" algn="l" defTabSz="914400" rtl="0" eaLnBrk="1" fontAlgn="base" latinLnBrk="0" hangingPunct="1">
              <a:lnSpc>
                <a:spcPct val="100000"/>
              </a:lnSpc>
              <a:spcBef>
                <a:spcPct val="20000"/>
              </a:spcBef>
              <a:spcAft>
                <a:spcPct val="0"/>
              </a:spcAft>
              <a:buClr>
                <a:srgbClr val="00FF99"/>
              </a:buClr>
              <a:buSzTx/>
              <a:buFontTx/>
              <a:buChar char="•"/>
              <a:tabLst/>
              <a:defRPr/>
            </a:pPr>
            <a:r>
              <a:rPr kumimoji="0" lang="pl-PL" sz="3000" b="0" i="0" u="none" strike="noStrike" kern="0" cap="none" spc="0" normalizeH="0" baseline="0" noProof="0" dirty="0">
                <a:ln>
                  <a:noFill/>
                </a:ln>
                <a:solidFill>
                  <a:schemeClr val="accent5">
                    <a:lumMod val="75000"/>
                  </a:schemeClr>
                </a:solidFill>
                <a:effectLst/>
                <a:uLnTx/>
                <a:uFillTx/>
                <a:latin typeface="Garamond"/>
                <a:ea typeface="+mn-ea"/>
                <a:cs typeface="+mn-cs"/>
              </a:rPr>
              <a:t>5 razy ruchem ku górze mocno uciśnij przeponę.</a:t>
            </a:r>
          </a:p>
        </p:txBody>
      </p:sp>
      <p:pic>
        <p:nvPicPr>
          <p:cNvPr id="3" name="Picture 7" descr="rys116">
            <a:extLst>
              <a:ext uri="{FF2B5EF4-FFF2-40B4-BE49-F238E27FC236}">
                <a16:creationId xmlns:a16="http://schemas.microsoft.com/office/drawing/2014/main" id="{A211F5C9-664D-63B7-7571-D89072499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253" y="1376984"/>
            <a:ext cx="3708607" cy="54563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BF213D62-DCDA-48AC-912A-0555C61BF719}"/>
              </a:ext>
            </a:extLst>
          </p:cNvPr>
          <p:cNvSpPr>
            <a:spLocks noGrp="1"/>
          </p:cNvSpPr>
          <p:nvPr>
            <p:ph type="body" sz="half" idx="2"/>
          </p:nvPr>
        </p:nvSpPr>
        <p:spPr>
          <a:xfrm>
            <a:off x="728870" y="344557"/>
            <a:ext cx="10641495" cy="4532243"/>
          </a:xfrm>
        </p:spPr>
        <p:txBody>
          <a:bodyPr>
            <a:normAutofit/>
          </a:bodyPr>
          <a:lstStyle/>
          <a:p>
            <a:pPr algn="just"/>
            <a:r>
              <a:rPr lang="pl-PL" sz="1800" b="1" dirty="0">
                <a:latin typeface="Gadugi" panose="020B0502040204020203" pitchFamily="34" charset="0"/>
                <a:ea typeface="Gadugi" panose="020B0502040204020203" pitchFamily="34" charset="0"/>
              </a:rPr>
              <a:t>Firewall</a:t>
            </a:r>
            <a:r>
              <a:rPr lang="pl-PL" sz="1800" dirty="0">
                <a:latin typeface="Gadugi" panose="020B0502040204020203" pitchFamily="34" charset="0"/>
                <a:ea typeface="Gadugi" panose="020B0502040204020203" pitchFamily="34" charset="0"/>
              </a:rPr>
              <a:t> - zapora sieciowa (ang. firewall – ściana ogniowa) – jeden ze sposobów zabezpieczania sieci i systemów przed intruzami. Termin ten może odnosić się zarówno do sprzętu komputerowego wraz                     ze specjalnym oprogramowaniem, jak i do samego oprogramowania blokującego niepowołany dostęp                   do komputera, który zabezpiecza.</a:t>
            </a:r>
          </a:p>
          <a:p>
            <a:pPr algn="just"/>
            <a:endParaRPr lang="pl-PL" sz="1800" dirty="0">
              <a:latin typeface="Gadugi" panose="020B0502040204020203" pitchFamily="34" charset="0"/>
              <a:ea typeface="Gadugi" panose="020B0502040204020203" pitchFamily="34" charset="0"/>
            </a:endParaRPr>
          </a:p>
          <a:p>
            <a:pPr algn="just"/>
            <a:r>
              <a:rPr lang="pl-PL" sz="1800" b="1" dirty="0">
                <a:latin typeface="Gadugi" panose="020B0502040204020203" pitchFamily="34" charset="0"/>
                <a:ea typeface="Gadugi" panose="020B0502040204020203" pitchFamily="34" charset="0"/>
              </a:rPr>
              <a:t>Naukowa i Akademicka Sieć Komputerowa – Państwowy Instytut Badawczy </a:t>
            </a:r>
            <a:r>
              <a:rPr lang="pl-PL" sz="1800" dirty="0">
                <a:latin typeface="Gadugi" panose="020B0502040204020203" pitchFamily="34" charset="0"/>
                <a:ea typeface="Gadugi" panose="020B0502040204020203" pitchFamily="34" charset="0"/>
              </a:rPr>
              <a:t>(NASK-PIB) – prowadzi działalność naukową i badawczo-wdrożeniową w dziedzinie sieci teleinformatycznych. W strukturach Instytutu działa CSIRT NASK – jeden z trzech krajowych Zespołów Reagowania na Incydenty Bezpieczeństwa Komputerowego wchodzący w skład krajowego systemu cyberbezpieczeństwa.</a:t>
            </a:r>
          </a:p>
          <a:p>
            <a:pPr algn="just"/>
            <a:endParaRPr lang="pl-PL" sz="1800" dirty="0">
              <a:latin typeface="Gadugi" panose="020B0502040204020203" pitchFamily="34" charset="0"/>
              <a:ea typeface="Gadugi" panose="020B0502040204020203" pitchFamily="34" charset="0"/>
            </a:endParaRPr>
          </a:p>
          <a:p>
            <a:pPr algn="just"/>
            <a:r>
              <a:rPr lang="pl-PL" sz="1800" b="1" dirty="0">
                <a:latin typeface="Gadugi" panose="020B0502040204020203" pitchFamily="34" charset="0"/>
                <a:ea typeface="Gadugi" panose="020B0502040204020203" pitchFamily="34" charset="0"/>
              </a:rPr>
              <a:t>Ogólnopolska Sieć Edukacyjna (OSE) </a:t>
            </a:r>
            <a:r>
              <a:rPr lang="pl-PL" sz="1800" dirty="0">
                <a:latin typeface="Gadugi" panose="020B0502040204020203" pitchFamily="34" charset="0"/>
                <a:ea typeface="Gadugi" panose="020B0502040204020203" pitchFamily="34" charset="0"/>
              </a:rPr>
              <a:t>- program publicznej sieci telekomunikacyjnej dającej szkołom dostęp do szybkiego, bezpłatnego i bezpiecznego internetu.</a:t>
            </a:r>
          </a:p>
          <a:p>
            <a:pPr algn="just"/>
            <a:endParaRPr lang="pl-PL" sz="1800" dirty="0">
              <a:latin typeface="Gadugi" panose="020B0502040204020203" pitchFamily="34" charset="0"/>
              <a:ea typeface="Gadugi" panose="020B0502040204020203" pitchFamily="34" charset="0"/>
            </a:endParaRPr>
          </a:p>
          <a:p>
            <a:pPr algn="just"/>
            <a:r>
              <a:rPr lang="pl-PL" sz="1800" b="1" dirty="0">
                <a:latin typeface="Gadugi" panose="020B0502040204020203" pitchFamily="34" charset="0"/>
                <a:ea typeface="Gadugi" panose="020B0502040204020203" pitchFamily="34" charset="0"/>
              </a:rPr>
              <a:t>Phishing</a:t>
            </a:r>
            <a:r>
              <a:rPr lang="pl-PL" sz="1800" dirty="0">
                <a:latin typeface="Gadugi" panose="020B0502040204020203" pitchFamily="34" charset="0"/>
                <a:ea typeface="Gadugi" panose="020B0502040204020203" pitchFamily="34" charset="0"/>
              </a:rPr>
              <a:t>  - jeden z najpopularniejszych typów ataku, oparty na wiadomości e-mail lub SMS.</a:t>
            </a:r>
          </a:p>
          <a:p>
            <a:endParaRPr lang="pl-PL" sz="1800" dirty="0">
              <a:latin typeface="Gadugi" panose="020B0502040204020203" pitchFamily="34" charset="0"/>
              <a:ea typeface="Gadugi" panose="020B0502040204020203" pitchFamily="34" charset="0"/>
            </a:endParaRPr>
          </a:p>
          <a:p>
            <a:endParaRPr lang="pl-PL" sz="1800" dirty="0">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785097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48849EEA-AEF2-C58A-B0FA-F8F9C1EB255B}"/>
              </a:ext>
            </a:extLst>
          </p:cNvPr>
          <p:cNvSpPr>
            <a:spLocks noGrp="1" noChangeArrowheads="1"/>
          </p:cNvSpPr>
          <p:nvPr>
            <p:ph type="title" idx="4294967295"/>
          </p:nvPr>
        </p:nvSpPr>
        <p:spPr>
          <a:xfrm>
            <a:off x="0" y="274638"/>
            <a:ext cx="10972800" cy="1143000"/>
          </a:xfrm>
        </p:spPr>
        <p:txBody>
          <a:bodyPr>
            <a:normAutofit/>
          </a:bodyPr>
          <a:lstStyle/>
          <a:p>
            <a:pPr eaLnBrk="1" hangingPunct="1">
              <a:defRPr/>
            </a:pPr>
            <a:r>
              <a:rPr lang="pl-PL" sz="3600" b="1" dirty="0">
                <a:solidFill>
                  <a:schemeClr val="accent5">
                    <a:lumMod val="75000"/>
                  </a:schemeClr>
                </a:solidFill>
                <a:latin typeface="Garamond" panose="02020404030301010803" pitchFamily="18" charset="0"/>
              </a:rPr>
              <a:t>Krwotoki</a:t>
            </a:r>
          </a:p>
        </p:txBody>
      </p:sp>
      <p:sp>
        <p:nvSpPr>
          <p:cNvPr id="121859" name="Rectangle 3">
            <a:extLst>
              <a:ext uri="{FF2B5EF4-FFF2-40B4-BE49-F238E27FC236}">
                <a16:creationId xmlns:a16="http://schemas.microsoft.com/office/drawing/2014/main" id="{D9299B0A-35DE-860E-9BCC-AEC9781F60D3}"/>
              </a:ext>
            </a:extLst>
          </p:cNvPr>
          <p:cNvSpPr>
            <a:spLocks noGrp="1" noChangeArrowheads="1"/>
          </p:cNvSpPr>
          <p:nvPr>
            <p:ph type="body" idx="4294967295"/>
          </p:nvPr>
        </p:nvSpPr>
        <p:spPr>
          <a:xfrm>
            <a:off x="728870" y="1878495"/>
            <a:ext cx="10389704" cy="4495800"/>
          </a:xfrm>
        </p:spPr>
        <p:txBody>
          <a:bodyPr/>
          <a:lstStyle/>
          <a:p>
            <a:pPr eaLnBrk="1" hangingPunct="1">
              <a:defRPr/>
            </a:pPr>
            <a:r>
              <a:rPr lang="pl-PL" sz="4000" b="1" dirty="0">
                <a:solidFill>
                  <a:schemeClr val="accent5">
                    <a:lumMod val="75000"/>
                  </a:schemeClr>
                </a:solidFill>
                <a:latin typeface="Garamond" panose="02020404030301010803" pitchFamily="18" charset="0"/>
              </a:rPr>
              <a:t>Krwotok</a:t>
            </a:r>
            <a:r>
              <a:rPr lang="pl-PL" sz="4000" dirty="0">
                <a:solidFill>
                  <a:schemeClr val="accent5">
                    <a:lumMod val="75000"/>
                  </a:schemeClr>
                </a:solidFill>
                <a:latin typeface="Garamond" panose="02020404030301010803" pitchFamily="18" charset="0"/>
              </a:rPr>
              <a:t>- wypływ krwi poza naczynie krwionośne w skutek jego uszkodzenia.</a:t>
            </a:r>
          </a:p>
          <a:p>
            <a:pPr eaLnBrk="1" hangingPunct="1">
              <a:defRPr/>
            </a:pPr>
            <a:r>
              <a:rPr lang="pl-PL" sz="4000" dirty="0">
                <a:solidFill>
                  <a:schemeClr val="accent5">
                    <a:lumMod val="75000"/>
                  </a:schemeClr>
                </a:solidFill>
                <a:latin typeface="Garamond" panose="02020404030301010803" pitchFamily="18" charset="0"/>
              </a:rPr>
              <a:t>Krwawienie zewnętrzne. </a:t>
            </a:r>
          </a:p>
          <a:p>
            <a:pPr eaLnBrk="1" hangingPunct="1">
              <a:defRPr/>
            </a:pPr>
            <a:r>
              <a:rPr lang="pl-PL" sz="4000" dirty="0">
                <a:solidFill>
                  <a:schemeClr val="accent5">
                    <a:lumMod val="75000"/>
                  </a:schemeClr>
                </a:solidFill>
                <a:latin typeface="Garamond" panose="02020404030301010803" pitchFamily="18" charset="0"/>
              </a:rPr>
              <a:t>Krwawienie wewnętrzne (krwawienie do jam ciała, narządów lub tkanek).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1EF0774-E8F2-90BD-0DC4-457B3CEE29A9}"/>
              </a:ext>
            </a:extLst>
          </p:cNvPr>
          <p:cNvSpPr>
            <a:spLocks noGrp="1" noChangeArrowheads="1"/>
          </p:cNvSpPr>
          <p:nvPr>
            <p:ph type="title"/>
          </p:nvPr>
        </p:nvSpPr>
        <p:spPr>
          <a:xfrm>
            <a:off x="5233182" y="764373"/>
            <a:ext cx="6273018" cy="1293028"/>
          </a:xfrm>
        </p:spPr>
        <p:txBody>
          <a:bodyPr/>
          <a:lstStyle/>
          <a:p>
            <a:pPr eaLnBrk="1" hangingPunct="1">
              <a:defRPr/>
            </a:pPr>
            <a:r>
              <a:rPr lang="pl-PL" b="1" dirty="0">
                <a:solidFill>
                  <a:schemeClr val="accent5">
                    <a:lumMod val="75000"/>
                  </a:schemeClr>
                </a:solidFill>
                <a:latin typeface="Garamond" panose="02020404030301010803" pitchFamily="18" charset="0"/>
              </a:rPr>
              <a:t>Krwawienia z nosa</a:t>
            </a:r>
          </a:p>
        </p:txBody>
      </p:sp>
      <p:sp>
        <p:nvSpPr>
          <p:cNvPr id="122883" name="Rectangle 3">
            <a:extLst>
              <a:ext uri="{FF2B5EF4-FFF2-40B4-BE49-F238E27FC236}">
                <a16:creationId xmlns:a16="http://schemas.microsoft.com/office/drawing/2014/main" id="{AD2909A9-D8FB-8EAD-B541-4B7E276D38E6}"/>
              </a:ext>
            </a:extLst>
          </p:cNvPr>
          <p:cNvSpPr>
            <a:spLocks noGrp="1" noChangeArrowheads="1"/>
          </p:cNvSpPr>
          <p:nvPr>
            <p:ph type="body" idx="4294967295"/>
          </p:nvPr>
        </p:nvSpPr>
        <p:spPr>
          <a:xfrm>
            <a:off x="533400" y="2057401"/>
            <a:ext cx="10972800" cy="4495800"/>
          </a:xfrm>
        </p:spPr>
        <p:txBody>
          <a:bodyPr>
            <a:normAutofit/>
          </a:bodyPr>
          <a:lstStyle/>
          <a:p>
            <a:pPr eaLnBrk="1" hangingPunct="1">
              <a:lnSpc>
                <a:spcPct val="80000"/>
              </a:lnSpc>
              <a:buFontTx/>
              <a:buNone/>
              <a:defRPr/>
            </a:pPr>
            <a:r>
              <a:rPr lang="pl-PL" sz="4000" b="1" dirty="0">
                <a:solidFill>
                  <a:schemeClr val="accent5">
                    <a:lumMod val="75000"/>
                  </a:schemeClr>
                </a:solidFill>
                <a:latin typeface="Garamond" panose="02020404030301010803" pitchFamily="18" charset="0"/>
              </a:rPr>
              <a:t>Przyczyny:</a:t>
            </a:r>
          </a:p>
          <a:p>
            <a:pPr eaLnBrk="1" hangingPunct="1">
              <a:lnSpc>
                <a:spcPct val="80000"/>
              </a:lnSpc>
              <a:buFontTx/>
              <a:buNone/>
              <a:defRPr/>
            </a:pPr>
            <a:r>
              <a:rPr lang="pl-PL" sz="2800" b="1" dirty="0">
                <a:solidFill>
                  <a:schemeClr val="accent5">
                    <a:lumMod val="75000"/>
                  </a:schemeClr>
                </a:solidFill>
                <a:latin typeface="Garamond" panose="02020404030301010803" pitchFamily="18" charset="0"/>
              </a:rPr>
              <a:t>Choroby:</a:t>
            </a:r>
          </a:p>
          <a:p>
            <a:pPr eaLnBrk="1" hangingPunct="1">
              <a:lnSpc>
                <a:spcPct val="80000"/>
              </a:lnSpc>
              <a:buFontTx/>
              <a:buChar char="-"/>
              <a:defRPr/>
            </a:pPr>
            <a:r>
              <a:rPr lang="pl-PL" sz="2800" dirty="0">
                <a:solidFill>
                  <a:schemeClr val="accent5">
                    <a:lumMod val="75000"/>
                  </a:schemeClr>
                </a:solidFill>
                <a:latin typeface="Garamond" panose="02020404030301010803" pitchFamily="18" charset="0"/>
              </a:rPr>
              <a:t>choroby układu krwionośnego (białaczka, hemofilia, niedokrwistość),</a:t>
            </a:r>
          </a:p>
          <a:p>
            <a:pPr eaLnBrk="1" hangingPunct="1">
              <a:lnSpc>
                <a:spcPct val="80000"/>
              </a:lnSpc>
              <a:buFontTx/>
              <a:buChar char="-"/>
              <a:defRPr/>
            </a:pPr>
            <a:r>
              <a:rPr lang="pl-PL" sz="2800" dirty="0">
                <a:solidFill>
                  <a:schemeClr val="accent5">
                    <a:lumMod val="75000"/>
                  </a:schemeClr>
                </a:solidFill>
                <a:latin typeface="Garamond" panose="02020404030301010803" pitchFamily="18" charset="0"/>
              </a:rPr>
              <a:t>Choroby wątroby,</a:t>
            </a:r>
          </a:p>
          <a:p>
            <a:pPr eaLnBrk="1" hangingPunct="1">
              <a:lnSpc>
                <a:spcPct val="80000"/>
              </a:lnSpc>
              <a:buFontTx/>
              <a:buChar char="-"/>
              <a:defRPr/>
            </a:pPr>
            <a:r>
              <a:rPr lang="pl-PL" sz="2800" dirty="0">
                <a:solidFill>
                  <a:schemeClr val="accent5">
                    <a:lumMod val="75000"/>
                  </a:schemeClr>
                </a:solidFill>
                <a:latin typeface="Garamond" panose="02020404030301010803" pitchFamily="18" charset="0"/>
              </a:rPr>
              <a:t>Nadciśnienie tętnicze,</a:t>
            </a:r>
          </a:p>
          <a:p>
            <a:pPr eaLnBrk="1" hangingPunct="1">
              <a:lnSpc>
                <a:spcPct val="80000"/>
              </a:lnSpc>
              <a:buFontTx/>
              <a:buChar char="-"/>
              <a:defRPr/>
            </a:pPr>
            <a:r>
              <a:rPr lang="pl-PL" sz="2800" dirty="0">
                <a:solidFill>
                  <a:schemeClr val="accent5">
                    <a:lumMod val="75000"/>
                  </a:schemeClr>
                </a:solidFill>
                <a:latin typeface="Garamond" panose="02020404030301010803" pitchFamily="18" charset="0"/>
              </a:rPr>
              <a:t>Choroby zapalne w obrębie nosa i zatok.</a:t>
            </a:r>
          </a:p>
          <a:p>
            <a:pPr eaLnBrk="1" hangingPunct="1">
              <a:lnSpc>
                <a:spcPct val="80000"/>
              </a:lnSpc>
              <a:buFontTx/>
              <a:buNone/>
              <a:defRPr/>
            </a:pPr>
            <a:r>
              <a:rPr lang="pl-PL" sz="2800" b="1" dirty="0">
                <a:solidFill>
                  <a:schemeClr val="accent5">
                    <a:lumMod val="75000"/>
                  </a:schemeClr>
                </a:solidFill>
                <a:latin typeface="Garamond" panose="02020404030301010803" pitchFamily="18" charset="0"/>
              </a:rPr>
              <a:t>Urazy:</a:t>
            </a:r>
            <a:r>
              <a:rPr lang="pl-PL" sz="2800" dirty="0">
                <a:solidFill>
                  <a:schemeClr val="accent5">
                    <a:lumMod val="75000"/>
                  </a:schemeClr>
                </a:solidFill>
                <a:latin typeface="Garamond" panose="02020404030301010803" pitchFamily="18" charset="0"/>
              </a:rPr>
              <a:t> uderzenie, złamanie.</a:t>
            </a:r>
          </a:p>
          <a:p>
            <a:pPr eaLnBrk="1" hangingPunct="1">
              <a:lnSpc>
                <a:spcPct val="80000"/>
              </a:lnSpc>
              <a:buFontTx/>
              <a:buNone/>
              <a:defRPr/>
            </a:pPr>
            <a:r>
              <a:rPr lang="pl-PL" b="1" dirty="0">
                <a:solidFill>
                  <a:schemeClr val="accent5">
                    <a:lumMod val="75000"/>
                  </a:schemeClr>
                </a:solidFill>
                <a:latin typeface="Garamond" panose="02020404030301010803" pitchFamily="18" charset="0"/>
              </a:rPr>
              <a:t>Inne:</a:t>
            </a:r>
            <a:r>
              <a:rPr lang="pl-PL" sz="2800" dirty="0">
                <a:solidFill>
                  <a:schemeClr val="accent5">
                    <a:lumMod val="75000"/>
                  </a:schemeClr>
                </a:solidFill>
                <a:latin typeface="Garamond" panose="02020404030301010803" pitchFamily="18" charset="0"/>
              </a:rPr>
              <a:t> duży wysiłek fizyczny, leki zaburzające krzepniecie krwi (polopiryna, aspiryna).</a:t>
            </a:r>
          </a:p>
          <a:p>
            <a:pPr eaLnBrk="1" hangingPunct="1">
              <a:lnSpc>
                <a:spcPct val="80000"/>
              </a:lnSpc>
              <a:buFontTx/>
              <a:buNone/>
              <a:defRPr/>
            </a:pPr>
            <a:endParaRPr lang="pl-PL" sz="2800" dirty="0"/>
          </a:p>
          <a:p>
            <a:pPr eaLnBrk="1" hangingPunct="1">
              <a:lnSpc>
                <a:spcPct val="80000"/>
              </a:lnSpc>
              <a:buFontTx/>
              <a:buNone/>
              <a:defRPr/>
            </a:pPr>
            <a:endParaRPr lang="pl-PL" sz="2800" dirty="0"/>
          </a:p>
          <a:p>
            <a:pPr eaLnBrk="1" hangingPunct="1">
              <a:lnSpc>
                <a:spcPct val="80000"/>
              </a:lnSpc>
              <a:buFontTx/>
              <a:buNone/>
              <a:defRPr/>
            </a:pPr>
            <a:endParaRPr lang="pl-PL"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2883">
                                            <p:txEl>
                                              <p:pRg st="3" end="3"/>
                                            </p:txEl>
                                          </p:spTgt>
                                        </p:tgtEl>
                                        <p:attrNameLst>
                                          <p:attrName>style.visibility</p:attrName>
                                        </p:attrNameLst>
                                      </p:cBhvr>
                                      <p:to>
                                        <p:strVal val="visible"/>
                                      </p:to>
                                    </p:set>
                                    <p:anim calcmode="lin" valueType="num">
                                      <p:cBhvr additive="base">
                                        <p:cTn id="25" dur="500" fill="hold"/>
                                        <p:tgtEl>
                                          <p:spTgt spid="1228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2883">
                                            <p:txEl>
                                              <p:pRg st="4" end="4"/>
                                            </p:txEl>
                                          </p:spTgt>
                                        </p:tgtEl>
                                        <p:attrNameLst>
                                          <p:attrName>style.visibility</p:attrName>
                                        </p:attrNameLst>
                                      </p:cBhvr>
                                      <p:to>
                                        <p:strVal val="visible"/>
                                      </p:to>
                                    </p:set>
                                    <p:anim calcmode="lin" valueType="num">
                                      <p:cBhvr additive="base">
                                        <p:cTn id="31" dur="500" fill="hold"/>
                                        <p:tgtEl>
                                          <p:spTgt spid="1228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8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 calcmode="lin" valueType="num">
                                      <p:cBhvr additive="base">
                                        <p:cTn id="37" dur="500" fill="hold"/>
                                        <p:tgtEl>
                                          <p:spTgt spid="1228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8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2883">
                                            <p:txEl>
                                              <p:pRg st="6" end="6"/>
                                            </p:txEl>
                                          </p:spTgt>
                                        </p:tgtEl>
                                        <p:attrNameLst>
                                          <p:attrName>style.visibility</p:attrName>
                                        </p:attrNameLst>
                                      </p:cBhvr>
                                      <p:to>
                                        <p:strVal val="visible"/>
                                      </p:to>
                                    </p:set>
                                    <p:anim calcmode="lin" valueType="num">
                                      <p:cBhvr additive="base">
                                        <p:cTn id="43" dur="500" fill="hold"/>
                                        <p:tgtEl>
                                          <p:spTgt spid="1228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8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2883">
                                            <p:txEl>
                                              <p:pRg st="7" end="7"/>
                                            </p:txEl>
                                          </p:spTgt>
                                        </p:tgtEl>
                                        <p:attrNameLst>
                                          <p:attrName>style.visibility</p:attrName>
                                        </p:attrNameLst>
                                      </p:cBhvr>
                                      <p:to>
                                        <p:strVal val="visible"/>
                                      </p:to>
                                    </p:set>
                                    <p:anim calcmode="lin" valueType="num">
                                      <p:cBhvr additive="base">
                                        <p:cTn id="49" dur="500" fill="hold"/>
                                        <p:tgtEl>
                                          <p:spTgt spid="1228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8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DA7FCEB-7104-6914-E1BE-032178473DA6}"/>
              </a:ext>
            </a:extLst>
          </p:cNvPr>
          <p:cNvSpPr>
            <a:spLocks noGrp="1" noChangeArrowheads="1"/>
          </p:cNvSpPr>
          <p:nvPr>
            <p:ph type="title"/>
          </p:nvPr>
        </p:nvSpPr>
        <p:spPr>
          <a:xfrm>
            <a:off x="6527408" y="764373"/>
            <a:ext cx="4978791" cy="1293028"/>
          </a:xfrm>
        </p:spPr>
        <p:txBody>
          <a:bodyPr/>
          <a:lstStyle/>
          <a:p>
            <a:pPr eaLnBrk="1" hangingPunct="1">
              <a:defRPr/>
            </a:pPr>
            <a:r>
              <a:rPr lang="pl-PL" b="1" dirty="0">
                <a:solidFill>
                  <a:schemeClr val="accent5">
                    <a:lumMod val="75000"/>
                  </a:schemeClr>
                </a:solidFill>
                <a:latin typeface="Garamond" panose="02020404030301010803" pitchFamily="18" charset="0"/>
              </a:rPr>
              <a:t>Postępowanie</a:t>
            </a:r>
          </a:p>
        </p:txBody>
      </p:sp>
      <p:sp>
        <p:nvSpPr>
          <p:cNvPr id="123910" name="Rectangle 6">
            <a:extLst>
              <a:ext uri="{FF2B5EF4-FFF2-40B4-BE49-F238E27FC236}">
                <a16:creationId xmlns:a16="http://schemas.microsoft.com/office/drawing/2014/main" id="{B5AF714A-5F61-2BB4-4B07-1F087881634D}"/>
              </a:ext>
            </a:extLst>
          </p:cNvPr>
          <p:cNvSpPr>
            <a:spLocks noGrp="1" noChangeArrowheads="1"/>
          </p:cNvSpPr>
          <p:nvPr>
            <p:ph sz="half" idx="4294967295"/>
          </p:nvPr>
        </p:nvSpPr>
        <p:spPr>
          <a:xfrm>
            <a:off x="4403188" y="2552700"/>
            <a:ext cx="7638757" cy="2778955"/>
          </a:xfrm>
        </p:spPr>
        <p:txBody>
          <a:bodyPr/>
          <a:lstStyle/>
          <a:p>
            <a:pPr eaLnBrk="1" hangingPunct="1">
              <a:defRPr/>
            </a:pPr>
            <a:r>
              <a:rPr lang="pl-PL" sz="3200" dirty="0">
                <a:solidFill>
                  <a:schemeClr val="accent5">
                    <a:lumMod val="75000"/>
                  </a:schemeClr>
                </a:solidFill>
                <a:latin typeface="Garamond" panose="02020404030301010803" pitchFamily="18" charset="0"/>
              </a:rPr>
              <a:t>Poleć poszkodowanemu, aby wydmuchał nos.</a:t>
            </a:r>
          </a:p>
          <a:p>
            <a:pPr eaLnBrk="1" hangingPunct="1">
              <a:defRPr/>
            </a:pPr>
            <a:r>
              <a:rPr lang="pl-PL" sz="3200" dirty="0">
                <a:solidFill>
                  <a:schemeClr val="accent5">
                    <a:lumMod val="75000"/>
                  </a:schemeClr>
                </a:solidFill>
                <a:latin typeface="Garamond" panose="02020404030301010803" pitchFamily="18" charset="0"/>
              </a:rPr>
              <a:t>Pochyl głowę lekko w przód.</a:t>
            </a:r>
          </a:p>
          <a:p>
            <a:pPr eaLnBrk="1" hangingPunct="1">
              <a:defRPr/>
            </a:pPr>
            <a:r>
              <a:rPr lang="pl-PL" sz="3200" dirty="0">
                <a:solidFill>
                  <a:schemeClr val="accent5">
                    <a:lumMod val="75000"/>
                  </a:schemeClr>
                </a:solidFill>
                <a:latin typeface="Garamond" panose="02020404030301010803" pitchFamily="18" charset="0"/>
              </a:rPr>
              <a:t>Połóż zimne okłady na czoło i kark.</a:t>
            </a:r>
          </a:p>
          <a:p>
            <a:pPr eaLnBrk="1" hangingPunct="1">
              <a:defRPr/>
            </a:pPr>
            <a:r>
              <a:rPr lang="pl-PL" sz="3200" dirty="0">
                <a:solidFill>
                  <a:schemeClr val="accent5">
                    <a:lumMod val="75000"/>
                  </a:schemeClr>
                </a:solidFill>
                <a:latin typeface="Garamond" panose="02020404030301010803" pitchFamily="18" charset="0"/>
              </a:rPr>
              <a:t>Uciśnij skrzydełka nosa przez około 10 min.</a:t>
            </a:r>
          </a:p>
          <a:p>
            <a:pPr eaLnBrk="1" hangingPunct="1">
              <a:defRPr/>
            </a:pPr>
            <a:endParaRPr lang="pl-PL" sz="2800" dirty="0"/>
          </a:p>
          <a:p>
            <a:pPr eaLnBrk="1" hangingPunct="1">
              <a:defRPr/>
            </a:pPr>
            <a:endParaRPr lang="pl-PL" sz="2800" dirty="0"/>
          </a:p>
        </p:txBody>
      </p:sp>
      <p:pic>
        <p:nvPicPr>
          <p:cNvPr id="123911" name="Picture 7" descr="rys124">
            <a:extLst>
              <a:ext uri="{FF2B5EF4-FFF2-40B4-BE49-F238E27FC236}">
                <a16:creationId xmlns:a16="http://schemas.microsoft.com/office/drawing/2014/main" id="{7FBDFFC5-5BDF-281E-110A-FFDF742FB9F2}"/>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85801" y="1410887"/>
            <a:ext cx="3313113" cy="2232025"/>
          </a:xfrm>
          <a:noFill/>
          <a:extLst>
            <a:ext uri="{909E8E84-426E-40DD-AFC4-6F175D3DCCD1}">
              <a14:hiddenFill xmlns:a14="http://schemas.microsoft.com/office/drawing/2010/main">
                <a:solidFill>
                  <a:srgbClr val="FFFFFF"/>
                </a:solidFill>
              </a14:hiddenFill>
            </a:ext>
          </a:extLst>
        </p:spPr>
      </p:pic>
      <p:pic>
        <p:nvPicPr>
          <p:cNvPr id="123912" name="Picture 8" descr="rys124">
            <a:extLst>
              <a:ext uri="{FF2B5EF4-FFF2-40B4-BE49-F238E27FC236}">
                <a16:creationId xmlns:a16="http://schemas.microsoft.com/office/drawing/2014/main" id="{C6EA9FDB-CF67-F013-7FCD-EE70F9F42B16}"/>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6775" y="3827243"/>
            <a:ext cx="3241675" cy="2640013"/>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910">
                                            <p:txEl>
                                              <p:pRg st="0" end="0"/>
                                            </p:txEl>
                                          </p:spTgt>
                                        </p:tgtEl>
                                        <p:attrNameLst>
                                          <p:attrName>style.visibility</p:attrName>
                                        </p:attrNameLst>
                                      </p:cBhvr>
                                      <p:to>
                                        <p:strVal val="visible"/>
                                      </p:to>
                                    </p:set>
                                    <p:anim calcmode="lin" valueType="num">
                                      <p:cBhvr additive="base">
                                        <p:cTn id="7" dur="500" fill="hold"/>
                                        <p:tgtEl>
                                          <p:spTgt spid="1239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910">
                                            <p:txEl>
                                              <p:pRg st="1" end="1"/>
                                            </p:txEl>
                                          </p:spTgt>
                                        </p:tgtEl>
                                        <p:attrNameLst>
                                          <p:attrName>style.visibility</p:attrName>
                                        </p:attrNameLst>
                                      </p:cBhvr>
                                      <p:to>
                                        <p:strVal val="visible"/>
                                      </p:to>
                                    </p:set>
                                    <p:anim calcmode="lin" valueType="num">
                                      <p:cBhvr additive="base">
                                        <p:cTn id="13" dur="500" fill="hold"/>
                                        <p:tgtEl>
                                          <p:spTgt spid="1239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23911"/>
                                        </p:tgtEl>
                                        <p:attrNameLst>
                                          <p:attrName>style.visibility</p:attrName>
                                        </p:attrNameLst>
                                      </p:cBhvr>
                                      <p:to>
                                        <p:strVal val="visible"/>
                                      </p:to>
                                    </p:set>
                                    <p:animEffect transition="in" filter="box(in)">
                                      <p:cBhvr>
                                        <p:cTn id="19" dur="500"/>
                                        <p:tgtEl>
                                          <p:spTgt spid="1239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3910">
                                            <p:txEl>
                                              <p:pRg st="2" end="2"/>
                                            </p:txEl>
                                          </p:spTgt>
                                        </p:tgtEl>
                                        <p:attrNameLst>
                                          <p:attrName>style.visibility</p:attrName>
                                        </p:attrNameLst>
                                      </p:cBhvr>
                                      <p:to>
                                        <p:strVal val="visible"/>
                                      </p:to>
                                    </p:set>
                                    <p:anim calcmode="lin" valueType="num">
                                      <p:cBhvr additive="base">
                                        <p:cTn id="24" dur="500" fill="hold"/>
                                        <p:tgtEl>
                                          <p:spTgt spid="12391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39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23910">
                                            <p:txEl>
                                              <p:pRg st="3" end="3"/>
                                            </p:txEl>
                                          </p:spTgt>
                                        </p:tgtEl>
                                        <p:attrNameLst>
                                          <p:attrName>style.visibility</p:attrName>
                                        </p:attrNameLst>
                                      </p:cBhvr>
                                      <p:to>
                                        <p:strVal val="visible"/>
                                      </p:to>
                                    </p:set>
                                    <p:anim calcmode="lin" valueType="num">
                                      <p:cBhvr additive="base">
                                        <p:cTn id="30" dur="500" fill="hold"/>
                                        <p:tgtEl>
                                          <p:spTgt spid="12391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39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123912"/>
                                        </p:tgtEl>
                                        <p:attrNameLst>
                                          <p:attrName>style.visibility</p:attrName>
                                        </p:attrNameLst>
                                      </p:cBhvr>
                                      <p:to>
                                        <p:strVal val="visible"/>
                                      </p:to>
                                    </p:set>
                                    <p:animEffect transition="in" filter="box(in)">
                                      <p:cBhvr>
                                        <p:cTn id="36"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36751DA6-F332-C490-EC1F-5D4273E5A0E6}"/>
              </a:ext>
            </a:extLst>
          </p:cNvPr>
          <p:cNvSpPr>
            <a:spLocks noGrp="1" noChangeArrowheads="1"/>
          </p:cNvSpPr>
          <p:nvPr>
            <p:ph type="title"/>
          </p:nvPr>
        </p:nvSpPr>
        <p:spPr>
          <a:xfrm>
            <a:off x="8736036" y="764373"/>
            <a:ext cx="2770163" cy="1293028"/>
          </a:xfrm>
        </p:spPr>
        <p:txBody>
          <a:bodyPr/>
          <a:lstStyle/>
          <a:p>
            <a:pPr eaLnBrk="1" hangingPunct="1">
              <a:defRPr/>
            </a:pPr>
            <a:r>
              <a:rPr lang="pl-PL" b="1" dirty="0">
                <a:solidFill>
                  <a:srgbClr val="FF0000"/>
                </a:solidFill>
                <a:latin typeface="Garamond" panose="02020404030301010803" pitchFamily="18" charset="0"/>
              </a:rPr>
              <a:t>Uwaga!</a:t>
            </a:r>
          </a:p>
        </p:txBody>
      </p:sp>
      <p:sp>
        <p:nvSpPr>
          <p:cNvPr id="125955" name="Rectangle 3">
            <a:extLst>
              <a:ext uri="{FF2B5EF4-FFF2-40B4-BE49-F238E27FC236}">
                <a16:creationId xmlns:a16="http://schemas.microsoft.com/office/drawing/2014/main" id="{2FA4ACA3-1E7F-577E-B060-E83C550E7A2C}"/>
              </a:ext>
            </a:extLst>
          </p:cNvPr>
          <p:cNvSpPr>
            <a:spLocks noGrp="1" noChangeArrowheads="1"/>
          </p:cNvSpPr>
          <p:nvPr>
            <p:ph type="body" idx="4294967295"/>
          </p:nvPr>
        </p:nvSpPr>
        <p:spPr>
          <a:xfrm>
            <a:off x="0" y="1600200"/>
            <a:ext cx="10972800" cy="4495800"/>
          </a:xfrm>
        </p:spPr>
        <p:txBody>
          <a:bodyPr/>
          <a:lstStyle/>
          <a:p>
            <a:pPr marL="0" indent="0" algn="ctr" eaLnBrk="1" hangingPunct="1">
              <a:buNone/>
              <a:defRPr/>
            </a:pPr>
            <a:r>
              <a:rPr lang="pl-PL" sz="5400" b="1" dirty="0">
                <a:solidFill>
                  <a:schemeClr val="accent5">
                    <a:lumMod val="75000"/>
                  </a:schemeClr>
                </a:solidFill>
                <a:latin typeface="Garamond" panose="02020404030301010803" pitchFamily="18" charset="0"/>
              </a:rPr>
              <a:t>Nie odchylaj głowy poszkodowanego do tyłu!</a:t>
            </a:r>
          </a:p>
          <a:p>
            <a:pPr marL="0" indent="0" algn="ctr" eaLnBrk="1" hangingPunct="1">
              <a:buNone/>
              <a:defRPr/>
            </a:pPr>
            <a:r>
              <a:rPr lang="pl-PL" sz="5400" b="1" dirty="0">
                <a:solidFill>
                  <a:schemeClr val="accent5">
                    <a:lumMod val="75000"/>
                  </a:schemeClr>
                </a:solidFill>
                <a:latin typeface="Garamond" panose="02020404030301010803" pitchFamily="18" charset="0"/>
              </a:rPr>
              <a:t>Może to spowodować zachłyśnięcie się krwią.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500" fill="hold"/>
                                        <p:tgtEl>
                                          <p:spTgt spid="125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59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5955">
                                            <p:txEl>
                                              <p:pRg st="1" end="1"/>
                                            </p:txEl>
                                          </p:spTgt>
                                        </p:tgtEl>
                                        <p:attrNameLst>
                                          <p:attrName>style.visibility</p:attrName>
                                        </p:attrNameLst>
                                      </p:cBhvr>
                                      <p:to>
                                        <p:strVal val="visible"/>
                                      </p:to>
                                    </p:set>
                                    <p:anim calcmode="lin" valueType="num">
                                      <p:cBhvr>
                                        <p:cTn id="14" dur="500" fill="hold"/>
                                        <p:tgtEl>
                                          <p:spTgt spid="12595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595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5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F83AA4C-D18E-249D-418A-EA4DD55DD4A3}"/>
              </a:ext>
            </a:extLst>
          </p:cNvPr>
          <p:cNvSpPr>
            <a:spLocks noGrp="1" noChangeArrowheads="1"/>
          </p:cNvSpPr>
          <p:nvPr>
            <p:ph type="title" idx="4294967295"/>
          </p:nvPr>
        </p:nvSpPr>
        <p:spPr>
          <a:xfrm>
            <a:off x="1219200" y="865481"/>
            <a:ext cx="10972800" cy="1143000"/>
          </a:xfrm>
        </p:spPr>
        <p:txBody>
          <a:bodyPr>
            <a:normAutofit fontScale="90000"/>
          </a:bodyPr>
          <a:lstStyle/>
          <a:p>
            <a:pPr eaLnBrk="1" hangingPunct="1">
              <a:defRPr/>
            </a:pPr>
            <a:r>
              <a:rPr lang="pl-PL" sz="4000" b="1" dirty="0">
                <a:solidFill>
                  <a:schemeClr val="accent5">
                    <a:lumMod val="75000"/>
                  </a:schemeClr>
                </a:solidFill>
                <a:latin typeface="Garamond" panose="02020404030301010803" pitchFamily="18" charset="0"/>
              </a:rPr>
              <a:t>Zasady postępowania w przypadku krwawienia zewnętrznego</a:t>
            </a:r>
          </a:p>
        </p:txBody>
      </p:sp>
      <p:sp>
        <p:nvSpPr>
          <p:cNvPr id="126980" name="Rectangle 4">
            <a:extLst>
              <a:ext uri="{FF2B5EF4-FFF2-40B4-BE49-F238E27FC236}">
                <a16:creationId xmlns:a16="http://schemas.microsoft.com/office/drawing/2014/main" id="{61D1E709-7419-FDC7-2A57-90BC4FA20B42}"/>
              </a:ext>
            </a:extLst>
          </p:cNvPr>
          <p:cNvSpPr>
            <a:spLocks noGrp="1" noChangeArrowheads="1"/>
          </p:cNvSpPr>
          <p:nvPr>
            <p:ph sz="half" idx="4294967295"/>
          </p:nvPr>
        </p:nvSpPr>
        <p:spPr>
          <a:xfrm>
            <a:off x="323556" y="2362200"/>
            <a:ext cx="7061981" cy="3419622"/>
          </a:xfrm>
        </p:spPr>
        <p:txBody>
          <a:bodyPr/>
          <a:lstStyle/>
          <a:p>
            <a:pPr eaLnBrk="1" hangingPunct="1">
              <a:defRPr/>
            </a:pPr>
            <a:r>
              <a:rPr lang="pl-PL" sz="3200" dirty="0">
                <a:solidFill>
                  <a:schemeClr val="accent5">
                    <a:lumMod val="75000"/>
                  </a:schemeClr>
                </a:solidFill>
                <a:latin typeface="Garamond" panose="02020404030301010803" pitchFamily="18" charset="0"/>
              </a:rPr>
              <a:t>Ułożyć poszkodowanego w pozycji leżącej bądź półleżącej,</a:t>
            </a:r>
          </a:p>
          <a:p>
            <a:pPr eaLnBrk="1" hangingPunct="1">
              <a:defRPr/>
            </a:pPr>
            <a:r>
              <a:rPr lang="pl-PL" sz="3200" dirty="0">
                <a:solidFill>
                  <a:schemeClr val="accent5">
                    <a:lumMod val="75000"/>
                  </a:schemeClr>
                </a:solidFill>
                <a:latin typeface="Garamond" panose="02020404030301010803" pitchFamily="18" charset="0"/>
              </a:rPr>
              <a:t>Odsłonić uszkodzoną okolicę,</a:t>
            </a:r>
          </a:p>
          <a:p>
            <a:pPr eaLnBrk="1" hangingPunct="1">
              <a:defRPr/>
            </a:pPr>
            <a:r>
              <a:rPr lang="pl-PL" sz="3200" dirty="0">
                <a:solidFill>
                  <a:schemeClr val="accent5">
                    <a:lumMod val="75000"/>
                  </a:schemeClr>
                </a:solidFill>
                <a:latin typeface="Garamond" panose="02020404030301010803" pitchFamily="18" charset="0"/>
              </a:rPr>
              <a:t>W przypadku kończyn unieść ponad poziom serca,</a:t>
            </a:r>
          </a:p>
          <a:p>
            <a:pPr eaLnBrk="1" hangingPunct="1">
              <a:defRPr/>
            </a:pPr>
            <a:r>
              <a:rPr lang="pl-PL" sz="3200" dirty="0">
                <a:solidFill>
                  <a:schemeClr val="accent5">
                    <a:lumMod val="75000"/>
                  </a:schemeClr>
                </a:solidFill>
                <a:latin typeface="Garamond" panose="02020404030301010803" pitchFamily="18" charset="0"/>
              </a:rPr>
              <a:t>Zastosować opatrunek uciskowy.</a:t>
            </a:r>
          </a:p>
          <a:p>
            <a:pPr eaLnBrk="1" hangingPunct="1">
              <a:buFontTx/>
              <a:buNone/>
              <a:defRPr/>
            </a:pPr>
            <a:endParaRPr lang="pl-PL" dirty="0"/>
          </a:p>
          <a:p>
            <a:pPr eaLnBrk="1" hangingPunct="1">
              <a:defRPr/>
            </a:pPr>
            <a:endParaRPr lang="pl-PL" dirty="0"/>
          </a:p>
          <a:p>
            <a:pPr eaLnBrk="1" hangingPunct="1">
              <a:defRPr/>
            </a:pPr>
            <a:endParaRPr lang="pl-PL" dirty="0"/>
          </a:p>
          <a:p>
            <a:pPr eaLnBrk="1" hangingPunct="1">
              <a:defRPr/>
            </a:pPr>
            <a:endParaRPr lang="pl-PL" dirty="0"/>
          </a:p>
        </p:txBody>
      </p:sp>
      <p:pic>
        <p:nvPicPr>
          <p:cNvPr id="126986" name="Picture 10" descr="rys74">
            <a:extLst>
              <a:ext uri="{FF2B5EF4-FFF2-40B4-BE49-F238E27FC236}">
                <a16:creationId xmlns:a16="http://schemas.microsoft.com/office/drawing/2014/main" id="{3F686EA7-6693-B022-91C2-0F88413F777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8073757" y="2178050"/>
            <a:ext cx="3119437" cy="46799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 calcmode="lin" valueType="num">
                                      <p:cBhvr additive="base">
                                        <p:cTn id="7" dur="500" fill="hold"/>
                                        <p:tgtEl>
                                          <p:spTgt spid="1269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980">
                                            <p:txEl>
                                              <p:pRg st="1" end="1"/>
                                            </p:txEl>
                                          </p:spTgt>
                                        </p:tgtEl>
                                        <p:attrNameLst>
                                          <p:attrName>style.visibility</p:attrName>
                                        </p:attrNameLst>
                                      </p:cBhvr>
                                      <p:to>
                                        <p:strVal val="visible"/>
                                      </p:to>
                                    </p:set>
                                    <p:anim calcmode="lin" valueType="num">
                                      <p:cBhvr additive="base">
                                        <p:cTn id="13" dur="500" fill="hold"/>
                                        <p:tgtEl>
                                          <p:spTgt spid="1269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6980">
                                            <p:txEl>
                                              <p:pRg st="2" end="2"/>
                                            </p:txEl>
                                          </p:spTgt>
                                        </p:tgtEl>
                                        <p:attrNameLst>
                                          <p:attrName>style.visibility</p:attrName>
                                        </p:attrNameLst>
                                      </p:cBhvr>
                                      <p:to>
                                        <p:strVal val="visible"/>
                                      </p:to>
                                    </p:set>
                                    <p:anim calcmode="lin" valueType="num">
                                      <p:cBhvr additive="base">
                                        <p:cTn id="19" dur="500" fill="hold"/>
                                        <p:tgtEl>
                                          <p:spTgt spid="1269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6980">
                                            <p:txEl>
                                              <p:pRg st="3" end="3"/>
                                            </p:txEl>
                                          </p:spTgt>
                                        </p:tgtEl>
                                        <p:attrNameLst>
                                          <p:attrName>style.visibility</p:attrName>
                                        </p:attrNameLst>
                                      </p:cBhvr>
                                      <p:to>
                                        <p:strVal val="visible"/>
                                      </p:to>
                                    </p:set>
                                    <p:anim calcmode="lin" valueType="num">
                                      <p:cBhvr additive="base">
                                        <p:cTn id="25" dur="500" fill="hold"/>
                                        <p:tgtEl>
                                          <p:spTgt spid="1269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26986"/>
                                        </p:tgtEl>
                                        <p:attrNameLst>
                                          <p:attrName>style.visibility</p:attrName>
                                        </p:attrNameLst>
                                      </p:cBhvr>
                                      <p:to>
                                        <p:strVal val="visible"/>
                                      </p:to>
                                    </p:set>
                                    <p:animEffect transition="in" filter="box(in)">
                                      <p:cBhvr>
                                        <p:cTn id="31"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929F5CEB-B149-7BF8-C23C-209E323C8F9F}"/>
              </a:ext>
            </a:extLst>
          </p:cNvPr>
          <p:cNvSpPr>
            <a:spLocks noGrp="1" noChangeArrowheads="1"/>
          </p:cNvSpPr>
          <p:nvPr>
            <p:ph type="title" idx="4294967295"/>
          </p:nvPr>
        </p:nvSpPr>
        <p:spPr>
          <a:xfrm>
            <a:off x="1026942" y="1028700"/>
            <a:ext cx="10972800" cy="1143000"/>
          </a:xfrm>
        </p:spPr>
        <p:txBody>
          <a:bodyPr>
            <a:normAutofit fontScale="90000"/>
          </a:bodyPr>
          <a:lstStyle/>
          <a:p>
            <a:pPr eaLnBrk="1" hangingPunct="1">
              <a:defRPr/>
            </a:pPr>
            <a:r>
              <a:rPr lang="pl-PL" sz="4000" b="1" dirty="0">
                <a:solidFill>
                  <a:schemeClr val="accent5">
                    <a:lumMod val="75000"/>
                  </a:schemeClr>
                </a:solidFill>
                <a:latin typeface="Garamond" panose="02020404030301010803" pitchFamily="18" charset="0"/>
              </a:rPr>
              <a:t>Zasady postępowania w przypadku krwawienia wewnętrznego</a:t>
            </a:r>
          </a:p>
        </p:txBody>
      </p:sp>
      <p:sp>
        <p:nvSpPr>
          <p:cNvPr id="129027" name="Rectangle 3">
            <a:extLst>
              <a:ext uri="{FF2B5EF4-FFF2-40B4-BE49-F238E27FC236}">
                <a16:creationId xmlns:a16="http://schemas.microsoft.com/office/drawing/2014/main" id="{943A0DBB-43D1-F819-D225-56E8D29523C5}"/>
              </a:ext>
            </a:extLst>
          </p:cNvPr>
          <p:cNvSpPr>
            <a:spLocks noGrp="1" noChangeArrowheads="1"/>
          </p:cNvSpPr>
          <p:nvPr>
            <p:ph type="body" idx="4294967295"/>
          </p:nvPr>
        </p:nvSpPr>
        <p:spPr>
          <a:xfrm>
            <a:off x="281354" y="2916117"/>
            <a:ext cx="11507372" cy="3540368"/>
          </a:xfrm>
        </p:spPr>
        <p:txBody>
          <a:bodyPr>
            <a:normAutofit/>
          </a:bodyPr>
          <a:lstStyle/>
          <a:p>
            <a:pPr eaLnBrk="1" hangingPunct="1">
              <a:defRPr/>
            </a:pPr>
            <a:r>
              <a:rPr lang="pl-PL" sz="3200" dirty="0">
                <a:solidFill>
                  <a:schemeClr val="accent5">
                    <a:lumMod val="75000"/>
                  </a:schemeClr>
                </a:solidFill>
                <a:latin typeface="Garamond" panose="02020404030301010803" pitchFamily="18" charset="0"/>
              </a:rPr>
              <a:t>Krwawienie wewnętrzne jest najczęściej następstwem ciężkiego urazu (wypadek drogowy, pobicie, upadek z wysokości).</a:t>
            </a:r>
          </a:p>
          <a:p>
            <a:pPr eaLnBrk="1" hangingPunct="1">
              <a:defRPr/>
            </a:pPr>
            <a:r>
              <a:rPr lang="pl-PL" sz="3200" dirty="0">
                <a:solidFill>
                  <a:schemeClr val="accent5">
                    <a:lumMod val="75000"/>
                  </a:schemeClr>
                </a:solidFill>
                <a:latin typeface="Garamond" panose="02020404030301010803" pitchFamily="18" charset="0"/>
              </a:rPr>
              <a:t>Krwawienia wewnętrzne mogą prowadzić do </a:t>
            </a:r>
            <a:r>
              <a:rPr lang="pl-PL" sz="3200" u="sng" dirty="0">
                <a:solidFill>
                  <a:schemeClr val="accent5">
                    <a:lumMod val="75000"/>
                  </a:schemeClr>
                </a:solidFill>
                <a:latin typeface="Garamond" panose="02020404030301010803" pitchFamily="18" charset="0"/>
              </a:rPr>
              <a:t>wstrząsu</a:t>
            </a:r>
            <a:r>
              <a:rPr lang="pl-PL" sz="3200" dirty="0">
                <a:solidFill>
                  <a:schemeClr val="accent5">
                    <a:lumMod val="75000"/>
                  </a:schemeClr>
                </a:solidFill>
                <a:latin typeface="Garamond" panose="02020404030301010803" pitchFamily="18" charset="0"/>
              </a:rPr>
              <a:t> czyli zespołu objawów w wyniku nie dotlenienia narządów wewnętrznych.</a:t>
            </a:r>
          </a:p>
          <a:p>
            <a:pPr eaLnBrk="1" hangingPunct="1">
              <a:defRPr/>
            </a:pPr>
            <a:r>
              <a:rPr lang="pl-PL" sz="3200" dirty="0">
                <a:solidFill>
                  <a:srgbClr val="FF0000"/>
                </a:solidFill>
                <a:latin typeface="Garamond" panose="02020404030301010803" pitchFamily="18" charset="0"/>
              </a:rPr>
              <a:t>WSTRZĄS jest zjawiskiem bezpośrednio zagrażającym życiu!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additive="base">
                                        <p:cTn id="13" dur="5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p:cTn id="19" dur="500" fill="hold"/>
                                        <p:tgtEl>
                                          <p:spTgt spid="129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902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29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0594B9EF-3E6C-9415-F76E-53FE07CF460B}"/>
              </a:ext>
            </a:extLst>
          </p:cNvPr>
          <p:cNvSpPr>
            <a:spLocks noGrp="1" noChangeArrowheads="1"/>
          </p:cNvSpPr>
          <p:nvPr>
            <p:ph type="title" idx="4294967295"/>
          </p:nvPr>
        </p:nvSpPr>
        <p:spPr>
          <a:xfrm>
            <a:off x="5838092" y="762000"/>
            <a:ext cx="5430130" cy="1143000"/>
          </a:xfrm>
        </p:spPr>
        <p:txBody>
          <a:bodyPr/>
          <a:lstStyle/>
          <a:p>
            <a:pPr eaLnBrk="1" hangingPunct="1">
              <a:defRPr/>
            </a:pPr>
            <a:r>
              <a:rPr lang="pl-PL" b="1" dirty="0">
                <a:solidFill>
                  <a:schemeClr val="accent5">
                    <a:lumMod val="75000"/>
                  </a:schemeClr>
                </a:solidFill>
                <a:latin typeface="Garamond" panose="02020404030301010803" pitchFamily="18" charset="0"/>
              </a:rPr>
              <a:t>Objawy wstrząsu</a:t>
            </a:r>
          </a:p>
        </p:txBody>
      </p:sp>
      <p:sp>
        <p:nvSpPr>
          <p:cNvPr id="130051" name="Rectangle 3">
            <a:extLst>
              <a:ext uri="{FF2B5EF4-FFF2-40B4-BE49-F238E27FC236}">
                <a16:creationId xmlns:a16="http://schemas.microsoft.com/office/drawing/2014/main" id="{DFEB0898-4AEB-13B0-B102-14E1C9324902}"/>
              </a:ext>
            </a:extLst>
          </p:cNvPr>
          <p:cNvSpPr>
            <a:spLocks noGrp="1" noChangeArrowheads="1"/>
          </p:cNvSpPr>
          <p:nvPr>
            <p:ph type="body" idx="4294967295"/>
          </p:nvPr>
        </p:nvSpPr>
        <p:spPr>
          <a:xfrm>
            <a:off x="351692" y="2362200"/>
            <a:ext cx="10972800" cy="4495800"/>
          </a:xfrm>
        </p:spPr>
        <p:txBody>
          <a:bodyPr>
            <a:normAutofit/>
          </a:bodyPr>
          <a:lstStyle/>
          <a:p>
            <a:pPr eaLnBrk="1" hangingPunct="1">
              <a:lnSpc>
                <a:spcPct val="90000"/>
              </a:lnSpc>
              <a:defRPr/>
            </a:pPr>
            <a:r>
              <a:rPr lang="pl-PL" sz="3200" dirty="0">
                <a:solidFill>
                  <a:schemeClr val="accent5">
                    <a:lumMod val="75000"/>
                  </a:schemeClr>
                </a:solidFill>
                <a:latin typeface="Garamond" panose="02020404030301010803" pitchFamily="18" charset="0"/>
              </a:rPr>
              <a:t>Blada (czasami sina) skóra pokryta zimnym potem,</a:t>
            </a:r>
          </a:p>
          <a:p>
            <a:pPr eaLnBrk="1" hangingPunct="1">
              <a:lnSpc>
                <a:spcPct val="90000"/>
              </a:lnSpc>
              <a:defRPr/>
            </a:pPr>
            <a:r>
              <a:rPr lang="pl-PL" sz="3200" dirty="0">
                <a:solidFill>
                  <a:schemeClr val="accent5">
                    <a:lumMod val="75000"/>
                  </a:schemeClr>
                </a:solidFill>
                <a:latin typeface="Garamond" panose="02020404030301010803" pitchFamily="18" charset="0"/>
              </a:rPr>
              <a:t>Uczucie leku,</a:t>
            </a:r>
          </a:p>
          <a:p>
            <a:pPr eaLnBrk="1" hangingPunct="1">
              <a:lnSpc>
                <a:spcPct val="90000"/>
              </a:lnSpc>
              <a:defRPr/>
            </a:pPr>
            <a:r>
              <a:rPr lang="pl-PL" sz="3200" dirty="0">
                <a:solidFill>
                  <a:schemeClr val="accent5">
                    <a:lumMod val="75000"/>
                  </a:schemeClr>
                </a:solidFill>
                <a:latin typeface="Garamond" panose="02020404030301010803" pitchFamily="18" charset="0"/>
              </a:rPr>
              <a:t>Szybka praca serca,</a:t>
            </a:r>
          </a:p>
          <a:p>
            <a:pPr eaLnBrk="1" hangingPunct="1">
              <a:lnSpc>
                <a:spcPct val="90000"/>
              </a:lnSpc>
              <a:defRPr/>
            </a:pPr>
            <a:r>
              <a:rPr lang="pl-PL" sz="3200" dirty="0">
                <a:solidFill>
                  <a:schemeClr val="accent5">
                    <a:lumMod val="75000"/>
                  </a:schemeClr>
                </a:solidFill>
                <a:latin typeface="Garamond" panose="02020404030301010803" pitchFamily="18" charset="0"/>
              </a:rPr>
              <a:t>Szybki płytki oddech,</a:t>
            </a:r>
          </a:p>
          <a:p>
            <a:pPr eaLnBrk="1" hangingPunct="1">
              <a:lnSpc>
                <a:spcPct val="90000"/>
              </a:lnSpc>
              <a:defRPr/>
            </a:pPr>
            <a:r>
              <a:rPr lang="pl-PL" sz="3200" dirty="0">
                <a:solidFill>
                  <a:schemeClr val="accent5">
                    <a:lumMod val="75000"/>
                  </a:schemeClr>
                </a:solidFill>
                <a:latin typeface="Garamond" panose="02020404030301010803" pitchFamily="18" charset="0"/>
              </a:rPr>
              <a:t>Pragnienie i odczuwanie nudności,</a:t>
            </a:r>
          </a:p>
          <a:p>
            <a:pPr eaLnBrk="1" hangingPunct="1">
              <a:lnSpc>
                <a:spcPct val="90000"/>
              </a:lnSpc>
              <a:defRPr/>
            </a:pPr>
            <a:r>
              <a:rPr lang="pl-PL" sz="3200" dirty="0">
                <a:solidFill>
                  <a:schemeClr val="accent5">
                    <a:lumMod val="75000"/>
                  </a:schemeClr>
                </a:solidFill>
                <a:latin typeface="Garamond" panose="02020404030301010803" pitchFamily="18" charset="0"/>
              </a:rPr>
              <a:t>Uczucie zimna,</a:t>
            </a:r>
          </a:p>
          <a:p>
            <a:pPr eaLnBrk="1" hangingPunct="1">
              <a:lnSpc>
                <a:spcPct val="90000"/>
              </a:lnSpc>
              <a:defRPr/>
            </a:pPr>
            <a:r>
              <a:rPr lang="pl-PL" sz="3200" dirty="0">
                <a:solidFill>
                  <a:schemeClr val="accent5">
                    <a:lumMod val="75000"/>
                  </a:schemeClr>
                </a:solidFill>
                <a:latin typeface="Garamond" panose="02020404030301010803" pitchFamily="18" charset="0"/>
              </a:rPr>
              <a:t>Rozszerzone źrenice,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additive="base">
                                        <p:cTn id="19" dur="500" fill="hold"/>
                                        <p:tgtEl>
                                          <p:spTgt spid="1300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0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0051">
                                            <p:txEl>
                                              <p:pRg st="3" end="3"/>
                                            </p:txEl>
                                          </p:spTgt>
                                        </p:tgtEl>
                                        <p:attrNameLst>
                                          <p:attrName>style.visibility</p:attrName>
                                        </p:attrNameLst>
                                      </p:cBhvr>
                                      <p:to>
                                        <p:strVal val="visible"/>
                                      </p:to>
                                    </p:set>
                                    <p:anim calcmode="lin" valueType="num">
                                      <p:cBhvr additive="base">
                                        <p:cTn id="25" dur="500" fill="hold"/>
                                        <p:tgtEl>
                                          <p:spTgt spid="1300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0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0051">
                                            <p:txEl>
                                              <p:pRg st="4" end="4"/>
                                            </p:txEl>
                                          </p:spTgt>
                                        </p:tgtEl>
                                        <p:attrNameLst>
                                          <p:attrName>style.visibility</p:attrName>
                                        </p:attrNameLst>
                                      </p:cBhvr>
                                      <p:to>
                                        <p:strVal val="visible"/>
                                      </p:to>
                                    </p:set>
                                    <p:anim calcmode="lin" valueType="num">
                                      <p:cBhvr additive="base">
                                        <p:cTn id="31" dur="500" fill="hold"/>
                                        <p:tgtEl>
                                          <p:spTgt spid="1300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00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0051">
                                            <p:txEl>
                                              <p:pRg st="5" end="5"/>
                                            </p:txEl>
                                          </p:spTgt>
                                        </p:tgtEl>
                                        <p:attrNameLst>
                                          <p:attrName>style.visibility</p:attrName>
                                        </p:attrNameLst>
                                      </p:cBhvr>
                                      <p:to>
                                        <p:strVal val="visible"/>
                                      </p:to>
                                    </p:set>
                                    <p:anim calcmode="lin" valueType="num">
                                      <p:cBhvr additive="base">
                                        <p:cTn id="37" dur="500" fill="hold"/>
                                        <p:tgtEl>
                                          <p:spTgt spid="1300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00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0051">
                                            <p:txEl>
                                              <p:pRg st="6" end="6"/>
                                            </p:txEl>
                                          </p:spTgt>
                                        </p:tgtEl>
                                        <p:attrNameLst>
                                          <p:attrName>style.visibility</p:attrName>
                                        </p:attrNameLst>
                                      </p:cBhvr>
                                      <p:to>
                                        <p:strVal val="visible"/>
                                      </p:to>
                                    </p:set>
                                    <p:anim calcmode="lin" valueType="num">
                                      <p:cBhvr additive="base">
                                        <p:cTn id="43" dur="500" fill="hold"/>
                                        <p:tgtEl>
                                          <p:spTgt spid="1300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00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2311A0B-B7DA-E7A7-9681-26FCC53252DA}"/>
              </a:ext>
            </a:extLst>
          </p:cNvPr>
          <p:cNvSpPr>
            <a:spLocks noGrp="1" noChangeArrowheads="1"/>
          </p:cNvSpPr>
          <p:nvPr>
            <p:ph type="title" idx="4294967295"/>
          </p:nvPr>
        </p:nvSpPr>
        <p:spPr>
          <a:xfrm>
            <a:off x="984739" y="1028700"/>
            <a:ext cx="10972800" cy="1143000"/>
          </a:xfrm>
        </p:spPr>
        <p:txBody>
          <a:bodyPr/>
          <a:lstStyle/>
          <a:p>
            <a:pPr eaLnBrk="1" hangingPunct="1">
              <a:defRPr/>
            </a:pPr>
            <a:r>
              <a:rPr lang="pl-PL" b="1" dirty="0">
                <a:solidFill>
                  <a:schemeClr val="accent5">
                    <a:lumMod val="75000"/>
                  </a:schemeClr>
                </a:solidFill>
                <a:latin typeface="Garamond" panose="02020404030301010803" pitchFamily="18" charset="0"/>
              </a:rPr>
              <a:t>Postępowanie przeciwwstrząsowe</a:t>
            </a:r>
          </a:p>
        </p:txBody>
      </p:sp>
      <p:sp>
        <p:nvSpPr>
          <p:cNvPr id="131075" name="Rectangle 3">
            <a:extLst>
              <a:ext uri="{FF2B5EF4-FFF2-40B4-BE49-F238E27FC236}">
                <a16:creationId xmlns:a16="http://schemas.microsoft.com/office/drawing/2014/main" id="{DB6CEEEB-8692-09B7-72F8-0BF38B551827}"/>
              </a:ext>
            </a:extLst>
          </p:cNvPr>
          <p:cNvSpPr>
            <a:spLocks noGrp="1" noChangeArrowheads="1"/>
          </p:cNvSpPr>
          <p:nvPr>
            <p:ph type="body" idx="4294967295"/>
          </p:nvPr>
        </p:nvSpPr>
        <p:spPr>
          <a:xfrm>
            <a:off x="253218" y="2344615"/>
            <a:ext cx="11549575" cy="4013982"/>
          </a:xfrm>
        </p:spPr>
        <p:txBody>
          <a:bodyPr>
            <a:noAutofit/>
          </a:bodyPr>
          <a:lstStyle/>
          <a:p>
            <a:pPr eaLnBrk="1" hangingPunct="1">
              <a:defRPr/>
            </a:pPr>
            <a:r>
              <a:rPr lang="pl-PL" sz="3200" dirty="0">
                <a:solidFill>
                  <a:schemeClr val="accent5">
                    <a:lumMod val="75000"/>
                  </a:schemeClr>
                </a:solidFill>
                <a:latin typeface="Garamond" panose="02020404030301010803" pitchFamily="18" charset="0"/>
              </a:rPr>
              <a:t>Zapewnij poszkodowanemu spokój,</a:t>
            </a:r>
          </a:p>
          <a:p>
            <a:pPr eaLnBrk="1" hangingPunct="1">
              <a:defRPr/>
            </a:pPr>
            <a:r>
              <a:rPr lang="pl-PL" sz="3200" dirty="0">
                <a:solidFill>
                  <a:schemeClr val="accent5">
                    <a:lumMod val="75000"/>
                  </a:schemeClr>
                </a:solidFill>
                <a:latin typeface="Garamond" panose="02020404030301010803" pitchFamily="18" charset="0"/>
              </a:rPr>
              <a:t>Osłoń przed zimnem,</a:t>
            </a:r>
          </a:p>
          <a:p>
            <a:pPr eaLnBrk="1" hangingPunct="1">
              <a:defRPr/>
            </a:pPr>
            <a:r>
              <a:rPr lang="pl-PL" sz="3200" dirty="0">
                <a:solidFill>
                  <a:schemeClr val="accent5">
                    <a:lumMod val="75000"/>
                  </a:schemeClr>
                </a:solidFill>
                <a:latin typeface="Garamond" panose="02020404030301010803" pitchFamily="18" charset="0"/>
              </a:rPr>
              <a:t>Opanuj krwotok,</a:t>
            </a:r>
          </a:p>
          <a:p>
            <a:pPr eaLnBrk="1" hangingPunct="1">
              <a:defRPr/>
            </a:pPr>
            <a:r>
              <a:rPr lang="pl-PL" sz="3200" dirty="0">
                <a:solidFill>
                  <a:schemeClr val="accent5">
                    <a:lumMod val="75000"/>
                  </a:schemeClr>
                </a:solidFill>
                <a:latin typeface="Garamond" panose="02020404030301010803" pitchFamily="18" charset="0"/>
              </a:rPr>
              <a:t>Ułóż poszkodowanego na plecach, z kończynami dolnymi uniesionymi ku górze,</a:t>
            </a:r>
          </a:p>
          <a:p>
            <a:pPr eaLnBrk="1" hangingPunct="1">
              <a:defRPr/>
            </a:pPr>
            <a:r>
              <a:rPr lang="pl-PL" sz="3200" dirty="0">
                <a:solidFill>
                  <a:schemeClr val="accent5">
                    <a:lumMod val="75000"/>
                  </a:schemeClr>
                </a:solidFill>
                <a:latin typeface="Garamond" panose="02020404030301010803" pitchFamily="18" charset="0"/>
              </a:rPr>
              <a:t>Wezwij pomoc.</a:t>
            </a:r>
          </a:p>
          <a:p>
            <a:pPr eaLnBrk="1" hangingPunct="1">
              <a:defRPr/>
            </a:pPr>
            <a:r>
              <a:rPr lang="pl-PL" sz="3200" dirty="0">
                <a:solidFill>
                  <a:srgbClr val="FF0000"/>
                </a:solidFill>
                <a:latin typeface="Garamond" panose="02020404030301010803" pitchFamily="18" charset="0"/>
              </a:rPr>
              <a:t>NIE podawaj poszkodowanemu niczego do picia i jedzenia!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additive="base">
                                        <p:cTn id="7"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additive="base">
                                        <p:cTn id="13" dur="5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additive="base">
                                        <p:cTn id="19" dur="500" fill="hold"/>
                                        <p:tgtEl>
                                          <p:spTgt spid="131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additive="base">
                                        <p:cTn id="25" dur="500" fill="hold"/>
                                        <p:tgtEl>
                                          <p:spTgt spid="131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1075">
                                            <p:txEl>
                                              <p:pRg st="4" end="4"/>
                                            </p:txEl>
                                          </p:spTgt>
                                        </p:tgtEl>
                                        <p:attrNameLst>
                                          <p:attrName>style.visibility</p:attrName>
                                        </p:attrNameLst>
                                      </p:cBhvr>
                                      <p:to>
                                        <p:strVal val="visible"/>
                                      </p:to>
                                    </p:set>
                                    <p:anim calcmode="lin" valueType="num">
                                      <p:cBhvr additive="base">
                                        <p:cTn id="31" dur="500" fill="hold"/>
                                        <p:tgtEl>
                                          <p:spTgt spid="131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1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131075">
                                            <p:txEl>
                                              <p:pRg st="5" end="5"/>
                                            </p:txEl>
                                          </p:spTgt>
                                        </p:tgtEl>
                                        <p:attrNameLst>
                                          <p:attrName>style.visibility</p:attrName>
                                        </p:attrNameLst>
                                      </p:cBhvr>
                                      <p:to>
                                        <p:strVal val="visible"/>
                                      </p:to>
                                    </p:set>
                                    <p:anim calcmode="lin" valueType="num">
                                      <p:cBhvr>
                                        <p:cTn id="37" dur="500" fill="hold"/>
                                        <p:tgtEl>
                                          <p:spTgt spid="13107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31075">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31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2" name="Rectangle 6">
            <a:extLst>
              <a:ext uri="{FF2B5EF4-FFF2-40B4-BE49-F238E27FC236}">
                <a16:creationId xmlns:a16="http://schemas.microsoft.com/office/drawing/2014/main" id="{587E3C66-1D47-B21D-30EB-EB98BCA1D9C4}"/>
              </a:ext>
            </a:extLst>
          </p:cNvPr>
          <p:cNvSpPr>
            <a:spLocks noGrp="1" noChangeArrowheads="1"/>
          </p:cNvSpPr>
          <p:nvPr>
            <p:ph type="body" sz="half" idx="4294967295"/>
          </p:nvPr>
        </p:nvSpPr>
        <p:spPr>
          <a:xfrm>
            <a:off x="2711450" y="4107180"/>
            <a:ext cx="6991643" cy="2171700"/>
          </a:xfrm>
        </p:spPr>
        <p:txBody>
          <a:bodyPr/>
          <a:lstStyle/>
          <a:p>
            <a:pPr algn="ctr" eaLnBrk="1" hangingPunct="1">
              <a:defRPr/>
            </a:pPr>
            <a:endParaRPr lang="pl-PL" sz="2800" dirty="0"/>
          </a:p>
          <a:p>
            <a:pPr algn="ctr" eaLnBrk="1" hangingPunct="1">
              <a:defRPr/>
            </a:pPr>
            <a:endParaRPr lang="pl-PL" sz="2800" dirty="0"/>
          </a:p>
          <a:p>
            <a:pPr algn="ctr" eaLnBrk="1" hangingPunct="1">
              <a:defRPr/>
            </a:pPr>
            <a:endParaRPr lang="pl-PL" sz="2800" dirty="0"/>
          </a:p>
          <a:p>
            <a:pPr marL="0" indent="0" algn="ctr" eaLnBrk="1" hangingPunct="1">
              <a:buNone/>
              <a:defRPr/>
            </a:pPr>
            <a:r>
              <a:rPr lang="pl-PL" sz="2800" dirty="0">
                <a:solidFill>
                  <a:schemeClr val="accent5">
                    <a:lumMod val="75000"/>
                  </a:schemeClr>
                </a:solidFill>
                <a:latin typeface="Garamond" panose="02020404030301010803" pitchFamily="18" charset="0"/>
              </a:rPr>
              <a:t>Pozycja przeciwwstrząsowa.</a:t>
            </a:r>
          </a:p>
        </p:txBody>
      </p:sp>
      <p:pic>
        <p:nvPicPr>
          <p:cNvPr id="62469" name="Picture 7" descr="rys76">
            <a:extLst>
              <a:ext uri="{FF2B5EF4-FFF2-40B4-BE49-F238E27FC236}">
                <a16:creationId xmlns:a16="http://schemas.microsoft.com/office/drawing/2014/main" id="{DC29F878-237D-1A86-CE3E-7280D5ED561A}"/>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711450" y="1201737"/>
            <a:ext cx="6769100" cy="3808413"/>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102">
                                            <p:txEl>
                                              <p:pRg st="3" end="3"/>
                                            </p:txEl>
                                          </p:spTgt>
                                        </p:tgtEl>
                                        <p:attrNameLst>
                                          <p:attrName>style.visibility</p:attrName>
                                        </p:attrNameLst>
                                      </p:cBhvr>
                                      <p:to>
                                        <p:strVal val="visible"/>
                                      </p:to>
                                    </p:set>
                                    <p:anim calcmode="lin" valueType="num">
                                      <p:cBhvr additive="base">
                                        <p:cTn id="7" dur="500" fill="hold"/>
                                        <p:tgtEl>
                                          <p:spTgt spid="13210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10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a:extLst>
              <a:ext uri="{FF2B5EF4-FFF2-40B4-BE49-F238E27FC236}">
                <a16:creationId xmlns:a16="http://schemas.microsoft.com/office/drawing/2014/main" id="{C8DE0B72-B6F6-B30B-7C2C-CEF419EB6573}"/>
              </a:ext>
            </a:extLst>
          </p:cNvPr>
          <p:cNvSpPr>
            <a:spLocks noGrp="1" noChangeArrowheads="1"/>
          </p:cNvSpPr>
          <p:nvPr>
            <p:ph sz="half" idx="4294967295"/>
          </p:nvPr>
        </p:nvSpPr>
        <p:spPr>
          <a:xfrm>
            <a:off x="651475" y="2501190"/>
            <a:ext cx="8904849" cy="3702662"/>
          </a:xfrm>
        </p:spPr>
        <p:txBody>
          <a:bodyPr/>
          <a:lstStyle/>
          <a:p>
            <a:pPr eaLnBrk="1" hangingPunct="1">
              <a:defRPr/>
            </a:pPr>
            <a:r>
              <a:rPr lang="pl-PL" sz="3200" dirty="0">
                <a:solidFill>
                  <a:schemeClr val="accent5">
                    <a:lumMod val="75000"/>
                  </a:schemeClr>
                </a:solidFill>
                <a:latin typeface="Garamond" panose="02020404030301010803" pitchFamily="18" charset="0"/>
              </a:rPr>
              <a:t>Złamania otwarte - kość lub jej fragment przebija skórę i jest widoczna na zewnątrz.</a:t>
            </a:r>
          </a:p>
          <a:p>
            <a:pPr eaLnBrk="1" hangingPunct="1">
              <a:defRPr/>
            </a:pPr>
            <a:endParaRPr lang="pl-PL" sz="3200" dirty="0">
              <a:solidFill>
                <a:schemeClr val="accent5">
                  <a:lumMod val="75000"/>
                </a:schemeClr>
              </a:solidFill>
              <a:latin typeface="Garamond" panose="02020404030301010803" pitchFamily="18" charset="0"/>
            </a:endParaRPr>
          </a:p>
          <a:p>
            <a:pPr marL="0" indent="0" eaLnBrk="1" hangingPunct="1">
              <a:buNone/>
              <a:defRPr/>
            </a:pPr>
            <a:endParaRPr lang="pl-PL" sz="3200" dirty="0">
              <a:solidFill>
                <a:schemeClr val="accent5">
                  <a:lumMod val="75000"/>
                </a:schemeClr>
              </a:solidFill>
              <a:latin typeface="Garamond" panose="02020404030301010803" pitchFamily="18" charset="0"/>
            </a:endParaRPr>
          </a:p>
          <a:p>
            <a:pPr eaLnBrk="1" hangingPunct="1">
              <a:defRPr/>
            </a:pPr>
            <a:r>
              <a:rPr lang="pl-PL" sz="3200" dirty="0">
                <a:solidFill>
                  <a:schemeClr val="accent5">
                    <a:lumMod val="75000"/>
                  </a:schemeClr>
                </a:solidFill>
                <a:latin typeface="Garamond" panose="02020404030301010803" pitchFamily="18" charset="0"/>
              </a:rPr>
              <a:t>Złamania zamknięte - kość lub jej fragment nie przebija skóry i nie jest widoczna na zewnątrz.</a:t>
            </a:r>
          </a:p>
          <a:p>
            <a:pPr eaLnBrk="1" hangingPunct="1">
              <a:defRPr/>
            </a:pPr>
            <a:endParaRPr lang="pl-PL" sz="2800" dirty="0"/>
          </a:p>
        </p:txBody>
      </p:sp>
      <p:pic>
        <p:nvPicPr>
          <p:cNvPr id="140295" name="Picture 7" descr="rys79">
            <a:extLst>
              <a:ext uri="{FF2B5EF4-FFF2-40B4-BE49-F238E27FC236}">
                <a16:creationId xmlns:a16="http://schemas.microsoft.com/office/drawing/2014/main" id="{C69B40B6-0534-6B5F-A6EB-17A62B42FA8C}"/>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9002500" y="1891456"/>
            <a:ext cx="1871662" cy="2447925"/>
          </a:xfrm>
          <a:noFill/>
          <a:extLst>
            <a:ext uri="{909E8E84-426E-40DD-AFC4-6F175D3DCCD1}">
              <a14:hiddenFill xmlns:a14="http://schemas.microsoft.com/office/drawing/2010/main">
                <a:solidFill>
                  <a:srgbClr val="FFFFFF"/>
                </a:solidFill>
              </a14:hiddenFill>
            </a:ext>
          </a:extLst>
        </p:spPr>
      </p:pic>
      <p:pic>
        <p:nvPicPr>
          <p:cNvPr id="140296" name="Picture 8" descr="rys79">
            <a:extLst>
              <a:ext uri="{FF2B5EF4-FFF2-40B4-BE49-F238E27FC236}">
                <a16:creationId xmlns:a16="http://schemas.microsoft.com/office/drawing/2014/main" id="{8CE6D9A9-9F22-8566-C7DC-98D801EE4EF4}"/>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9002500" y="4139176"/>
            <a:ext cx="1871662" cy="2457450"/>
          </a:xfr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B912AA3A-8843-89B3-2E1C-33D67EFC38E4}"/>
              </a:ext>
            </a:extLst>
          </p:cNvPr>
          <p:cNvPicPr>
            <a:picLocks noChangeAspect="1"/>
          </p:cNvPicPr>
          <p:nvPr/>
        </p:nvPicPr>
        <p:blipFill>
          <a:blip r:embed="rId4"/>
          <a:stretch>
            <a:fillRect/>
          </a:stretch>
        </p:blipFill>
        <p:spPr>
          <a:xfrm>
            <a:off x="6522201" y="261374"/>
            <a:ext cx="3798137" cy="1158340"/>
          </a:xfrm>
          <a:prstGeom prst="rect">
            <a:avLst/>
          </a:prstGeom>
        </p:spPr>
      </p:pic>
      <p:pic>
        <p:nvPicPr>
          <p:cNvPr id="3" name="Obraz 2">
            <a:extLst>
              <a:ext uri="{FF2B5EF4-FFF2-40B4-BE49-F238E27FC236}">
                <a16:creationId xmlns:a16="http://schemas.microsoft.com/office/drawing/2014/main" id="{873C8B50-4DCE-3E43-D317-BF2EA2CFB1BE}"/>
              </a:ext>
            </a:extLst>
          </p:cNvPr>
          <p:cNvPicPr>
            <a:picLocks noChangeAspect="1"/>
          </p:cNvPicPr>
          <p:nvPr/>
        </p:nvPicPr>
        <p:blipFill>
          <a:blip r:embed="rId5"/>
          <a:stretch>
            <a:fillRect/>
          </a:stretch>
        </p:blipFill>
        <p:spPr>
          <a:xfrm>
            <a:off x="315415" y="1247898"/>
            <a:ext cx="11168840" cy="1066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 calcmode="lin" valueType="num">
                                      <p:cBhvr additive="base">
                                        <p:cTn id="7" dur="500" fill="hold"/>
                                        <p:tgtEl>
                                          <p:spTgt spid="140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40295"/>
                                        </p:tgtEl>
                                        <p:attrNameLst>
                                          <p:attrName>style.visibility</p:attrName>
                                        </p:attrNameLst>
                                      </p:cBhvr>
                                      <p:to>
                                        <p:strVal val="visible"/>
                                      </p:to>
                                    </p:set>
                                    <p:animEffect transition="in" filter="box(in)">
                                      <p:cBhvr>
                                        <p:cTn id="13" dur="500"/>
                                        <p:tgtEl>
                                          <p:spTgt spid="1402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xEl>
                                              <p:pRg st="3" end="3"/>
                                            </p:txEl>
                                          </p:spTgt>
                                        </p:tgtEl>
                                        <p:attrNameLst>
                                          <p:attrName>style.visibility</p:attrName>
                                        </p:attrNameLst>
                                      </p:cBhvr>
                                      <p:to>
                                        <p:strVal val="visible"/>
                                      </p:to>
                                    </p:set>
                                    <p:anim calcmode="lin" valueType="num">
                                      <p:cBhvr additive="base">
                                        <p:cTn id="18" dur="500" fill="hold"/>
                                        <p:tgtEl>
                                          <p:spTgt spid="14029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0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40296"/>
                                        </p:tgtEl>
                                        <p:attrNameLst>
                                          <p:attrName>style.visibility</p:attrName>
                                        </p:attrNameLst>
                                      </p:cBhvr>
                                      <p:to>
                                        <p:strVal val="visible"/>
                                      </p:to>
                                    </p:set>
                                    <p:animEffect transition="in" filter="box(in)">
                                      <p:cBhvr>
                                        <p:cTn id="24" dur="500"/>
                                        <p:tgtEl>
                                          <p:spTgt spid="140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63EA417-4936-4DF3-B0AE-4A506193A296}"/>
              </a:ext>
            </a:extLst>
          </p:cNvPr>
          <p:cNvSpPr>
            <a:spLocks noGrp="1"/>
          </p:cNvSpPr>
          <p:nvPr>
            <p:ph type="body" sz="half" idx="2"/>
          </p:nvPr>
        </p:nvSpPr>
        <p:spPr>
          <a:xfrm>
            <a:off x="1024467" y="477079"/>
            <a:ext cx="10130516" cy="4171122"/>
          </a:xfrm>
        </p:spPr>
        <p:txBody>
          <a:bodyPr>
            <a:normAutofit/>
          </a:bodyPr>
          <a:lstStyle/>
          <a:p>
            <a:pPr algn="just"/>
            <a:r>
              <a:rPr lang="pl-PL" sz="1800" b="1" dirty="0">
                <a:latin typeface="Gadugi" panose="020B0502040204020203" pitchFamily="34" charset="0"/>
                <a:ea typeface="Gadugi" panose="020B0502040204020203" pitchFamily="34" charset="0"/>
              </a:rPr>
              <a:t>Polskie Centrum Programu „Safer Internet” (PCPSI) - </a:t>
            </a:r>
            <a:r>
              <a:rPr lang="pl-PL" sz="1800" dirty="0">
                <a:latin typeface="Gadugi" panose="020B0502040204020203" pitchFamily="34" charset="0"/>
                <a:ea typeface="Gadugi" panose="020B0502040204020203" pitchFamily="34" charset="0"/>
              </a:rPr>
              <a:t>podejmuje szereg kompleksowych działań na rzecz bezpieczeństwa dzieci i młodzieży, korzystających z internetu i nowych technologii. W ramach programu „Safer Internet” (saferinternet.pl) realizowane są 3 projekty: pomoc telefoniczna i online – telefon zaufania dla dzieci i młodzieży: 116 111 – https://116111.pl/ oraz telefon dla rodziców i nauczycieli w sprawach bezpieczeństwa dzieci: 800 100 100 – https://800100100.pl/, a także Dyżurnet.pl</a:t>
            </a:r>
          </a:p>
          <a:p>
            <a:pPr algn="just"/>
            <a:endParaRPr lang="pl-PL" sz="1800" dirty="0">
              <a:latin typeface="Gadugi" panose="020B0502040204020203" pitchFamily="34" charset="0"/>
              <a:ea typeface="Gadugi" panose="020B0502040204020203" pitchFamily="34" charset="0"/>
            </a:endParaRPr>
          </a:p>
          <a:p>
            <a:pPr algn="just"/>
            <a:r>
              <a:rPr lang="pl-PL" sz="1800" b="1" dirty="0">
                <a:latin typeface="Gadugi" panose="020B0502040204020203" pitchFamily="34" charset="0"/>
                <a:ea typeface="Gadugi" panose="020B0502040204020203" pitchFamily="34" charset="0"/>
              </a:rPr>
              <a:t>Terrorysta</a:t>
            </a:r>
            <a:r>
              <a:rPr lang="pl-PL" sz="1800" dirty="0">
                <a:latin typeface="Gadugi" panose="020B0502040204020203" pitchFamily="34" charset="0"/>
                <a:ea typeface="Gadugi" panose="020B0502040204020203" pitchFamily="34" charset="0"/>
              </a:rPr>
              <a:t> - osoba posługująca się bronią, eliminująca lub próbująca wyeliminować osoby znajdujące się na określonym obszarze, w obiekcie lub budynku </a:t>
            </a:r>
          </a:p>
          <a:p>
            <a:pPr algn="just"/>
            <a:endParaRPr lang="pl-PL" sz="1800" dirty="0">
              <a:latin typeface="Gadugi" panose="020B0502040204020203" pitchFamily="34" charset="0"/>
              <a:ea typeface="Gadugi" panose="020B0502040204020203" pitchFamily="34" charset="0"/>
            </a:endParaRPr>
          </a:p>
          <a:p>
            <a:pPr algn="just"/>
            <a:r>
              <a:rPr lang="pl-PL" sz="1800" b="1" dirty="0">
                <a:latin typeface="Gadugi" panose="020B0502040204020203" pitchFamily="34" charset="0"/>
                <a:ea typeface="Gadugi" panose="020B0502040204020203" pitchFamily="34" charset="0"/>
              </a:rPr>
              <a:t>Zagrożenie</a:t>
            </a:r>
            <a:r>
              <a:rPr lang="pl-PL" sz="1800" dirty="0">
                <a:latin typeface="Gadugi" panose="020B0502040204020203" pitchFamily="34" charset="0"/>
                <a:ea typeface="Gadugi" panose="020B0502040204020203" pitchFamily="34" charset="0"/>
              </a:rPr>
              <a:t> - wszelkie okoliczności lub zdarzenia, które mogą mieć negatywny wpływ na operacje, zasoby organizacji lub osoby fizycznej za pośrednictwem systemu informatycznego poprzez nieuprawniony dostęp do danych, zniszczenie, ujawnienie, modyfikację informacji i/lub odmowę usług</a:t>
            </a:r>
          </a:p>
        </p:txBody>
      </p:sp>
    </p:spTree>
    <p:extLst>
      <p:ext uri="{BB962C8B-B14F-4D97-AF65-F5344CB8AC3E}">
        <p14:creationId xmlns:p14="http://schemas.microsoft.com/office/powerpoint/2010/main" val="2394367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511923BA-5D2A-D662-0D59-5244A4F1D9D2}"/>
              </a:ext>
            </a:extLst>
          </p:cNvPr>
          <p:cNvSpPr>
            <a:spLocks noGrp="1" noChangeArrowheads="1"/>
          </p:cNvSpPr>
          <p:nvPr>
            <p:ph type="title" idx="4294967295"/>
          </p:nvPr>
        </p:nvSpPr>
        <p:spPr>
          <a:xfrm>
            <a:off x="872197" y="762000"/>
            <a:ext cx="10972800" cy="1143000"/>
          </a:xfrm>
        </p:spPr>
        <p:txBody>
          <a:bodyPr/>
          <a:lstStyle/>
          <a:p>
            <a:pPr eaLnBrk="1" hangingPunct="1">
              <a:defRPr/>
            </a:pPr>
            <a:r>
              <a:rPr lang="pl-PL" b="1" dirty="0">
                <a:solidFill>
                  <a:schemeClr val="accent5">
                    <a:lumMod val="75000"/>
                  </a:schemeClr>
                </a:solidFill>
                <a:latin typeface="Garamond" panose="02020404030301010803" pitchFamily="18" charset="0"/>
              </a:rPr>
              <a:t>Objawy złamania zamkniętego</a:t>
            </a:r>
          </a:p>
        </p:txBody>
      </p:sp>
      <p:sp>
        <p:nvSpPr>
          <p:cNvPr id="142339" name="Rectangle 3">
            <a:extLst>
              <a:ext uri="{FF2B5EF4-FFF2-40B4-BE49-F238E27FC236}">
                <a16:creationId xmlns:a16="http://schemas.microsoft.com/office/drawing/2014/main" id="{22219CFF-D5C8-6E1F-5B00-C43C9C26C353}"/>
              </a:ext>
            </a:extLst>
          </p:cNvPr>
          <p:cNvSpPr>
            <a:spLocks noGrp="1" noChangeArrowheads="1"/>
          </p:cNvSpPr>
          <p:nvPr>
            <p:ph type="body" idx="4294967295"/>
          </p:nvPr>
        </p:nvSpPr>
        <p:spPr>
          <a:xfrm>
            <a:off x="407963" y="2310617"/>
            <a:ext cx="10972800" cy="3771901"/>
          </a:xfrm>
        </p:spPr>
        <p:txBody>
          <a:bodyPr>
            <a:normAutofit/>
          </a:bodyPr>
          <a:lstStyle/>
          <a:p>
            <a:pPr eaLnBrk="1" hangingPunct="1">
              <a:defRPr/>
            </a:pPr>
            <a:r>
              <a:rPr lang="pl-PL" sz="3200" dirty="0">
                <a:solidFill>
                  <a:schemeClr val="accent5">
                    <a:lumMod val="75000"/>
                  </a:schemeClr>
                </a:solidFill>
                <a:latin typeface="Garamond" panose="02020404030301010803" pitchFamily="18" charset="0"/>
              </a:rPr>
              <a:t>Silny ból w miejscu urazu,</a:t>
            </a:r>
          </a:p>
          <a:p>
            <a:pPr eaLnBrk="1" hangingPunct="1">
              <a:defRPr/>
            </a:pPr>
            <a:r>
              <a:rPr lang="pl-PL" sz="3200" dirty="0">
                <a:solidFill>
                  <a:schemeClr val="accent5">
                    <a:lumMod val="75000"/>
                  </a:schemeClr>
                </a:solidFill>
                <a:latin typeface="Garamond" panose="02020404030301010803" pitchFamily="18" charset="0"/>
              </a:rPr>
              <a:t>Obrzęk i zasinienie,</a:t>
            </a:r>
          </a:p>
          <a:p>
            <a:pPr eaLnBrk="1" hangingPunct="1">
              <a:defRPr/>
            </a:pPr>
            <a:r>
              <a:rPr lang="pl-PL" sz="3200" dirty="0">
                <a:solidFill>
                  <a:schemeClr val="accent5">
                    <a:lumMod val="75000"/>
                  </a:schemeClr>
                </a:solidFill>
                <a:latin typeface="Garamond" panose="02020404030301010803" pitchFamily="18" charset="0"/>
              </a:rPr>
              <a:t>Deformacja lub naturalne ułożenie kończyny,</a:t>
            </a:r>
          </a:p>
          <a:p>
            <a:pPr eaLnBrk="1" hangingPunct="1">
              <a:defRPr/>
            </a:pPr>
            <a:r>
              <a:rPr lang="pl-PL" sz="3200" dirty="0">
                <a:solidFill>
                  <a:schemeClr val="accent5">
                    <a:lumMod val="75000"/>
                  </a:schemeClr>
                </a:solidFill>
                <a:latin typeface="Garamond" panose="02020404030301010803" pitchFamily="18" charset="0"/>
              </a:rPr>
              <a:t>Drętwienie lub mrowienie poza miejscem uszkodzenia,</a:t>
            </a:r>
          </a:p>
          <a:p>
            <a:pPr eaLnBrk="1" hangingPunct="1">
              <a:defRPr/>
            </a:pPr>
            <a:r>
              <a:rPr lang="pl-PL" sz="3200" dirty="0">
                <a:solidFill>
                  <a:schemeClr val="accent5">
                    <a:lumMod val="75000"/>
                  </a:schemeClr>
                </a:solidFill>
                <a:latin typeface="Garamond" panose="02020404030301010803" pitchFamily="18" charset="0"/>
              </a:rPr>
              <a:t>Ograniczenie ruchomości kończyny.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39">
                                            <p:txEl>
                                              <p:pRg st="1" end="1"/>
                                            </p:txEl>
                                          </p:spTgt>
                                        </p:tgtEl>
                                        <p:attrNameLst>
                                          <p:attrName>style.visibility</p:attrName>
                                        </p:attrNameLst>
                                      </p:cBhvr>
                                      <p:to>
                                        <p:strVal val="visible"/>
                                      </p:to>
                                    </p:set>
                                    <p:anim calcmode="lin" valueType="num">
                                      <p:cBhvr additive="base">
                                        <p:cTn id="13" dur="5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39">
                                            <p:txEl>
                                              <p:pRg st="2" end="2"/>
                                            </p:txEl>
                                          </p:spTgt>
                                        </p:tgtEl>
                                        <p:attrNameLst>
                                          <p:attrName>style.visibility</p:attrName>
                                        </p:attrNameLst>
                                      </p:cBhvr>
                                      <p:to>
                                        <p:strVal val="visible"/>
                                      </p:to>
                                    </p:set>
                                    <p:anim calcmode="lin" valueType="num">
                                      <p:cBhvr additive="base">
                                        <p:cTn id="19" dur="500" fill="hold"/>
                                        <p:tgtEl>
                                          <p:spTgt spid="142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2339">
                                            <p:txEl>
                                              <p:pRg st="3" end="3"/>
                                            </p:txEl>
                                          </p:spTgt>
                                        </p:tgtEl>
                                        <p:attrNameLst>
                                          <p:attrName>style.visibility</p:attrName>
                                        </p:attrNameLst>
                                      </p:cBhvr>
                                      <p:to>
                                        <p:strVal val="visible"/>
                                      </p:to>
                                    </p:set>
                                    <p:anim calcmode="lin" valueType="num">
                                      <p:cBhvr additive="base">
                                        <p:cTn id="25" dur="5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2339">
                                            <p:txEl>
                                              <p:pRg st="4" end="4"/>
                                            </p:txEl>
                                          </p:spTgt>
                                        </p:tgtEl>
                                        <p:attrNameLst>
                                          <p:attrName>style.visibility</p:attrName>
                                        </p:attrNameLst>
                                      </p:cBhvr>
                                      <p:to>
                                        <p:strVal val="visible"/>
                                      </p:to>
                                    </p:set>
                                    <p:anim calcmode="lin" valueType="num">
                                      <p:cBhvr additive="base">
                                        <p:cTn id="31" dur="500" fill="hold"/>
                                        <p:tgtEl>
                                          <p:spTgt spid="142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2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015FF536-AAA1-18A0-6A4A-1F38286A2B8C}"/>
              </a:ext>
            </a:extLst>
          </p:cNvPr>
          <p:cNvSpPr>
            <a:spLocks noGrp="1" noChangeArrowheads="1"/>
          </p:cNvSpPr>
          <p:nvPr>
            <p:ph type="title" idx="4294967295"/>
          </p:nvPr>
        </p:nvSpPr>
        <p:spPr>
          <a:xfrm>
            <a:off x="984739" y="654466"/>
            <a:ext cx="10972800" cy="1143000"/>
          </a:xfrm>
        </p:spPr>
        <p:txBody>
          <a:bodyPr/>
          <a:lstStyle/>
          <a:p>
            <a:pPr eaLnBrk="1" hangingPunct="1">
              <a:defRPr/>
            </a:pPr>
            <a:r>
              <a:rPr lang="pl-PL" b="1" dirty="0">
                <a:solidFill>
                  <a:schemeClr val="accent5">
                    <a:lumMod val="75000"/>
                  </a:schemeClr>
                </a:solidFill>
                <a:latin typeface="Garamond" panose="02020404030301010803" pitchFamily="18" charset="0"/>
              </a:rPr>
              <a:t>Objawy złamania otwartego</a:t>
            </a:r>
          </a:p>
        </p:txBody>
      </p:sp>
      <p:sp>
        <p:nvSpPr>
          <p:cNvPr id="143363" name="Rectangle 3">
            <a:extLst>
              <a:ext uri="{FF2B5EF4-FFF2-40B4-BE49-F238E27FC236}">
                <a16:creationId xmlns:a16="http://schemas.microsoft.com/office/drawing/2014/main" id="{5710F68B-10FD-B283-5CCB-01637E8B3341}"/>
              </a:ext>
            </a:extLst>
          </p:cNvPr>
          <p:cNvSpPr>
            <a:spLocks noGrp="1" noChangeArrowheads="1"/>
          </p:cNvSpPr>
          <p:nvPr>
            <p:ph type="body" idx="4294967295"/>
          </p:nvPr>
        </p:nvSpPr>
        <p:spPr>
          <a:xfrm>
            <a:off x="858130" y="1937825"/>
            <a:ext cx="10972800" cy="4495800"/>
          </a:xfrm>
        </p:spPr>
        <p:txBody>
          <a:bodyPr>
            <a:normAutofit/>
          </a:bodyPr>
          <a:lstStyle/>
          <a:p>
            <a:pPr eaLnBrk="1" hangingPunct="1">
              <a:defRPr/>
            </a:pPr>
            <a:r>
              <a:rPr lang="pl-PL" sz="3200" dirty="0">
                <a:solidFill>
                  <a:schemeClr val="accent5">
                    <a:lumMod val="75000"/>
                  </a:schemeClr>
                </a:solidFill>
                <a:latin typeface="Garamond" panose="02020404030301010803" pitchFamily="18" charset="0"/>
              </a:rPr>
              <a:t>Wszystkie objawy charakterystyczne dla złamania zamkniętego oraz:</a:t>
            </a:r>
          </a:p>
          <a:p>
            <a:pPr eaLnBrk="1" hangingPunct="1">
              <a:defRPr/>
            </a:pPr>
            <a:r>
              <a:rPr lang="pl-PL" sz="3200" dirty="0">
                <a:solidFill>
                  <a:schemeClr val="accent5">
                    <a:lumMod val="75000"/>
                  </a:schemeClr>
                </a:solidFill>
                <a:latin typeface="Garamond" panose="02020404030301010803" pitchFamily="18" charset="0"/>
              </a:rPr>
              <a:t>Rana nad załamaniem,</a:t>
            </a:r>
          </a:p>
          <a:p>
            <a:pPr eaLnBrk="1" hangingPunct="1">
              <a:defRPr/>
            </a:pPr>
            <a:r>
              <a:rPr lang="pl-PL" sz="3200" dirty="0">
                <a:solidFill>
                  <a:schemeClr val="accent5">
                    <a:lumMod val="75000"/>
                  </a:schemeClr>
                </a:solidFill>
                <a:latin typeface="Garamond" panose="02020404030301010803" pitchFamily="18" charset="0"/>
              </a:rPr>
              <a:t>Krwawienie,</a:t>
            </a:r>
          </a:p>
          <a:p>
            <a:pPr eaLnBrk="1" hangingPunct="1">
              <a:defRPr/>
            </a:pPr>
            <a:r>
              <a:rPr lang="pl-PL" sz="3200" dirty="0">
                <a:solidFill>
                  <a:schemeClr val="accent5">
                    <a:lumMod val="75000"/>
                  </a:schemeClr>
                </a:solidFill>
                <a:latin typeface="Garamond" panose="02020404030301010803" pitchFamily="18" charset="0"/>
              </a:rPr>
              <a:t>Widoczne wystające odłamy kostne.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63">
                                            <p:txEl>
                                              <p:pRg st="1" end="1"/>
                                            </p:txEl>
                                          </p:spTgt>
                                        </p:tgtEl>
                                        <p:attrNameLst>
                                          <p:attrName>style.visibility</p:attrName>
                                        </p:attrNameLst>
                                      </p:cBhvr>
                                      <p:to>
                                        <p:strVal val="visible"/>
                                      </p:to>
                                    </p:set>
                                    <p:anim calcmode="lin" valueType="num">
                                      <p:cBhvr additive="base">
                                        <p:cTn id="13"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 calcmode="lin" valueType="num">
                                      <p:cBhvr additive="base">
                                        <p:cTn id="19"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63">
                                            <p:txEl>
                                              <p:pRg st="3" end="3"/>
                                            </p:txEl>
                                          </p:spTgt>
                                        </p:tgtEl>
                                        <p:attrNameLst>
                                          <p:attrName>style.visibility</p:attrName>
                                        </p:attrNameLst>
                                      </p:cBhvr>
                                      <p:to>
                                        <p:strVal val="visible"/>
                                      </p:to>
                                    </p:set>
                                    <p:anim calcmode="lin" valueType="num">
                                      <p:cBhvr additive="base">
                                        <p:cTn id="25"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81115194-01F0-093A-294A-71E0F6AE1B0C}"/>
              </a:ext>
            </a:extLst>
          </p:cNvPr>
          <p:cNvSpPr>
            <a:spLocks noGrp="1" noChangeArrowheads="1"/>
          </p:cNvSpPr>
          <p:nvPr>
            <p:ph type="title" idx="4294967295"/>
          </p:nvPr>
        </p:nvSpPr>
        <p:spPr>
          <a:xfrm>
            <a:off x="0" y="274638"/>
            <a:ext cx="10972800" cy="1143000"/>
          </a:xfrm>
        </p:spPr>
        <p:txBody>
          <a:bodyPr/>
          <a:lstStyle/>
          <a:p>
            <a:pPr eaLnBrk="1" hangingPunct="1">
              <a:defRPr/>
            </a:pPr>
            <a:r>
              <a:rPr lang="pl-PL" b="1" dirty="0">
                <a:solidFill>
                  <a:schemeClr val="accent5">
                    <a:lumMod val="75000"/>
                  </a:schemeClr>
                </a:solidFill>
                <a:latin typeface="Garamond" panose="02020404030301010803" pitchFamily="18" charset="0"/>
              </a:rPr>
              <a:t>Postępowanie</a:t>
            </a:r>
          </a:p>
        </p:txBody>
      </p:sp>
      <p:sp>
        <p:nvSpPr>
          <p:cNvPr id="144387" name="Rectangle 3">
            <a:extLst>
              <a:ext uri="{FF2B5EF4-FFF2-40B4-BE49-F238E27FC236}">
                <a16:creationId xmlns:a16="http://schemas.microsoft.com/office/drawing/2014/main" id="{AF8C1B0D-90CB-949E-B8EA-F0D33ABC6C2A}"/>
              </a:ext>
            </a:extLst>
          </p:cNvPr>
          <p:cNvSpPr>
            <a:spLocks noGrp="1" noChangeArrowheads="1"/>
          </p:cNvSpPr>
          <p:nvPr>
            <p:ph type="body" idx="4294967295"/>
          </p:nvPr>
        </p:nvSpPr>
        <p:spPr>
          <a:xfrm>
            <a:off x="609599" y="2134772"/>
            <a:ext cx="11333871" cy="2873326"/>
          </a:xfrm>
        </p:spPr>
        <p:txBody>
          <a:bodyPr>
            <a:normAutofit lnSpcReduction="10000"/>
          </a:bodyPr>
          <a:lstStyle/>
          <a:p>
            <a:pPr eaLnBrk="1" hangingPunct="1">
              <a:lnSpc>
                <a:spcPct val="150000"/>
              </a:lnSpc>
              <a:defRPr/>
            </a:pPr>
            <a:r>
              <a:rPr lang="pl-PL" sz="4000" dirty="0">
                <a:solidFill>
                  <a:schemeClr val="accent5">
                    <a:lumMod val="75000"/>
                  </a:schemeClr>
                </a:solidFill>
                <a:latin typeface="Garamond" panose="02020404030301010803" pitchFamily="18" charset="0"/>
              </a:rPr>
              <a:t>Przy złamaniu otwartym, zastosuj opatrunek uciskowy.</a:t>
            </a:r>
          </a:p>
          <a:p>
            <a:pPr eaLnBrk="1" hangingPunct="1">
              <a:lnSpc>
                <a:spcPct val="150000"/>
              </a:lnSpc>
              <a:defRPr/>
            </a:pPr>
            <a:r>
              <a:rPr lang="pl-PL" sz="4000" dirty="0">
                <a:solidFill>
                  <a:schemeClr val="accent5">
                    <a:lumMod val="75000"/>
                  </a:schemeClr>
                </a:solidFill>
                <a:latin typeface="Garamond" panose="02020404030301010803" pitchFamily="18" charset="0"/>
              </a:rPr>
              <a:t>Opatrunek unieruchamiający musi obejmować dwa sąsiadujące ze złamaniem stawy.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7" name="Picture 9" descr="rys64">
            <a:extLst>
              <a:ext uri="{FF2B5EF4-FFF2-40B4-BE49-F238E27FC236}">
                <a16:creationId xmlns:a16="http://schemas.microsoft.com/office/drawing/2014/main" id="{EC5E47EC-1953-80C1-97E9-FD3D8A9DAD18}"/>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529530" y="950671"/>
            <a:ext cx="3181350" cy="2001837"/>
          </a:xfrm>
          <a:noFill/>
          <a:extLst>
            <a:ext uri="{909E8E84-426E-40DD-AFC4-6F175D3DCCD1}">
              <a14:hiddenFill xmlns:a14="http://schemas.microsoft.com/office/drawing/2010/main">
                <a:solidFill>
                  <a:srgbClr val="FFFFFF"/>
                </a:solidFill>
              </a14:hiddenFill>
            </a:ext>
          </a:extLst>
        </p:spPr>
      </p:pic>
      <p:pic>
        <p:nvPicPr>
          <p:cNvPr id="145418" name="Picture 10" descr="rys64">
            <a:extLst>
              <a:ext uri="{FF2B5EF4-FFF2-40B4-BE49-F238E27FC236}">
                <a16:creationId xmlns:a16="http://schemas.microsoft.com/office/drawing/2014/main" id="{9BD9FB94-A4C6-555D-27C6-9C951AAA50F7}"/>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44180" y="2587142"/>
            <a:ext cx="2747962" cy="2174875"/>
          </a:xfrm>
          <a:noFill/>
          <a:extLst>
            <a:ext uri="{909E8E84-426E-40DD-AFC4-6F175D3DCCD1}">
              <a14:hiddenFill xmlns:a14="http://schemas.microsoft.com/office/drawing/2010/main">
                <a:solidFill>
                  <a:srgbClr val="FFFFFF"/>
                </a:solidFill>
              </a14:hiddenFill>
            </a:ext>
          </a:extLst>
        </p:spPr>
      </p:pic>
      <p:pic>
        <p:nvPicPr>
          <p:cNvPr id="145419" name="Picture 11" descr="rys65">
            <a:extLst>
              <a:ext uri="{FF2B5EF4-FFF2-40B4-BE49-F238E27FC236}">
                <a16:creationId xmlns:a16="http://schemas.microsoft.com/office/drawing/2014/main" id="{FBBAD64C-6625-3A8C-6749-74BC33D6E5B6}"/>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018161" y="4343400"/>
            <a:ext cx="5905500" cy="2514600"/>
          </a:xfrm>
          <a:noFill/>
          <a:extLst>
            <a:ext uri="{909E8E84-426E-40DD-AFC4-6F175D3DCCD1}">
              <a14:hiddenFill xmlns:a14="http://schemas.microsoft.com/office/drawing/2010/main">
                <a:solidFill>
                  <a:srgbClr val="FFFFFF"/>
                </a:solidFill>
              </a14:hiddenFill>
            </a:ext>
          </a:extLst>
        </p:spPr>
      </p:pic>
      <p:pic>
        <p:nvPicPr>
          <p:cNvPr id="7" name="Picture 7" descr="rys81">
            <a:extLst>
              <a:ext uri="{FF2B5EF4-FFF2-40B4-BE49-F238E27FC236}">
                <a16:creationId xmlns:a16="http://schemas.microsoft.com/office/drawing/2014/main" id="{D741CB16-961F-CD60-A576-3935FDD301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9670" y="950671"/>
            <a:ext cx="4248150" cy="2514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8" descr="rys81a">
            <a:extLst>
              <a:ext uri="{FF2B5EF4-FFF2-40B4-BE49-F238E27FC236}">
                <a16:creationId xmlns:a16="http://schemas.microsoft.com/office/drawing/2014/main" id="{99FD8A58-E706-01B3-0A41-713F648FEE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2279" y="3674579"/>
            <a:ext cx="4033837" cy="30956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5417"/>
                                        </p:tgtEl>
                                        <p:attrNameLst>
                                          <p:attrName>style.visibility</p:attrName>
                                        </p:attrNameLst>
                                      </p:cBhvr>
                                      <p:to>
                                        <p:strVal val="visible"/>
                                      </p:to>
                                    </p:set>
                                    <p:animEffect transition="in" filter="box(in)">
                                      <p:cBhvr>
                                        <p:cTn id="7" dur="500"/>
                                        <p:tgtEl>
                                          <p:spTgt spid="1454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5418"/>
                                        </p:tgtEl>
                                        <p:attrNameLst>
                                          <p:attrName>style.visibility</p:attrName>
                                        </p:attrNameLst>
                                      </p:cBhvr>
                                      <p:to>
                                        <p:strVal val="visible"/>
                                      </p:to>
                                    </p:set>
                                    <p:animEffect transition="in" filter="box(in)">
                                      <p:cBhvr>
                                        <p:cTn id="12" dur="500"/>
                                        <p:tgtEl>
                                          <p:spTgt spid="145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5419"/>
                                        </p:tgtEl>
                                        <p:attrNameLst>
                                          <p:attrName>style.visibility</p:attrName>
                                        </p:attrNameLst>
                                      </p:cBhvr>
                                      <p:to>
                                        <p:strVal val="visible"/>
                                      </p:to>
                                    </p:set>
                                    <p:animEffect transition="in" filter="box(in)">
                                      <p:cBhvr>
                                        <p:cTn id="17" dur="500"/>
                                        <p:tgtEl>
                                          <p:spTgt spid="1454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163D401D-5944-C67E-BDC0-DE22EC455D4D}"/>
              </a:ext>
            </a:extLst>
          </p:cNvPr>
          <p:cNvSpPr>
            <a:spLocks noGrp="1" noChangeArrowheads="1"/>
          </p:cNvSpPr>
          <p:nvPr>
            <p:ph type="title" idx="4294967295"/>
          </p:nvPr>
        </p:nvSpPr>
        <p:spPr>
          <a:xfrm>
            <a:off x="773723" y="457200"/>
            <a:ext cx="10972800" cy="1143000"/>
          </a:xfrm>
        </p:spPr>
        <p:txBody>
          <a:bodyPr/>
          <a:lstStyle/>
          <a:p>
            <a:pPr eaLnBrk="1" hangingPunct="1">
              <a:defRPr/>
            </a:pPr>
            <a:r>
              <a:rPr lang="pl-PL" b="1" dirty="0">
                <a:solidFill>
                  <a:schemeClr val="accent5">
                    <a:lumMod val="75000"/>
                  </a:schemeClr>
                </a:solidFill>
                <a:latin typeface="Garamond" panose="02020404030301010803" pitchFamily="18" charset="0"/>
              </a:rPr>
              <a:t>Zwichnięcia i skręcenia</a:t>
            </a:r>
          </a:p>
        </p:txBody>
      </p:sp>
      <p:sp>
        <p:nvSpPr>
          <p:cNvPr id="152580" name="Rectangle 4">
            <a:extLst>
              <a:ext uri="{FF2B5EF4-FFF2-40B4-BE49-F238E27FC236}">
                <a16:creationId xmlns:a16="http://schemas.microsoft.com/office/drawing/2014/main" id="{AF162443-C63B-15C1-B1B1-7FDE80A8CDF7}"/>
              </a:ext>
            </a:extLst>
          </p:cNvPr>
          <p:cNvSpPr>
            <a:spLocks noGrp="1" noChangeArrowheads="1"/>
          </p:cNvSpPr>
          <p:nvPr>
            <p:ph type="body" sz="half" idx="4294967295"/>
          </p:nvPr>
        </p:nvSpPr>
        <p:spPr>
          <a:xfrm>
            <a:off x="253218" y="2078502"/>
            <a:ext cx="6428935" cy="4495800"/>
          </a:xfrm>
        </p:spPr>
        <p:txBody>
          <a:bodyPr>
            <a:normAutofit/>
          </a:bodyPr>
          <a:lstStyle/>
          <a:p>
            <a:pPr marL="0" indent="0" eaLnBrk="1" hangingPunct="1">
              <a:buNone/>
              <a:defRPr/>
            </a:pPr>
            <a:r>
              <a:rPr lang="pl-PL" sz="4800" b="1" dirty="0">
                <a:solidFill>
                  <a:schemeClr val="accent5">
                    <a:lumMod val="75000"/>
                  </a:schemeClr>
                </a:solidFill>
                <a:latin typeface="Garamond" panose="02020404030301010803" pitchFamily="18" charset="0"/>
              </a:rPr>
              <a:t>Zwichnięcie-</a:t>
            </a:r>
            <a:r>
              <a:rPr lang="pl-PL" sz="3200" dirty="0">
                <a:solidFill>
                  <a:schemeClr val="accent5">
                    <a:lumMod val="75000"/>
                  </a:schemeClr>
                </a:solidFill>
                <a:latin typeface="Garamond" panose="02020404030301010803" pitchFamily="18" charset="0"/>
              </a:rPr>
              <a:t> pourazowe uszkodzenie stawu z całkowita utratą łączności powierzchni stawowych.</a:t>
            </a:r>
          </a:p>
        </p:txBody>
      </p:sp>
      <p:sp>
        <p:nvSpPr>
          <p:cNvPr id="152581" name="Rectangle 5">
            <a:extLst>
              <a:ext uri="{FF2B5EF4-FFF2-40B4-BE49-F238E27FC236}">
                <a16:creationId xmlns:a16="http://schemas.microsoft.com/office/drawing/2014/main" id="{D9466980-0E93-C278-77CA-7CB4838BC0BE}"/>
              </a:ext>
            </a:extLst>
          </p:cNvPr>
          <p:cNvSpPr>
            <a:spLocks noGrp="1" noChangeArrowheads="1"/>
          </p:cNvSpPr>
          <p:nvPr>
            <p:ph type="body" sz="half" idx="4294967295"/>
          </p:nvPr>
        </p:nvSpPr>
        <p:spPr>
          <a:xfrm>
            <a:off x="6260123" y="3429000"/>
            <a:ext cx="5384800" cy="4495800"/>
          </a:xfrm>
        </p:spPr>
        <p:txBody>
          <a:bodyPr/>
          <a:lstStyle/>
          <a:p>
            <a:pPr eaLnBrk="1" hangingPunct="1">
              <a:buFontTx/>
              <a:buNone/>
              <a:defRPr/>
            </a:pPr>
            <a:r>
              <a:rPr lang="pl-PL" sz="3200" b="1" dirty="0">
                <a:solidFill>
                  <a:schemeClr val="accent5">
                    <a:lumMod val="75000"/>
                  </a:schemeClr>
                </a:solidFill>
                <a:latin typeface="Garamond" panose="02020404030301010803" pitchFamily="18" charset="0"/>
              </a:rPr>
              <a:t>Objawy:</a:t>
            </a:r>
          </a:p>
          <a:p>
            <a:pPr eaLnBrk="1" hangingPunct="1">
              <a:defRPr/>
            </a:pPr>
            <a:r>
              <a:rPr lang="pl-PL" sz="3200" dirty="0">
                <a:solidFill>
                  <a:schemeClr val="accent5">
                    <a:lumMod val="75000"/>
                  </a:schemeClr>
                </a:solidFill>
                <a:latin typeface="Garamond" panose="02020404030301010803" pitchFamily="18" charset="0"/>
              </a:rPr>
              <a:t>Nagły silny ból,</a:t>
            </a:r>
          </a:p>
          <a:p>
            <a:pPr eaLnBrk="1" hangingPunct="1">
              <a:defRPr/>
            </a:pPr>
            <a:r>
              <a:rPr lang="pl-PL" sz="3200" dirty="0">
                <a:solidFill>
                  <a:schemeClr val="accent5">
                    <a:lumMod val="75000"/>
                  </a:schemeClr>
                </a:solidFill>
                <a:latin typeface="Garamond" panose="02020404030301010803" pitchFamily="18" charset="0"/>
              </a:rPr>
              <a:t>Zniekształcenie stawu,</a:t>
            </a:r>
          </a:p>
          <a:p>
            <a:pPr eaLnBrk="1" hangingPunct="1">
              <a:defRPr/>
            </a:pPr>
            <a:r>
              <a:rPr lang="pl-PL" sz="3200" dirty="0">
                <a:solidFill>
                  <a:schemeClr val="accent5">
                    <a:lumMod val="75000"/>
                  </a:schemeClr>
                </a:solidFill>
                <a:latin typeface="Garamond" panose="02020404030301010803" pitchFamily="18" charset="0"/>
              </a:rPr>
              <a:t>Obrzęk, ból, zasinienie,</a:t>
            </a:r>
          </a:p>
          <a:p>
            <a:pPr eaLnBrk="1" hangingPunct="1">
              <a:defRPr/>
            </a:pPr>
            <a:r>
              <a:rPr lang="pl-PL" sz="3200" dirty="0">
                <a:solidFill>
                  <a:schemeClr val="accent5">
                    <a:lumMod val="75000"/>
                  </a:schemeClr>
                </a:solidFill>
                <a:latin typeface="Garamond" panose="02020404030301010803" pitchFamily="18" charset="0"/>
              </a:rPr>
              <a:t>Brak możliwości wykonania ruchów.</a:t>
            </a:r>
          </a:p>
          <a:p>
            <a:pPr eaLnBrk="1" hangingPunct="1">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2580">
                                            <p:txEl>
                                              <p:pRg st="0" end="0"/>
                                            </p:txEl>
                                          </p:spTgt>
                                        </p:tgtEl>
                                        <p:attrNameLst>
                                          <p:attrName>style.visibility</p:attrName>
                                        </p:attrNameLst>
                                      </p:cBhvr>
                                      <p:to>
                                        <p:strVal val="visible"/>
                                      </p:to>
                                    </p:set>
                                    <p:anim calcmode="lin" valueType="num">
                                      <p:cBhvr additive="base">
                                        <p:cTn id="7" dur="500" fill="hold"/>
                                        <p:tgtEl>
                                          <p:spTgt spid="152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2581">
                                            <p:txEl>
                                              <p:pRg st="0" end="0"/>
                                            </p:txEl>
                                          </p:spTgt>
                                        </p:tgtEl>
                                        <p:attrNameLst>
                                          <p:attrName>style.visibility</p:attrName>
                                        </p:attrNameLst>
                                      </p:cBhvr>
                                      <p:to>
                                        <p:strVal val="visible"/>
                                      </p:to>
                                    </p:set>
                                    <p:anim calcmode="lin" valueType="num">
                                      <p:cBhvr additive="base">
                                        <p:cTn id="13" dur="500" fill="hold"/>
                                        <p:tgtEl>
                                          <p:spTgt spid="1525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5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2581">
                                            <p:txEl>
                                              <p:pRg st="1" end="1"/>
                                            </p:txEl>
                                          </p:spTgt>
                                        </p:tgtEl>
                                        <p:attrNameLst>
                                          <p:attrName>style.visibility</p:attrName>
                                        </p:attrNameLst>
                                      </p:cBhvr>
                                      <p:to>
                                        <p:strVal val="visible"/>
                                      </p:to>
                                    </p:set>
                                    <p:anim calcmode="lin" valueType="num">
                                      <p:cBhvr additive="base">
                                        <p:cTn id="19" dur="500" fill="hold"/>
                                        <p:tgtEl>
                                          <p:spTgt spid="15258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5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2581">
                                            <p:txEl>
                                              <p:pRg st="2" end="2"/>
                                            </p:txEl>
                                          </p:spTgt>
                                        </p:tgtEl>
                                        <p:attrNameLst>
                                          <p:attrName>style.visibility</p:attrName>
                                        </p:attrNameLst>
                                      </p:cBhvr>
                                      <p:to>
                                        <p:strVal val="visible"/>
                                      </p:to>
                                    </p:set>
                                    <p:anim calcmode="lin" valueType="num">
                                      <p:cBhvr additive="base">
                                        <p:cTn id="25" dur="500" fill="hold"/>
                                        <p:tgtEl>
                                          <p:spTgt spid="15258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25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2581">
                                            <p:txEl>
                                              <p:pRg st="3" end="3"/>
                                            </p:txEl>
                                          </p:spTgt>
                                        </p:tgtEl>
                                        <p:attrNameLst>
                                          <p:attrName>style.visibility</p:attrName>
                                        </p:attrNameLst>
                                      </p:cBhvr>
                                      <p:to>
                                        <p:strVal val="visible"/>
                                      </p:to>
                                    </p:set>
                                    <p:anim calcmode="lin" valueType="num">
                                      <p:cBhvr additive="base">
                                        <p:cTn id="31" dur="500" fill="hold"/>
                                        <p:tgtEl>
                                          <p:spTgt spid="15258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25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2581">
                                            <p:txEl>
                                              <p:pRg st="4" end="4"/>
                                            </p:txEl>
                                          </p:spTgt>
                                        </p:tgtEl>
                                        <p:attrNameLst>
                                          <p:attrName>style.visibility</p:attrName>
                                        </p:attrNameLst>
                                      </p:cBhvr>
                                      <p:to>
                                        <p:strVal val="visible"/>
                                      </p:to>
                                    </p:set>
                                    <p:anim calcmode="lin" valueType="num">
                                      <p:cBhvr additive="base">
                                        <p:cTn id="37" dur="500" fill="hold"/>
                                        <p:tgtEl>
                                          <p:spTgt spid="15258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258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5">
            <a:extLst>
              <a:ext uri="{FF2B5EF4-FFF2-40B4-BE49-F238E27FC236}">
                <a16:creationId xmlns:a16="http://schemas.microsoft.com/office/drawing/2014/main" id="{27D556AC-554E-D540-9D26-EF3E87930925}"/>
              </a:ext>
            </a:extLst>
          </p:cNvPr>
          <p:cNvSpPr>
            <a:spLocks noGrp="1" noChangeArrowheads="1"/>
          </p:cNvSpPr>
          <p:nvPr>
            <p:ph type="body" sz="half" idx="4294967295"/>
          </p:nvPr>
        </p:nvSpPr>
        <p:spPr>
          <a:xfrm>
            <a:off x="548640" y="1600200"/>
            <a:ext cx="5384800" cy="4495800"/>
          </a:xfrm>
        </p:spPr>
        <p:txBody>
          <a:bodyPr>
            <a:normAutofit/>
          </a:bodyPr>
          <a:lstStyle/>
          <a:p>
            <a:pPr marL="0" indent="0" eaLnBrk="1" hangingPunct="1">
              <a:lnSpc>
                <a:spcPct val="150000"/>
              </a:lnSpc>
              <a:buNone/>
              <a:defRPr/>
            </a:pPr>
            <a:r>
              <a:rPr lang="pl-PL" sz="4800" b="1" dirty="0">
                <a:solidFill>
                  <a:schemeClr val="accent5">
                    <a:lumMod val="75000"/>
                  </a:schemeClr>
                </a:solidFill>
                <a:latin typeface="Garamond" panose="02020404030301010803" pitchFamily="18" charset="0"/>
              </a:rPr>
              <a:t>Skręcenie</a:t>
            </a:r>
            <a:r>
              <a:rPr lang="pl-PL" sz="3200" dirty="0">
                <a:solidFill>
                  <a:schemeClr val="accent5">
                    <a:lumMod val="75000"/>
                  </a:schemeClr>
                </a:solidFill>
                <a:latin typeface="Garamond" panose="02020404030301010803" pitchFamily="18" charset="0"/>
              </a:rPr>
              <a:t>- pourazowe, gwałtowne przemieszczenie się powierzchni stawowych z uszkodzeniem aparatu torebkowo-więzadłowego stawu.</a:t>
            </a:r>
          </a:p>
        </p:txBody>
      </p:sp>
      <p:sp>
        <p:nvSpPr>
          <p:cNvPr id="154630" name="Rectangle 6">
            <a:extLst>
              <a:ext uri="{FF2B5EF4-FFF2-40B4-BE49-F238E27FC236}">
                <a16:creationId xmlns:a16="http://schemas.microsoft.com/office/drawing/2014/main" id="{2C6B97F7-8D7C-EFA8-51D4-9A162530BE19}"/>
              </a:ext>
            </a:extLst>
          </p:cNvPr>
          <p:cNvSpPr>
            <a:spLocks noGrp="1" noChangeArrowheads="1"/>
          </p:cNvSpPr>
          <p:nvPr>
            <p:ph type="body" sz="half" idx="4294967295"/>
          </p:nvPr>
        </p:nvSpPr>
        <p:spPr>
          <a:xfrm>
            <a:off x="6596186" y="460716"/>
            <a:ext cx="5384800" cy="4495800"/>
          </a:xfrm>
        </p:spPr>
        <p:txBody>
          <a:bodyPr>
            <a:noAutofit/>
          </a:bodyPr>
          <a:lstStyle/>
          <a:p>
            <a:pPr eaLnBrk="1" hangingPunct="1">
              <a:lnSpc>
                <a:spcPct val="150000"/>
              </a:lnSpc>
              <a:buFontTx/>
              <a:buNone/>
              <a:defRPr/>
            </a:pPr>
            <a:r>
              <a:rPr lang="pl-PL" sz="2800" b="1" dirty="0">
                <a:solidFill>
                  <a:schemeClr val="accent5">
                    <a:lumMod val="75000"/>
                  </a:schemeClr>
                </a:solidFill>
                <a:latin typeface="Garamond" panose="02020404030301010803" pitchFamily="18" charset="0"/>
              </a:rPr>
              <a:t>Objawy:</a:t>
            </a:r>
          </a:p>
          <a:p>
            <a:pPr eaLnBrk="1" hangingPunct="1">
              <a:lnSpc>
                <a:spcPct val="150000"/>
              </a:lnSpc>
              <a:defRPr/>
            </a:pPr>
            <a:r>
              <a:rPr lang="pl-PL" sz="2800" dirty="0">
                <a:solidFill>
                  <a:schemeClr val="accent5">
                    <a:lumMod val="75000"/>
                  </a:schemeClr>
                </a:solidFill>
                <a:latin typeface="Garamond" panose="02020404030301010803" pitchFamily="18" charset="0"/>
              </a:rPr>
              <a:t>Nagły, ostry ból,</a:t>
            </a:r>
          </a:p>
          <a:p>
            <a:pPr eaLnBrk="1" hangingPunct="1">
              <a:lnSpc>
                <a:spcPct val="150000"/>
              </a:lnSpc>
              <a:defRPr/>
            </a:pPr>
            <a:r>
              <a:rPr lang="pl-PL" sz="2800" dirty="0">
                <a:solidFill>
                  <a:schemeClr val="accent5">
                    <a:lumMod val="75000"/>
                  </a:schemeClr>
                </a:solidFill>
                <a:latin typeface="Garamond" panose="02020404030301010803" pitchFamily="18" charset="0"/>
              </a:rPr>
              <a:t>Obrzęk,</a:t>
            </a:r>
          </a:p>
          <a:p>
            <a:pPr eaLnBrk="1" hangingPunct="1">
              <a:lnSpc>
                <a:spcPct val="150000"/>
              </a:lnSpc>
              <a:defRPr/>
            </a:pPr>
            <a:r>
              <a:rPr lang="pl-PL" sz="2800" dirty="0">
                <a:solidFill>
                  <a:schemeClr val="accent5">
                    <a:lumMod val="75000"/>
                  </a:schemeClr>
                </a:solidFill>
                <a:latin typeface="Garamond" panose="02020404030301010803" pitchFamily="18" charset="0"/>
              </a:rPr>
              <a:t>Ograniczenie ruchomości,</a:t>
            </a:r>
          </a:p>
          <a:p>
            <a:pPr eaLnBrk="1" hangingPunct="1">
              <a:lnSpc>
                <a:spcPct val="150000"/>
              </a:lnSpc>
              <a:defRPr/>
            </a:pPr>
            <a:r>
              <a:rPr lang="pl-PL" sz="2800" dirty="0">
                <a:solidFill>
                  <a:schemeClr val="accent5">
                    <a:lumMod val="75000"/>
                  </a:schemeClr>
                </a:solidFill>
                <a:latin typeface="Garamond" panose="02020404030301010803" pitchFamily="18" charset="0"/>
              </a:rPr>
              <a:t>Niekiedy ruchy patologiczne świadczące o przerwaniu więzadeł stawowych.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4629">
                                            <p:txEl>
                                              <p:pRg st="0" end="0"/>
                                            </p:txEl>
                                          </p:spTgt>
                                        </p:tgtEl>
                                        <p:attrNameLst>
                                          <p:attrName>style.visibility</p:attrName>
                                        </p:attrNameLst>
                                      </p:cBhvr>
                                      <p:to>
                                        <p:strVal val="visible"/>
                                      </p:to>
                                    </p:set>
                                    <p:anim calcmode="lin" valueType="num">
                                      <p:cBhvr additive="base">
                                        <p:cTn id="7" dur="500" fill="hold"/>
                                        <p:tgtEl>
                                          <p:spTgt spid="1546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30">
                                            <p:txEl>
                                              <p:pRg st="0" end="0"/>
                                            </p:txEl>
                                          </p:spTgt>
                                        </p:tgtEl>
                                        <p:attrNameLst>
                                          <p:attrName>style.visibility</p:attrName>
                                        </p:attrNameLst>
                                      </p:cBhvr>
                                      <p:to>
                                        <p:strVal val="visible"/>
                                      </p:to>
                                    </p:set>
                                    <p:anim calcmode="lin" valueType="num">
                                      <p:cBhvr additive="base">
                                        <p:cTn id="13" dur="500" fill="hold"/>
                                        <p:tgtEl>
                                          <p:spTgt spid="1546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30">
                                            <p:txEl>
                                              <p:pRg st="1" end="1"/>
                                            </p:txEl>
                                          </p:spTgt>
                                        </p:tgtEl>
                                        <p:attrNameLst>
                                          <p:attrName>style.visibility</p:attrName>
                                        </p:attrNameLst>
                                      </p:cBhvr>
                                      <p:to>
                                        <p:strVal val="visible"/>
                                      </p:to>
                                    </p:set>
                                    <p:anim calcmode="lin" valueType="num">
                                      <p:cBhvr additive="base">
                                        <p:cTn id="19" dur="500" fill="hold"/>
                                        <p:tgtEl>
                                          <p:spTgt spid="15463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4630">
                                            <p:txEl>
                                              <p:pRg st="2" end="2"/>
                                            </p:txEl>
                                          </p:spTgt>
                                        </p:tgtEl>
                                        <p:attrNameLst>
                                          <p:attrName>style.visibility</p:attrName>
                                        </p:attrNameLst>
                                      </p:cBhvr>
                                      <p:to>
                                        <p:strVal val="visible"/>
                                      </p:to>
                                    </p:set>
                                    <p:anim calcmode="lin" valueType="num">
                                      <p:cBhvr additive="base">
                                        <p:cTn id="25" dur="500" fill="hold"/>
                                        <p:tgtEl>
                                          <p:spTgt spid="15463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46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4630">
                                            <p:txEl>
                                              <p:pRg st="2" end="2"/>
                                            </p:txEl>
                                          </p:spTgt>
                                        </p:tgtEl>
                                        <p:attrNameLst>
                                          <p:attrName>style.visibility</p:attrName>
                                        </p:attrNameLst>
                                      </p:cBhvr>
                                      <p:to>
                                        <p:strVal val="visible"/>
                                      </p:to>
                                    </p:set>
                                    <p:anim calcmode="lin" valueType="num">
                                      <p:cBhvr additive="base">
                                        <p:cTn id="31" dur="500" fill="hold"/>
                                        <p:tgtEl>
                                          <p:spTgt spid="15463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46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4630">
                                            <p:txEl>
                                              <p:pRg st="3" end="3"/>
                                            </p:txEl>
                                          </p:spTgt>
                                        </p:tgtEl>
                                        <p:attrNameLst>
                                          <p:attrName>style.visibility</p:attrName>
                                        </p:attrNameLst>
                                      </p:cBhvr>
                                      <p:to>
                                        <p:strVal val="visible"/>
                                      </p:to>
                                    </p:set>
                                    <p:anim calcmode="lin" valueType="num">
                                      <p:cBhvr additive="base">
                                        <p:cTn id="37" dur="500" fill="hold"/>
                                        <p:tgtEl>
                                          <p:spTgt spid="15463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46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4630">
                                            <p:txEl>
                                              <p:pRg st="4" end="4"/>
                                            </p:txEl>
                                          </p:spTgt>
                                        </p:tgtEl>
                                        <p:attrNameLst>
                                          <p:attrName>style.visibility</p:attrName>
                                        </p:attrNameLst>
                                      </p:cBhvr>
                                      <p:to>
                                        <p:strVal val="visible"/>
                                      </p:to>
                                    </p:set>
                                    <p:anim calcmode="lin" valueType="num">
                                      <p:cBhvr additive="base">
                                        <p:cTn id="43" dur="500" fill="hold"/>
                                        <p:tgtEl>
                                          <p:spTgt spid="15463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46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06DFF32D-94FB-8E37-6E34-9D9831A6F0D7}"/>
              </a:ext>
            </a:extLst>
          </p:cNvPr>
          <p:cNvSpPr>
            <a:spLocks noGrp="1" noChangeArrowheads="1"/>
          </p:cNvSpPr>
          <p:nvPr>
            <p:ph type="title" idx="4294967295"/>
          </p:nvPr>
        </p:nvSpPr>
        <p:spPr>
          <a:xfrm>
            <a:off x="0" y="274638"/>
            <a:ext cx="10972800" cy="1143000"/>
          </a:xfrm>
        </p:spPr>
        <p:txBody>
          <a:bodyPr/>
          <a:lstStyle/>
          <a:p>
            <a:pPr eaLnBrk="1" hangingPunct="1">
              <a:defRPr/>
            </a:pPr>
            <a:r>
              <a:rPr lang="pl-PL" b="1" dirty="0">
                <a:solidFill>
                  <a:srgbClr val="FF0000"/>
                </a:solidFill>
                <a:latin typeface="Garamond" panose="02020404030301010803" pitchFamily="18" charset="0"/>
              </a:rPr>
              <a:t>Pamiętaj!</a:t>
            </a:r>
          </a:p>
        </p:txBody>
      </p:sp>
      <p:sp>
        <p:nvSpPr>
          <p:cNvPr id="156675" name="Rectangle 3">
            <a:extLst>
              <a:ext uri="{FF2B5EF4-FFF2-40B4-BE49-F238E27FC236}">
                <a16:creationId xmlns:a16="http://schemas.microsoft.com/office/drawing/2014/main" id="{7FC71F4E-9402-69B5-54E9-F40F840FB8A4}"/>
              </a:ext>
            </a:extLst>
          </p:cNvPr>
          <p:cNvSpPr>
            <a:spLocks noGrp="1" noChangeArrowheads="1"/>
          </p:cNvSpPr>
          <p:nvPr>
            <p:ph type="body" idx="4294967295"/>
          </p:nvPr>
        </p:nvSpPr>
        <p:spPr>
          <a:xfrm>
            <a:off x="503583" y="2594113"/>
            <a:ext cx="10972800" cy="2428053"/>
          </a:xfrm>
        </p:spPr>
        <p:txBody>
          <a:bodyPr>
            <a:normAutofit/>
          </a:bodyPr>
          <a:lstStyle/>
          <a:p>
            <a:pPr algn="ctr" eaLnBrk="1" hangingPunct="1">
              <a:lnSpc>
                <a:spcPct val="150000"/>
              </a:lnSpc>
              <a:buFontTx/>
              <a:buNone/>
              <a:defRPr/>
            </a:pPr>
            <a:r>
              <a:rPr lang="pl-PL" sz="3200" dirty="0">
                <a:solidFill>
                  <a:schemeClr val="accent5">
                    <a:lumMod val="75000"/>
                  </a:schemeClr>
                </a:solidFill>
                <a:latin typeface="Garamond" panose="02020404030301010803" pitchFamily="18" charset="0"/>
              </a:rPr>
              <a:t>Zwichniecie stawu wymaga jak najszybszego nastawienia. Nastawienie stawu będzie tym trudniejsze, im więcej czasu upłynie od wypadku.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66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6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AEA5D6F4-810C-0F24-5214-DC95C2C636E5}"/>
              </a:ext>
            </a:extLst>
          </p:cNvPr>
          <p:cNvSpPr>
            <a:spLocks noGrp="1" noChangeArrowheads="1"/>
          </p:cNvSpPr>
          <p:nvPr>
            <p:ph type="title" idx="4294967295"/>
          </p:nvPr>
        </p:nvSpPr>
        <p:spPr>
          <a:xfrm>
            <a:off x="914400" y="579438"/>
            <a:ext cx="10972800" cy="1143000"/>
          </a:xfrm>
        </p:spPr>
        <p:txBody>
          <a:bodyPr>
            <a:normAutofit fontScale="90000"/>
          </a:bodyPr>
          <a:lstStyle/>
          <a:p>
            <a:pPr eaLnBrk="1" hangingPunct="1">
              <a:defRPr/>
            </a:pPr>
            <a:r>
              <a:rPr lang="pl-PL" sz="4000" dirty="0">
                <a:solidFill>
                  <a:schemeClr val="accent5">
                    <a:lumMod val="75000"/>
                  </a:schemeClr>
                </a:solidFill>
                <a:latin typeface="Garamond" panose="02020404030301010803" pitchFamily="18" charset="0"/>
              </a:rPr>
              <a:t>Postępowanie w zwichnięciach </a:t>
            </a:r>
            <a:br>
              <a:rPr lang="pl-PL" sz="4000" dirty="0">
                <a:solidFill>
                  <a:schemeClr val="accent5">
                    <a:lumMod val="75000"/>
                  </a:schemeClr>
                </a:solidFill>
                <a:latin typeface="Garamond" panose="02020404030301010803" pitchFamily="18" charset="0"/>
              </a:rPr>
            </a:br>
            <a:r>
              <a:rPr lang="pl-PL" sz="4000" dirty="0">
                <a:solidFill>
                  <a:schemeClr val="accent5">
                    <a:lumMod val="75000"/>
                  </a:schemeClr>
                </a:solidFill>
                <a:latin typeface="Garamond" panose="02020404030301010803" pitchFamily="18" charset="0"/>
              </a:rPr>
              <a:t>i skręceniach.</a:t>
            </a:r>
          </a:p>
        </p:txBody>
      </p:sp>
      <p:sp>
        <p:nvSpPr>
          <p:cNvPr id="157699" name="Rectangle 3">
            <a:extLst>
              <a:ext uri="{FF2B5EF4-FFF2-40B4-BE49-F238E27FC236}">
                <a16:creationId xmlns:a16="http://schemas.microsoft.com/office/drawing/2014/main" id="{1CDDB5FB-211F-4F42-92A3-B911A588B38C}"/>
              </a:ext>
            </a:extLst>
          </p:cNvPr>
          <p:cNvSpPr>
            <a:spLocks noGrp="1" noChangeArrowheads="1"/>
          </p:cNvSpPr>
          <p:nvPr>
            <p:ph type="body" idx="4294967295"/>
          </p:nvPr>
        </p:nvSpPr>
        <p:spPr>
          <a:xfrm>
            <a:off x="715617" y="2037522"/>
            <a:ext cx="10972800" cy="4495800"/>
          </a:xfrm>
        </p:spPr>
        <p:txBody>
          <a:bodyPr/>
          <a:lstStyle/>
          <a:p>
            <a:pPr marL="609600" indent="-609600" eaLnBrk="1" hangingPunct="1">
              <a:buFontTx/>
              <a:buAutoNum type="arabicPeriod"/>
              <a:defRPr/>
            </a:pPr>
            <a:r>
              <a:rPr lang="pl-PL" sz="2800" dirty="0">
                <a:solidFill>
                  <a:schemeClr val="accent5">
                    <a:lumMod val="75000"/>
                  </a:schemeClr>
                </a:solidFill>
                <a:latin typeface="Garamond" panose="02020404030301010803" pitchFamily="18" charset="0"/>
              </a:rPr>
              <a:t>Posadzić lub położyć poszkodowanego.</a:t>
            </a:r>
          </a:p>
          <a:p>
            <a:pPr marL="609600" indent="-609600" eaLnBrk="1" hangingPunct="1">
              <a:buFontTx/>
              <a:buAutoNum type="arabicPeriod"/>
              <a:defRPr/>
            </a:pPr>
            <a:r>
              <a:rPr lang="pl-PL" sz="2800" dirty="0">
                <a:solidFill>
                  <a:schemeClr val="accent5">
                    <a:lumMod val="75000"/>
                  </a:schemeClr>
                </a:solidFill>
                <a:latin typeface="Garamond" panose="02020404030301010803" pitchFamily="18" charset="0"/>
              </a:rPr>
              <a:t>Wezwać pomoc specjalistyczną.</a:t>
            </a:r>
          </a:p>
          <a:p>
            <a:pPr marL="609600" indent="-609600" eaLnBrk="1" hangingPunct="1">
              <a:buFontTx/>
              <a:buAutoNum type="arabicPeriod"/>
              <a:defRPr/>
            </a:pPr>
            <a:r>
              <a:rPr lang="pl-PL" sz="2800" dirty="0">
                <a:solidFill>
                  <a:schemeClr val="accent5">
                    <a:lumMod val="75000"/>
                  </a:schemeClr>
                </a:solidFill>
                <a:latin typeface="Garamond" panose="02020404030301010803" pitchFamily="18" charset="0"/>
              </a:rPr>
              <a:t>Zapobiec ruchom w miejscu uszkodzenia.</a:t>
            </a:r>
          </a:p>
          <a:p>
            <a:pPr marL="609600" indent="-609600" eaLnBrk="1" hangingPunct="1">
              <a:buFontTx/>
              <a:buAutoNum type="arabicPeriod"/>
              <a:defRPr/>
            </a:pPr>
            <a:r>
              <a:rPr lang="pl-PL" sz="2800" dirty="0">
                <a:solidFill>
                  <a:schemeClr val="accent5">
                    <a:lumMod val="75000"/>
                  </a:schemeClr>
                </a:solidFill>
                <a:latin typeface="Garamond" panose="02020404030301010803" pitchFamily="18" charset="0"/>
              </a:rPr>
              <a:t>Unieruchomić kończynę w położeniu, które jest najwygodniejsze dla poszkodowanego.</a:t>
            </a:r>
          </a:p>
          <a:p>
            <a:pPr marL="609600" indent="-609600" eaLnBrk="1" hangingPunct="1">
              <a:buFontTx/>
              <a:buAutoNum type="arabicPeriod"/>
              <a:defRPr/>
            </a:pPr>
            <a:r>
              <a:rPr lang="pl-PL" sz="2800" dirty="0">
                <a:solidFill>
                  <a:schemeClr val="accent5">
                    <a:lumMod val="75000"/>
                  </a:schemeClr>
                </a:solidFill>
                <a:latin typeface="Garamond" panose="02020404030301010803" pitchFamily="18" charset="0"/>
              </a:rPr>
              <a:t>Zastosować zimny okład.</a:t>
            </a:r>
          </a:p>
          <a:p>
            <a:pPr marL="609600" indent="-609600" algn="ctr" eaLnBrk="1" hangingPunct="1">
              <a:buNone/>
              <a:defRPr/>
            </a:pPr>
            <a:r>
              <a:rPr lang="pl-PL" sz="3200" dirty="0">
                <a:solidFill>
                  <a:srgbClr val="FF0000"/>
                </a:solidFill>
                <a:latin typeface="Garamond" panose="02020404030301010803" pitchFamily="18" charset="0"/>
              </a:rPr>
              <a:t>Nie prostuj na siłę kończyny do ułożenia fizjologicznego.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5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699">
                                            <p:txEl>
                                              <p:pRg st="1" end="1"/>
                                            </p:txEl>
                                          </p:spTgt>
                                        </p:tgtEl>
                                        <p:attrNameLst>
                                          <p:attrName>style.visibility</p:attrName>
                                        </p:attrNameLst>
                                      </p:cBhvr>
                                      <p:to>
                                        <p:strVal val="visible"/>
                                      </p:to>
                                    </p:set>
                                    <p:anim calcmode="lin" valueType="num">
                                      <p:cBhvr additive="base">
                                        <p:cTn id="13" dur="5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 calcmode="lin" valueType="num">
                                      <p:cBhvr additive="base">
                                        <p:cTn id="19" dur="5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7699">
                                            <p:txEl>
                                              <p:pRg st="3" end="3"/>
                                            </p:txEl>
                                          </p:spTgt>
                                        </p:tgtEl>
                                        <p:attrNameLst>
                                          <p:attrName>style.visibility</p:attrName>
                                        </p:attrNameLst>
                                      </p:cBhvr>
                                      <p:to>
                                        <p:strVal val="visible"/>
                                      </p:to>
                                    </p:set>
                                    <p:anim calcmode="lin" valueType="num">
                                      <p:cBhvr additive="base">
                                        <p:cTn id="25" dur="5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7699">
                                            <p:txEl>
                                              <p:pRg st="4" end="4"/>
                                            </p:txEl>
                                          </p:spTgt>
                                        </p:tgtEl>
                                        <p:attrNameLst>
                                          <p:attrName>style.visibility</p:attrName>
                                        </p:attrNameLst>
                                      </p:cBhvr>
                                      <p:to>
                                        <p:strVal val="visible"/>
                                      </p:to>
                                    </p:set>
                                    <p:anim calcmode="lin" valueType="num">
                                      <p:cBhvr additive="base">
                                        <p:cTn id="31" dur="500" fill="hold"/>
                                        <p:tgtEl>
                                          <p:spTgt spid="157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7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157699">
                                            <p:txEl>
                                              <p:pRg st="5" end="5"/>
                                            </p:txEl>
                                          </p:spTgt>
                                        </p:tgtEl>
                                        <p:attrNameLst>
                                          <p:attrName>style.visibility</p:attrName>
                                        </p:attrNameLst>
                                      </p:cBhvr>
                                      <p:to>
                                        <p:strVal val="visible"/>
                                      </p:to>
                                    </p:set>
                                    <p:anim calcmode="lin" valueType="num">
                                      <p:cBhvr>
                                        <p:cTn id="37" dur="500" fill="hold"/>
                                        <p:tgtEl>
                                          <p:spTgt spid="15769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57699">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57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5B95A48C-3248-4ABD-FD99-FA5DCF34BFB1}"/>
              </a:ext>
            </a:extLst>
          </p:cNvPr>
          <p:cNvSpPr>
            <a:spLocks noGrp="1" noChangeArrowheads="1"/>
          </p:cNvSpPr>
          <p:nvPr>
            <p:ph type="title" idx="4294967295"/>
          </p:nvPr>
        </p:nvSpPr>
        <p:spPr>
          <a:xfrm>
            <a:off x="1046922" y="685455"/>
            <a:ext cx="10972800" cy="1143000"/>
          </a:xfrm>
        </p:spPr>
        <p:txBody>
          <a:bodyPr/>
          <a:lstStyle/>
          <a:p>
            <a:pPr eaLnBrk="1" hangingPunct="1">
              <a:defRPr/>
            </a:pPr>
            <a:r>
              <a:rPr lang="pl-PL" dirty="0">
                <a:solidFill>
                  <a:schemeClr val="accent5">
                    <a:lumMod val="75000"/>
                  </a:schemeClr>
                </a:solidFill>
                <a:latin typeface="Garamond" panose="02020404030301010803" pitchFamily="18" charset="0"/>
              </a:rPr>
              <a:t>Urazy głowy i kręgosłupa</a:t>
            </a:r>
          </a:p>
        </p:txBody>
      </p:sp>
      <p:sp>
        <p:nvSpPr>
          <p:cNvPr id="147459" name="Rectangle 3">
            <a:extLst>
              <a:ext uri="{FF2B5EF4-FFF2-40B4-BE49-F238E27FC236}">
                <a16:creationId xmlns:a16="http://schemas.microsoft.com/office/drawing/2014/main" id="{6C4B0DA8-8ED1-B62E-F24F-7AAB6B17995B}"/>
              </a:ext>
            </a:extLst>
          </p:cNvPr>
          <p:cNvSpPr>
            <a:spLocks noGrp="1" noChangeArrowheads="1"/>
          </p:cNvSpPr>
          <p:nvPr>
            <p:ph type="body" idx="4294967295"/>
          </p:nvPr>
        </p:nvSpPr>
        <p:spPr>
          <a:xfrm>
            <a:off x="609600" y="1626704"/>
            <a:ext cx="11290852" cy="4956657"/>
          </a:xfrm>
        </p:spPr>
        <p:txBody>
          <a:bodyPr>
            <a:normAutofit/>
          </a:bodyPr>
          <a:lstStyle/>
          <a:p>
            <a:pPr eaLnBrk="1" hangingPunct="1">
              <a:lnSpc>
                <a:spcPct val="90000"/>
              </a:lnSpc>
              <a:buFontTx/>
              <a:buNone/>
              <a:defRPr/>
            </a:pPr>
            <a:r>
              <a:rPr lang="pl-PL" sz="3200" b="1" dirty="0">
                <a:solidFill>
                  <a:schemeClr val="accent5">
                    <a:lumMod val="75000"/>
                  </a:schemeClr>
                </a:solidFill>
                <a:latin typeface="Garamond" panose="02020404030301010803" pitchFamily="18" charset="0"/>
              </a:rPr>
              <a:t>Objawy:</a:t>
            </a:r>
          </a:p>
          <a:p>
            <a:pPr eaLnBrk="1" hangingPunct="1">
              <a:lnSpc>
                <a:spcPct val="90000"/>
              </a:lnSpc>
              <a:defRPr/>
            </a:pPr>
            <a:r>
              <a:rPr lang="pl-PL" sz="2800" dirty="0">
                <a:solidFill>
                  <a:schemeClr val="accent5">
                    <a:lumMod val="75000"/>
                  </a:schemeClr>
                </a:solidFill>
                <a:latin typeface="Garamond" panose="02020404030301010803" pitchFamily="18" charset="0"/>
              </a:rPr>
              <a:t>Poszkodowany jest ospały, śpiący, pobudzony lub nieprzytomny,</a:t>
            </a:r>
          </a:p>
          <a:p>
            <a:pPr eaLnBrk="1" hangingPunct="1">
              <a:lnSpc>
                <a:spcPct val="90000"/>
              </a:lnSpc>
              <a:defRPr/>
            </a:pPr>
            <a:r>
              <a:rPr lang="pl-PL" sz="2800" dirty="0">
                <a:solidFill>
                  <a:schemeClr val="accent5">
                    <a:lumMod val="75000"/>
                  </a:schemeClr>
                </a:solidFill>
                <a:latin typeface="Garamond" panose="02020404030301010803" pitchFamily="18" charset="0"/>
              </a:rPr>
              <a:t>Nie pamięta co się stało,</a:t>
            </a:r>
          </a:p>
          <a:p>
            <a:pPr eaLnBrk="1" hangingPunct="1">
              <a:lnSpc>
                <a:spcPct val="90000"/>
              </a:lnSpc>
              <a:defRPr/>
            </a:pPr>
            <a:r>
              <a:rPr lang="pl-PL" sz="2800" dirty="0">
                <a:solidFill>
                  <a:schemeClr val="accent5">
                    <a:lumMod val="75000"/>
                  </a:schemeClr>
                </a:solidFill>
                <a:latin typeface="Garamond" panose="02020404030301010803" pitchFamily="18" charset="0"/>
              </a:rPr>
              <a:t>Ma silny ból głowy, nudności, wymioty, drgawki,</a:t>
            </a:r>
          </a:p>
          <a:p>
            <a:pPr eaLnBrk="1" hangingPunct="1">
              <a:lnSpc>
                <a:spcPct val="90000"/>
              </a:lnSpc>
              <a:defRPr/>
            </a:pPr>
            <a:r>
              <a:rPr lang="pl-PL" sz="2800" dirty="0">
                <a:solidFill>
                  <a:schemeClr val="accent5">
                    <a:lumMod val="75000"/>
                  </a:schemeClr>
                </a:solidFill>
                <a:latin typeface="Garamond" panose="02020404030301010803" pitchFamily="18" charset="0"/>
              </a:rPr>
              <a:t>Zgłasza brak czucia lub mrowienie,</a:t>
            </a:r>
          </a:p>
          <a:p>
            <a:pPr eaLnBrk="1" hangingPunct="1">
              <a:lnSpc>
                <a:spcPct val="90000"/>
              </a:lnSpc>
              <a:defRPr/>
            </a:pPr>
            <a:r>
              <a:rPr lang="pl-PL" sz="2800" dirty="0">
                <a:solidFill>
                  <a:schemeClr val="accent5">
                    <a:lumMod val="75000"/>
                  </a:schemeClr>
                </a:solidFill>
                <a:latin typeface="Garamond" panose="02020404030301010803" pitchFamily="18" charset="0"/>
              </a:rPr>
              <a:t>Czuje ból szyi, pleców, lub jego plecy i szyja są wrażliwe na dotyk.</a:t>
            </a:r>
          </a:p>
          <a:p>
            <a:pPr eaLnBrk="1" hangingPunct="1">
              <a:lnSpc>
                <a:spcPct val="90000"/>
              </a:lnSpc>
              <a:defRPr/>
            </a:pPr>
            <a:r>
              <a:rPr lang="pl-PL" sz="2800" dirty="0">
                <a:solidFill>
                  <a:schemeClr val="accent5">
                    <a:lumMod val="75000"/>
                  </a:schemeClr>
                </a:solidFill>
                <a:latin typeface="Garamond" panose="02020404030301010803" pitchFamily="18" charset="0"/>
              </a:rPr>
              <a:t>Wyciek z uszu lub nosa wodnistej krwi lub czystego płynu (złamanie podstawy czaszki).</a:t>
            </a:r>
          </a:p>
          <a:p>
            <a:pPr eaLnBrk="1" hangingPunct="1">
              <a:lnSpc>
                <a:spcPct val="90000"/>
              </a:lnSpc>
              <a:defRPr/>
            </a:pPr>
            <a:r>
              <a:rPr lang="pl-PL" sz="3200" b="1" dirty="0">
                <a:solidFill>
                  <a:srgbClr val="FF0000"/>
                </a:solidFill>
                <a:latin typeface="Garamond" panose="02020404030301010803" pitchFamily="18" charset="0"/>
              </a:rPr>
              <a:t>Nie tamuj wypływu krwi i płynu mózgowo- rdzeniowego!</a:t>
            </a:r>
          </a:p>
          <a:p>
            <a:pPr eaLnBrk="1" hangingPunct="1">
              <a:lnSpc>
                <a:spcPct val="90000"/>
              </a:lnSpc>
              <a:defRPr/>
            </a:pPr>
            <a:endParaRPr lang="pl-PL" sz="2400" dirty="0"/>
          </a:p>
          <a:p>
            <a:pPr eaLnBrk="1" hangingPunct="1">
              <a:lnSpc>
                <a:spcPct val="90000"/>
              </a:lnSpc>
              <a:buFontTx/>
              <a:buNone/>
              <a:defRPr/>
            </a:pPr>
            <a:endParaRPr lang="pl-PL" sz="2400" dirty="0"/>
          </a:p>
          <a:p>
            <a:pPr eaLnBrk="1" hangingPunct="1">
              <a:lnSpc>
                <a:spcPct val="90000"/>
              </a:lnSpc>
              <a:buFontTx/>
              <a:buNone/>
              <a:defRPr/>
            </a:pPr>
            <a:endParaRPr lang="pl-PL"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 calcmode="lin" valueType="num">
                                      <p:cBhvr additive="base">
                                        <p:cTn id="19" dur="5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7459">
                                            <p:txEl>
                                              <p:pRg st="3" end="3"/>
                                            </p:txEl>
                                          </p:spTgt>
                                        </p:tgtEl>
                                        <p:attrNameLst>
                                          <p:attrName>style.visibility</p:attrName>
                                        </p:attrNameLst>
                                      </p:cBhvr>
                                      <p:to>
                                        <p:strVal val="visible"/>
                                      </p:to>
                                    </p:set>
                                    <p:anim calcmode="lin" valueType="num">
                                      <p:cBhvr additive="base">
                                        <p:cTn id="25" dur="5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7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7459">
                                            <p:txEl>
                                              <p:pRg st="4" end="4"/>
                                            </p:txEl>
                                          </p:spTgt>
                                        </p:tgtEl>
                                        <p:attrNameLst>
                                          <p:attrName>style.visibility</p:attrName>
                                        </p:attrNameLst>
                                      </p:cBhvr>
                                      <p:to>
                                        <p:strVal val="visible"/>
                                      </p:to>
                                    </p:set>
                                    <p:anim calcmode="lin" valueType="num">
                                      <p:cBhvr additive="base">
                                        <p:cTn id="31" dur="5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7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7459">
                                            <p:txEl>
                                              <p:pRg st="5" end="5"/>
                                            </p:txEl>
                                          </p:spTgt>
                                        </p:tgtEl>
                                        <p:attrNameLst>
                                          <p:attrName>style.visibility</p:attrName>
                                        </p:attrNameLst>
                                      </p:cBhvr>
                                      <p:to>
                                        <p:strVal val="visible"/>
                                      </p:to>
                                    </p:set>
                                    <p:anim calcmode="lin" valueType="num">
                                      <p:cBhvr additive="base">
                                        <p:cTn id="37" dur="5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7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7459">
                                            <p:txEl>
                                              <p:pRg st="6" end="6"/>
                                            </p:txEl>
                                          </p:spTgt>
                                        </p:tgtEl>
                                        <p:attrNameLst>
                                          <p:attrName>style.visibility</p:attrName>
                                        </p:attrNameLst>
                                      </p:cBhvr>
                                      <p:to>
                                        <p:strVal val="visible"/>
                                      </p:to>
                                    </p:set>
                                    <p:anim calcmode="lin" valueType="num">
                                      <p:cBhvr additive="base">
                                        <p:cTn id="43" dur="500" fill="hold"/>
                                        <p:tgtEl>
                                          <p:spTgt spid="1474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74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147459">
                                            <p:txEl>
                                              <p:pRg st="7" end="7"/>
                                            </p:txEl>
                                          </p:spTgt>
                                        </p:tgtEl>
                                        <p:attrNameLst>
                                          <p:attrName>style.visibility</p:attrName>
                                        </p:attrNameLst>
                                      </p:cBhvr>
                                      <p:to>
                                        <p:strVal val="visible"/>
                                      </p:to>
                                    </p:set>
                                    <p:anim calcmode="lin" valueType="num">
                                      <p:cBhvr>
                                        <p:cTn id="49" dur="500" fill="hold"/>
                                        <p:tgtEl>
                                          <p:spTgt spid="147459">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47459">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147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DB4FF81-4450-1D8F-87B3-EB94B3889F68}"/>
              </a:ext>
            </a:extLst>
          </p:cNvPr>
          <p:cNvSpPr>
            <a:spLocks noGrp="1" noChangeArrowheads="1"/>
          </p:cNvSpPr>
          <p:nvPr>
            <p:ph type="title" idx="4294967295"/>
          </p:nvPr>
        </p:nvSpPr>
        <p:spPr>
          <a:xfrm>
            <a:off x="0" y="274638"/>
            <a:ext cx="10972800" cy="1143000"/>
          </a:xfrm>
        </p:spPr>
        <p:txBody>
          <a:bodyPr>
            <a:normAutofit/>
          </a:bodyPr>
          <a:lstStyle/>
          <a:p>
            <a:pPr eaLnBrk="1" hangingPunct="1">
              <a:defRPr/>
            </a:pPr>
            <a:r>
              <a:rPr lang="pl-PL" sz="3200" dirty="0">
                <a:solidFill>
                  <a:schemeClr val="accent5">
                    <a:lumMod val="75000"/>
                  </a:schemeClr>
                </a:solidFill>
                <a:latin typeface="Garamond" panose="02020404030301010803" pitchFamily="18" charset="0"/>
              </a:rPr>
              <a:t>Postępowanie</a:t>
            </a:r>
          </a:p>
        </p:txBody>
      </p:sp>
      <p:sp>
        <p:nvSpPr>
          <p:cNvPr id="149507" name="Rectangle 3">
            <a:extLst>
              <a:ext uri="{FF2B5EF4-FFF2-40B4-BE49-F238E27FC236}">
                <a16:creationId xmlns:a16="http://schemas.microsoft.com/office/drawing/2014/main" id="{2ED1A0D5-0EBE-9D51-75AF-070CDBE83A2B}"/>
              </a:ext>
            </a:extLst>
          </p:cNvPr>
          <p:cNvSpPr>
            <a:spLocks noGrp="1" noChangeArrowheads="1"/>
          </p:cNvSpPr>
          <p:nvPr>
            <p:ph type="body" idx="4294967295"/>
          </p:nvPr>
        </p:nvSpPr>
        <p:spPr>
          <a:xfrm>
            <a:off x="742122" y="1812235"/>
            <a:ext cx="10972800" cy="4495800"/>
          </a:xfrm>
        </p:spPr>
        <p:txBody>
          <a:bodyPr/>
          <a:lstStyle/>
          <a:p>
            <a:pPr eaLnBrk="1" hangingPunct="1">
              <a:defRPr/>
            </a:pPr>
            <a:r>
              <a:rPr lang="pl-PL" sz="3200" dirty="0">
                <a:solidFill>
                  <a:schemeClr val="accent5">
                    <a:lumMod val="75000"/>
                  </a:schemeClr>
                </a:solidFill>
                <a:latin typeface="Garamond" panose="02020404030301010803" pitchFamily="18" charset="0"/>
              </a:rPr>
              <a:t>Natychmiast wezwij wykwalifikowaną pomoc,</a:t>
            </a:r>
          </a:p>
          <a:p>
            <a:pPr eaLnBrk="1" hangingPunct="1">
              <a:defRPr/>
            </a:pPr>
            <a:r>
              <a:rPr lang="pl-PL" sz="3200" dirty="0">
                <a:solidFill>
                  <a:schemeClr val="accent5">
                    <a:lumMod val="75000"/>
                  </a:schemeClr>
                </a:solidFill>
                <a:latin typeface="Garamond" panose="02020404030301010803" pitchFamily="18" charset="0"/>
              </a:rPr>
              <a:t>Jeżeli poszkodowanemu nic nie zagraża pozostaw go w zastałej pozycji,</a:t>
            </a:r>
          </a:p>
          <a:p>
            <a:pPr eaLnBrk="1" hangingPunct="1">
              <a:defRPr/>
            </a:pPr>
            <a:r>
              <a:rPr lang="pl-PL" sz="3200" dirty="0">
                <a:solidFill>
                  <a:schemeClr val="accent5">
                    <a:lumMod val="75000"/>
                  </a:schemeClr>
                </a:solidFill>
                <a:latin typeface="Garamond" panose="02020404030301010803" pitchFamily="18" charset="0"/>
              </a:rPr>
              <a:t>Nie poruszaj poszkodowanego bez potrzeby,</a:t>
            </a:r>
          </a:p>
          <a:p>
            <a:pPr eaLnBrk="1" hangingPunct="1">
              <a:defRPr/>
            </a:pPr>
            <a:r>
              <a:rPr lang="pl-PL" sz="3200" dirty="0">
                <a:solidFill>
                  <a:schemeClr val="accent5">
                    <a:lumMod val="75000"/>
                  </a:schemeClr>
                </a:solidFill>
                <a:latin typeface="Garamond" panose="02020404030301010803" pitchFamily="18" charset="0"/>
              </a:rPr>
              <a:t>Nie podawaj niczego do jedzenia i picia,</a:t>
            </a:r>
          </a:p>
          <a:p>
            <a:pPr eaLnBrk="1" hangingPunct="1">
              <a:defRPr/>
            </a:pPr>
            <a:r>
              <a:rPr lang="pl-PL" sz="3200" dirty="0">
                <a:solidFill>
                  <a:schemeClr val="accent5">
                    <a:lumMod val="75000"/>
                  </a:schemeClr>
                </a:solidFill>
                <a:latin typeface="Garamond" panose="02020404030301010803" pitchFamily="18" charset="0"/>
              </a:rPr>
              <a:t>Zapewnij komfort termiczny i psychiczny,</a:t>
            </a:r>
          </a:p>
          <a:p>
            <a:pPr eaLnBrk="1" hangingPunct="1">
              <a:defRPr/>
            </a:pPr>
            <a:r>
              <a:rPr lang="pl-PL" sz="3200" dirty="0">
                <a:solidFill>
                  <a:schemeClr val="accent5">
                    <a:lumMod val="75000"/>
                  </a:schemeClr>
                </a:solidFill>
                <a:latin typeface="Garamond" panose="02020404030301010803" pitchFamily="18" charset="0"/>
              </a:rPr>
              <a:t>Kontroluj stan poszkodowanego.</a:t>
            </a:r>
          </a:p>
          <a:p>
            <a:pPr eaLnBrk="1" hangingPunct="1">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9507">
                                            <p:txEl>
                                              <p:pRg st="3" end="3"/>
                                            </p:txEl>
                                          </p:spTgt>
                                        </p:tgtEl>
                                        <p:attrNameLst>
                                          <p:attrName>style.visibility</p:attrName>
                                        </p:attrNameLst>
                                      </p:cBhvr>
                                      <p:to>
                                        <p:strVal val="visible"/>
                                      </p:to>
                                    </p:set>
                                    <p:anim calcmode="lin" valueType="num">
                                      <p:cBhvr additive="base">
                                        <p:cTn id="25" dur="5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9507">
                                            <p:txEl>
                                              <p:pRg st="4" end="4"/>
                                            </p:txEl>
                                          </p:spTgt>
                                        </p:tgtEl>
                                        <p:attrNameLst>
                                          <p:attrName>style.visibility</p:attrName>
                                        </p:attrNameLst>
                                      </p:cBhvr>
                                      <p:to>
                                        <p:strVal val="visible"/>
                                      </p:to>
                                    </p:set>
                                    <p:anim calcmode="lin" valueType="num">
                                      <p:cBhvr additive="base">
                                        <p:cTn id="31" dur="5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9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9507">
                                            <p:txEl>
                                              <p:pRg st="5" end="5"/>
                                            </p:txEl>
                                          </p:spTgt>
                                        </p:tgtEl>
                                        <p:attrNameLst>
                                          <p:attrName>style.visibility</p:attrName>
                                        </p:attrNameLst>
                                      </p:cBhvr>
                                      <p:to>
                                        <p:strVal val="visible"/>
                                      </p:to>
                                    </p:set>
                                    <p:anim calcmode="lin" valueType="num">
                                      <p:cBhvr additive="base">
                                        <p:cTn id="37" dur="5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9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237E73-F59D-4437-8AC8-C0430B2D6269}"/>
              </a:ext>
            </a:extLst>
          </p:cNvPr>
          <p:cNvSpPr>
            <a:spLocks noGrp="1"/>
          </p:cNvSpPr>
          <p:nvPr>
            <p:ph type="ctrTitle"/>
          </p:nvPr>
        </p:nvSpPr>
        <p:spPr>
          <a:xfrm>
            <a:off x="3525078" y="446545"/>
            <a:ext cx="8666922" cy="925055"/>
          </a:xfrm>
        </p:spPr>
        <p:txBody>
          <a:bodyPr>
            <a:normAutofit/>
          </a:bodyPr>
          <a:lstStyle/>
          <a:p>
            <a:pPr algn="ctr"/>
            <a:r>
              <a:rPr lang="pl-PL" sz="4800" b="1" dirty="0">
                <a:latin typeface="Gadugi" panose="020B0502040204020203" pitchFamily="34" charset="0"/>
                <a:ea typeface="Gadugi" panose="020B0502040204020203" pitchFamily="34" charset="0"/>
              </a:rPr>
              <a:t>Bezpieczeństwo fizyczne </a:t>
            </a:r>
          </a:p>
        </p:txBody>
      </p:sp>
      <p:sp>
        <p:nvSpPr>
          <p:cNvPr id="3" name="Podtytuł 2">
            <a:extLst>
              <a:ext uri="{FF2B5EF4-FFF2-40B4-BE49-F238E27FC236}">
                <a16:creationId xmlns:a16="http://schemas.microsoft.com/office/drawing/2014/main" id="{D3F8A4FA-0DEC-4561-98E6-F9E2F8257CD4}"/>
              </a:ext>
            </a:extLst>
          </p:cNvPr>
          <p:cNvSpPr>
            <a:spLocks noGrp="1"/>
          </p:cNvSpPr>
          <p:nvPr>
            <p:ph type="subTitle" idx="1"/>
          </p:nvPr>
        </p:nvSpPr>
        <p:spPr>
          <a:xfrm>
            <a:off x="649356" y="1371600"/>
            <a:ext cx="11078818" cy="3942522"/>
          </a:xfrm>
        </p:spPr>
        <p:txBody>
          <a:bodyPr>
            <a:noAutofit/>
          </a:bodyPr>
          <a:lstStyle/>
          <a:p>
            <a:pPr>
              <a:lnSpc>
                <a:spcPct val="100000"/>
              </a:lnSpc>
            </a:pPr>
            <a:r>
              <a:rPr lang="pl-PL" dirty="0">
                <a:latin typeface="Gadugi" panose="020B0502040204020203" pitchFamily="34" charset="0"/>
                <a:ea typeface="Gadugi" panose="020B0502040204020203" pitchFamily="34" charset="0"/>
              </a:rPr>
              <a:t>Do najczęściej występujących zewnętrznych zagrożeń fizycznych należą:</a:t>
            </a:r>
          </a:p>
          <a:p>
            <a:pPr marL="342900" indent="-342900">
              <a:lnSpc>
                <a:spcPct val="100000"/>
              </a:lnSpc>
              <a:buFontTx/>
              <a:buChar char="-"/>
            </a:pPr>
            <a:r>
              <a:rPr lang="pl-PL" dirty="0">
                <a:latin typeface="Gadugi" panose="020B0502040204020203" pitchFamily="34" charset="0"/>
                <a:ea typeface="Gadugi" panose="020B0502040204020203" pitchFamily="34" charset="0"/>
              </a:rPr>
              <a:t>wybuch pożaru,</a:t>
            </a:r>
          </a:p>
          <a:p>
            <a:pPr marL="342900" indent="-342900">
              <a:lnSpc>
                <a:spcPct val="100000"/>
              </a:lnSpc>
              <a:buFontTx/>
              <a:buChar char="-"/>
            </a:pPr>
            <a:r>
              <a:rPr lang="pl-PL" dirty="0">
                <a:latin typeface="Gadugi" panose="020B0502040204020203" pitchFamily="34" charset="0"/>
                <a:ea typeface="Gadugi" panose="020B0502040204020203" pitchFamily="34" charset="0"/>
              </a:rPr>
              <a:t>podejrzenie podłożenia ładunku wybuchowego, </a:t>
            </a:r>
          </a:p>
          <a:p>
            <a:pPr marL="342900" indent="-342900">
              <a:lnSpc>
                <a:spcPct val="100000"/>
              </a:lnSpc>
              <a:buFontTx/>
              <a:buChar char="-"/>
            </a:pPr>
            <a:r>
              <a:rPr lang="pl-PL" dirty="0">
                <a:latin typeface="Gadugi" panose="020B0502040204020203" pitchFamily="34" charset="0"/>
                <a:ea typeface="Gadugi" panose="020B0502040204020203" pitchFamily="34" charset="0"/>
              </a:rPr>
              <a:t>otrzymanie podejrzanej przesyłki, </a:t>
            </a:r>
          </a:p>
          <a:p>
            <a:pPr marL="342900" indent="-342900">
              <a:lnSpc>
                <a:spcPct val="100000"/>
              </a:lnSpc>
              <a:buFontTx/>
              <a:buChar char="-"/>
            </a:pPr>
            <a:r>
              <a:rPr lang="pl-PL" dirty="0">
                <a:latin typeface="Gadugi" panose="020B0502040204020203" pitchFamily="34" charset="0"/>
                <a:ea typeface="Gadugi" panose="020B0502040204020203" pitchFamily="34" charset="0"/>
              </a:rPr>
              <a:t>wtargnięcie terrorysty do szkoły, </a:t>
            </a:r>
          </a:p>
          <a:p>
            <a:pPr marL="342900" indent="-342900">
              <a:lnSpc>
                <a:spcPct val="100000"/>
              </a:lnSpc>
              <a:buFontTx/>
              <a:buChar char="-"/>
            </a:pPr>
            <a:r>
              <a:rPr lang="pl-PL" dirty="0">
                <a:latin typeface="Gadugi" panose="020B0502040204020203" pitchFamily="34" charset="0"/>
                <a:ea typeface="Gadugi" panose="020B0502040204020203" pitchFamily="34" charset="0"/>
              </a:rPr>
              <a:t>zagrożenie skażeniem niebezpiecznymi środkami chemicznymi lub biologicznymi, </a:t>
            </a:r>
          </a:p>
          <a:p>
            <a:pPr marL="342900" indent="-342900">
              <a:lnSpc>
                <a:spcPct val="100000"/>
              </a:lnSpc>
              <a:buFontTx/>
              <a:buChar char="-"/>
            </a:pPr>
            <a:r>
              <a:rPr lang="pl-PL" dirty="0">
                <a:latin typeface="Gadugi" panose="020B0502040204020203" pitchFamily="34" charset="0"/>
                <a:ea typeface="Gadugi" panose="020B0502040204020203" pitchFamily="34" charset="0"/>
              </a:rPr>
              <a:t>epidemia,</a:t>
            </a:r>
          </a:p>
          <a:p>
            <a:pPr marL="342900" indent="-342900">
              <a:lnSpc>
                <a:spcPct val="100000"/>
              </a:lnSpc>
              <a:buFontTx/>
              <a:buChar char="-"/>
            </a:pPr>
            <a:r>
              <a:rPr lang="pl-PL" dirty="0">
                <a:latin typeface="Gadugi" panose="020B0502040204020203" pitchFamily="34" charset="0"/>
                <a:ea typeface="Gadugi" panose="020B0502040204020203" pitchFamily="34" charset="0"/>
              </a:rPr>
              <a:t>kataklizm. </a:t>
            </a:r>
          </a:p>
        </p:txBody>
      </p:sp>
      <p:sp>
        <p:nvSpPr>
          <p:cNvPr id="5" name="pole tekstowe 4">
            <a:extLst>
              <a:ext uri="{FF2B5EF4-FFF2-40B4-BE49-F238E27FC236}">
                <a16:creationId xmlns:a16="http://schemas.microsoft.com/office/drawing/2014/main" id="{3E55207B-0222-4D2A-B6C5-EA9061DD5619}"/>
              </a:ext>
            </a:extLst>
          </p:cNvPr>
          <p:cNvSpPr txBox="1"/>
          <p:nvPr/>
        </p:nvSpPr>
        <p:spPr>
          <a:xfrm>
            <a:off x="2637184" y="4524610"/>
            <a:ext cx="4075043" cy="1200329"/>
          </a:xfrm>
          <a:prstGeom prst="rect">
            <a:avLst/>
          </a:prstGeom>
          <a:noFill/>
        </p:spPr>
        <p:txBody>
          <a:bodyPr wrap="square">
            <a:spAutoFit/>
          </a:bodyPr>
          <a:lstStyle/>
          <a:p>
            <a:r>
              <a:rPr lang="pl-PL" b="1" dirty="0">
                <a:solidFill>
                  <a:srgbClr val="FF0000"/>
                </a:solidFill>
              </a:rPr>
              <a:t>W niemal każdym z powyższych przypadków dochodzi </a:t>
            </a:r>
          </a:p>
          <a:p>
            <a:r>
              <a:rPr lang="pl-PL" b="1" dirty="0">
                <a:solidFill>
                  <a:srgbClr val="FF0000"/>
                </a:solidFill>
              </a:rPr>
              <a:t>do ogłoszenia alarmu i ewakuacji uczniów oraz personelu szkoły!</a:t>
            </a:r>
          </a:p>
        </p:txBody>
      </p:sp>
    </p:spTree>
    <p:extLst>
      <p:ext uri="{BB962C8B-B14F-4D97-AF65-F5344CB8AC3E}">
        <p14:creationId xmlns:p14="http://schemas.microsoft.com/office/powerpoint/2010/main" val="5191873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1FD9900-45B2-9120-BDD8-AC082F8FB999}"/>
              </a:ext>
            </a:extLst>
          </p:cNvPr>
          <p:cNvSpPr>
            <a:spLocks noGrp="1" noChangeArrowheads="1"/>
          </p:cNvSpPr>
          <p:nvPr>
            <p:ph type="title" idx="4294967295"/>
          </p:nvPr>
        </p:nvSpPr>
        <p:spPr>
          <a:xfrm>
            <a:off x="1961321" y="602283"/>
            <a:ext cx="7921625" cy="1143000"/>
          </a:xfrm>
        </p:spPr>
        <p:txBody>
          <a:bodyPr/>
          <a:lstStyle/>
          <a:p>
            <a:pPr algn="ctr" eaLnBrk="1" hangingPunct="1">
              <a:defRPr/>
            </a:pPr>
            <a:r>
              <a:rPr lang="pl-PL" b="1" dirty="0">
                <a:solidFill>
                  <a:srgbClr val="FF0000"/>
                </a:solidFill>
              </a:rPr>
              <a:t>Pamiętajmy!</a:t>
            </a:r>
          </a:p>
        </p:txBody>
      </p:sp>
      <p:sp>
        <p:nvSpPr>
          <p:cNvPr id="162821" name="Rectangle 5">
            <a:extLst>
              <a:ext uri="{FF2B5EF4-FFF2-40B4-BE49-F238E27FC236}">
                <a16:creationId xmlns:a16="http://schemas.microsoft.com/office/drawing/2014/main" id="{966D8371-724C-CC9D-D40D-A29D17904A72}"/>
              </a:ext>
            </a:extLst>
          </p:cNvPr>
          <p:cNvSpPr>
            <a:spLocks noGrp="1" noChangeArrowheads="1"/>
          </p:cNvSpPr>
          <p:nvPr>
            <p:ph type="body" sz="half" idx="4294967295"/>
          </p:nvPr>
        </p:nvSpPr>
        <p:spPr>
          <a:xfrm>
            <a:off x="371061" y="4231861"/>
            <a:ext cx="11317355" cy="2171700"/>
          </a:xfrm>
        </p:spPr>
        <p:txBody>
          <a:bodyPr>
            <a:normAutofit/>
          </a:bodyPr>
          <a:lstStyle/>
          <a:p>
            <a:pPr algn="ctr" eaLnBrk="1" hangingPunct="1">
              <a:buFontTx/>
              <a:buNone/>
              <a:defRPr/>
            </a:pPr>
            <a:r>
              <a:rPr lang="pl-PL" sz="3200" dirty="0">
                <a:solidFill>
                  <a:srgbClr val="FF0000"/>
                </a:solidFill>
                <a:latin typeface="Garamond" panose="02020404030301010803" pitchFamily="18" charset="0"/>
              </a:rPr>
              <a:t>Im wcześniej rozpoczniemy edukację dzieci, tym większa jest szansa na uratowanie ofiar wypadków!</a:t>
            </a:r>
          </a:p>
          <a:p>
            <a:pPr algn="ctr" eaLnBrk="1" hangingPunct="1">
              <a:buFontTx/>
              <a:buNone/>
              <a:defRPr/>
            </a:pPr>
            <a:r>
              <a:rPr lang="pl-PL" sz="3200" dirty="0">
                <a:solidFill>
                  <a:srgbClr val="FF0000"/>
                </a:solidFill>
                <a:latin typeface="Garamond" panose="02020404030301010803" pitchFamily="18" charset="0"/>
              </a:rPr>
              <a:t>Im większa wiedza na temat udzielania pierwszej pomocy, tym mniejszy lęk przed podjęciem działań ratowniczych!</a:t>
            </a:r>
          </a:p>
        </p:txBody>
      </p:sp>
      <p:pic>
        <p:nvPicPr>
          <p:cNvPr id="162825" name="Picture 9" descr="484736">
            <a:extLst>
              <a:ext uri="{FF2B5EF4-FFF2-40B4-BE49-F238E27FC236}">
                <a16:creationId xmlns:a16="http://schemas.microsoft.com/office/drawing/2014/main" id="{B3619F70-3570-9A4F-CD9A-2B343A6767BA}"/>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510739" y="1745283"/>
            <a:ext cx="3316287" cy="2171700"/>
          </a:xfrm>
          <a:noFill/>
          <a:extLst>
            <a:ext uri="{909E8E84-426E-40DD-AFC4-6F175D3DCCD1}">
              <a14:hiddenFill xmlns:a14="http://schemas.microsoft.com/office/drawing/2010/main">
                <a:solidFill>
                  <a:srgbClr val="FFFFFF"/>
                </a:solidFill>
              </a14:hiddenFill>
            </a:ext>
          </a:extLst>
        </p:spPr>
      </p:pic>
      <p:pic>
        <p:nvPicPr>
          <p:cNvPr id="162831" name="Picture 15" descr="471e3b497b_Bejbe_z_fantomem">
            <a:extLst>
              <a:ext uri="{FF2B5EF4-FFF2-40B4-BE49-F238E27FC236}">
                <a16:creationId xmlns:a16="http://schemas.microsoft.com/office/drawing/2014/main" id="{E17D2984-6980-D32C-D86E-4A46AD31DB23}"/>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046922" y="1834390"/>
            <a:ext cx="3168650" cy="20764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2821">
                                            <p:txEl>
                                              <p:pRg st="0" end="0"/>
                                            </p:txEl>
                                          </p:spTgt>
                                        </p:tgtEl>
                                        <p:attrNameLst>
                                          <p:attrName>style.visibility</p:attrName>
                                        </p:attrNameLst>
                                      </p:cBhvr>
                                      <p:to>
                                        <p:strVal val="visible"/>
                                      </p:to>
                                    </p:set>
                                    <p:anim calcmode="lin" valueType="num">
                                      <p:cBhvr additive="base">
                                        <p:cTn id="7" dur="500" fill="hold"/>
                                        <p:tgtEl>
                                          <p:spTgt spid="1628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2821">
                                            <p:txEl>
                                              <p:pRg st="1" end="1"/>
                                            </p:txEl>
                                          </p:spTgt>
                                        </p:tgtEl>
                                        <p:attrNameLst>
                                          <p:attrName>style.visibility</p:attrName>
                                        </p:attrNameLst>
                                      </p:cBhvr>
                                      <p:to>
                                        <p:strVal val="visible"/>
                                      </p:to>
                                    </p:set>
                                    <p:anim calcmode="lin" valueType="num">
                                      <p:cBhvr additive="base">
                                        <p:cTn id="13" dur="500" fill="hold"/>
                                        <p:tgtEl>
                                          <p:spTgt spid="1628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28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62831"/>
                                        </p:tgtEl>
                                        <p:attrNameLst>
                                          <p:attrName>style.visibility</p:attrName>
                                        </p:attrNameLst>
                                      </p:cBhvr>
                                      <p:to>
                                        <p:strVal val="visible"/>
                                      </p:to>
                                    </p:set>
                                    <p:animEffect transition="in" filter="box(in)">
                                      <p:cBhvr>
                                        <p:cTn id="19" dur="500"/>
                                        <p:tgtEl>
                                          <p:spTgt spid="1628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162825"/>
                                        </p:tgtEl>
                                        <p:attrNameLst>
                                          <p:attrName>style.visibility</p:attrName>
                                        </p:attrNameLst>
                                      </p:cBhvr>
                                      <p:to>
                                        <p:strVal val="visible"/>
                                      </p:to>
                                    </p:set>
                                    <p:animEffect transition="in" filter="box(in)">
                                      <p:cBhvr>
                                        <p:cTn id="24" dur="500"/>
                                        <p:tgtEl>
                                          <p:spTgt spid="162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8B4938-236F-4179-A0AE-7B74917388D7}"/>
              </a:ext>
            </a:extLst>
          </p:cNvPr>
          <p:cNvSpPr>
            <a:spLocks noGrp="1"/>
          </p:cNvSpPr>
          <p:nvPr>
            <p:ph type="title"/>
          </p:nvPr>
        </p:nvSpPr>
        <p:spPr>
          <a:xfrm>
            <a:off x="6419021" y="419816"/>
            <a:ext cx="4840357" cy="1293028"/>
          </a:xfrm>
        </p:spPr>
        <p:txBody>
          <a:bodyPr>
            <a:normAutofit/>
          </a:bodyPr>
          <a:lstStyle/>
          <a:p>
            <a:r>
              <a:rPr lang="pl-PL" b="1" dirty="0">
                <a:latin typeface="Gadugi" panose="020B0502040204020203" pitchFamily="34" charset="0"/>
                <a:ea typeface="Gadugi" panose="020B0502040204020203" pitchFamily="34" charset="0"/>
              </a:rPr>
              <a:t>Pożar w szkole</a:t>
            </a:r>
          </a:p>
        </p:txBody>
      </p:sp>
      <p:sp>
        <p:nvSpPr>
          <p:cNvPr id="3" name="Symbol zastępczy zawartości 2">
            <a:extLst>
              <a:ext uri="{FF2B5EF4-FFF2-40B4-BE49-F238E27FC236}">
                <a16:creationId xmlns:a16="http://schemas.microsoft.com/office/drawing/2014/main" id="{202D4EA7-8855-44C7-B68A-FE866383EE09}"/>
              </a:ext>
            </a:extLst>
          </p:cNvPr>
          <p:cNvSpPr>
            <a:spLocks noGrp="1"/>
          </p:cNvSpPr>
          <p:nvPr>
            <p:ph sz="half" idx="1"/>
          </p:nvPr>
        </p:nvSpPr>
        <p:spPr>
          <a:xfrm>
            <a:off x="540026" y="2658385"/>
            <a:ext cx="4707835" cy="2470206"/>
          </a:xfrm>
        </p:spPr>
        <p:txBody>
          <a:bodyPr>
            <a:normAutofit lnSpcReduction="10000"/>
          </a:bodyPr>
          <a:lstStyle/>
          <a:p>
            <a:pPr marL="0" indent="0">
              <a:buNone/>
            </a:pPr>
            <a:r>
              <a:rPr lang="pl-PL" b="1" dirty="0">
                <a:latin typeface="Gadugi" panose="020B0502040204020203" pitchFamily="34" charset="0"/>
                <a:ea typeface="Gadugi" panose="020B0502040204020203" pitchFamily="34" charset="0"/>
              </a:rPr>
              <a:t>SYGNAŁ ALARMU LOKALNEGO</a:t>
            </a:r>
            <a:r>
              <a:rPr lang="pl-PL" dirty="0">
                <a:latin typeface="Gadugi" panose="020B0502040204020203" pitchFamily="34" charset="0"/>
                <a:ea typeface="Gadugi" panose="020B0502040204020203" pitchFamily="34" charset="0"/>
              </a:rPr>
              <a:t>:</a:t>
            </a:r>
          </a:p>
          <a:p>
            <a:pPr marL="0" indent="0">
              <a:lnSpc>
                <a:spcPct val="150000"/>
              </a:lnSpc>
              <a:buNone/>
            </a:pPr>
            <a:r>
              <a:rPr lang="pl-PL" b="1" dirty="0">
                <a:solidFill>
                  <a:srgbClr val="FF0000"/>
                </a:solidFill>
                <a:latin typeface="Gadugi" panose="020B0502040204020203" pitchFamily="34" charset="0"/>
                <a:ea typeface="Gadugi" panose="020B0502040204020203" pitchFamily="34" charset="0"/>
              </a:rPr>
              <a:t>trzy sygnały dzwonka </a:t>
            </a:r>
            <a:r>
              <a:rPr lang="pl-PL" dirty="0">
                <a:latin typeface="Gadugi" panose="020B0502040204020203" pitchFamily="34" charset="0"/>
                <a:ea typeface="Gadugi" panose="020B0502040204020203" pitchFamily="34" charset="0"/>
              </a:rPr>
              <a:t>trwające około 10 sekund każdy, następujące bezpośrednio po sobie.</a:t>
            </a:r>
          </a:p>
        </p:txBody>
      </p:sp>
      <p:sp>
        <p:nvSpPr>
          <p:cNvPr id="4" name="Symbol zastępczy zawartości 3">
            <a:extLst>
              <a:ext uri="{FF2B5EF4-FFF2-40B4-BE49-F238E27FC236}">
                <a16:creationId xmlns:a16="http://schemas.microsoft.com/office/drawing/2014/main" id="{6CE26B47-F465-4508-BF3E-CE260BE535D7}"/>
              </a:ext>
            </a:extLst>
          </p:cNvPr>
          <p:cNvSpPr>
            <a:spLocks noGrp="1"/>
          </p:cNvSpPr>
          <p:nvPr>
            <p:ph sz="half" idx="2"/>
          </p:nvPr>
        </p:nvSpPr>
        <p:spPr/>
        <p:txBody>
          <a:bodyPr>
            <a:normAutofit lnSpcReduction="10000"/>
          </a:bodyPr>
          <a:lstStyle/>
          <a:p>
            <a:pPr marL="0" indent="0">
              <a:buNone/>
            </a:pPr>
            <a:r>
              <a:rPr lang="pl-PL" b="1" dirty="0">
                <a:solidFill>
                  <a:srgbClr val="FF0000"/>
                </a:solidFill>
                <a:latin typeface="Gadugi" panose="020B0502040204020203" pitchFamily="34" charset="0"/>
                <a:ea typeface="Gadugi" panose="020B0502040204020203" pitchFamily="34" charset="0"/>
              </a:rPr>
              <a:t>WAŻNE! </a:t>
            </a:r>
          </a:p>
          <a:p>
            <a:pPr marL="0" indent="0" algn="just">
              <a:lnSpc>
                <a:spcPct val="150000"/>
              </a:lnSpc>
              <a:buNone/>
            </a:pPr>
            <a:r>
              <a:rPr lang="pl-PL" dirty="0">
                <a:latin typeface="Gadugi" panose="020B0502040204020203" pitchFamily="34" charset="0"/>
                <a:ea typeface="Gadugi" panose="020B0502040204020203" pitchFamily="34" charset="0"/>
              </a:rPr>
              <a:t>Alarm lokalny w szkole jest sygnałem, który powinien być znany wszystkim uczniom i pracownikom szkoły. </a:t>
            </a:r>
          </a:p>
          <a:p>
            <a:pPr marL="0" indent="0" algn="just">
              <a:lnSpc>
                <a:spcPct val="150000"/>
              </a:lnSpc>
              <a:buNone/>
            </a:pPr>
            <a:r>
              <a:rPr lang="pl-PL" dirty="0">
                <a:latin typeface="Gadugi" panose="020B0502040204020203" pitchFamily="34" charset="0"/>
                <a:ea typeface="Gadugi" panose="020B0502040204020203" pitchFamily="34" charset="0"/>
              </a:rPr>
              <a:t>Tylko w przypadku, gdy nastąpiło bezpośrednie zagrożenie życia, nauczyciel sam podejmuje decyzję o ewakuacji, nie czekając na ogłoszenie alarm.</a:t>
            </a:r>
          </a:p>
        </p:txBody>
      </p:sp>
    </p:spTree>
    <p:extLst>
      <p:ext uri="{BB962C8B-B14F-4D97-AF65-F5344CB8AC3E}">
        <p14:creationId xmlns:p14="http://schemas.microsoft.com/office/powerpoint/2010/main" val="727371702"/>
      </p:ext>
    </p:extLst>
  </p:cSld>
  <p:clrMapOvr>
    <a:masterClrMapping/>
  </p:clrMapOvr>
</p:sld>
</file>

<file path=ppt/theme/theme1.xml><?xml version="1.0" encoding="utf-8"?>
<a:theme xmlns:a="http://schemas.openxmlformats.org/drawingml/2006/main" name="Para">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Para</Template>
  <TotalTime>2335</TotalTime>
  <Words>4716</Words>
  <Application>Microsoft Office PowerPoint</Application>
  <PresentationFormat>Panoramiczny</PresentationFormat>
  <Paragraphs>401</Paragraphs>
  <Slides>80</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80</vt:i4>
      </vt:variant>
    </vt:vector>
  </HeadingPairs>
  <TitlesOfParts>
    <vt:vector size="88" baseType="lpstr">
      <vt:lpstr>Arial</vt:lpstr>
      <vt:lpstr>Arial Rounded MT Bold</vt:lpstr>
      <vt:lpstr>Arial Unicode MS</vt:lpstr>
      <vt:lpstr>Century Gothic</vt:lpstr>
      <vt:lpstr>Gadugi</vt:lpstr>
      <vt:lpstr>Garamond</vt:lpstr>
      <vt:lpstr>Vivaldi</vt:lpstr>
      <vt:lpstr>Para</vt:lpstr>
      <vt:lpstr>Bezpieczna szkoła</vt:lpstr>
      <vt:lpstr>Prezentacja programu PowerPoint</vt:lpstr>
      <vt:lpstr>Prezentacja programu PowerPoint</vt:lpstr>
      <vt:lpstr>Pojęcia związane   z bezpieczeństwem </vt:lpstr>
      <vt:lpstr>Prezentacja programu PowerPoint</vt:lpstr>
      <vt:lpstr>Prezentacja programu PowerPoint</vt:lpstr>
      <vt:lpstr>Prezentacja programu PowerPoint</vt:lpstr>
      <vt:lpstr>Bezpieczeństwo fizyczne </vt:lpstr>
      <vt:lpstr>Pożar w szkole</vt:lpstr>
      <vt:lpstr>ZASADY POSTĘPOWANIA PO OGŁOSZENIU ALARMU W SZKOLE:  </vt:lpstr>
      <vt:lpstr>Prezentacja programu PowerPoint</vt:lpstr>
      <vt:lpstr>Prezentacja programu PowerPoint</vt:lpstr>
      <vt:lpstr>Prezentacja programu PowerPoint</vt:lpstr>
      <vt:lpstr>Prezentacja programu PowerPoint</vt:lpstr>
      <vt:lpstr>Prezentacja programu PowerPoint</vt:lpstr>
      <vt:lpstr>Wtargnięcie napastnika (terrorysty)  do szkoły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Podłożenie ładunku wybuchowego – postępowanie w wyniku  zamachu bombowego</vt:lpstr>
      <vt:lpstr>Prezentacja programu PowerPoint</vt:lpstr>
      <vt:lpstr>Prezentacja programu PowerPoint</vt:lpstr>
      <vt:lpstr>Podłożenie podejrzanego pakunku – postępowanie w sytuacji kryzysowej oraz uruchomienie procedury działań</vt:lpstr>
      <vt:lpstr>Prezentacja programu PowerPoint</vt:lpstr>
      <vt:lpstr>Prezentacja programu PowerPoint</vt:lpstr>
      <vt:lpstr>Podstawowe zasady udzielania  pierwszej pomocy przedmedycznej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Krwotoki</vt:lpstr>
      <vt:lpstr>Krwawienia z nosa</vt:lpstr>
      <vt:lpstr>Postępowanie</vt:lpstr>
      <vt:lpstr>Uwaga!</vt:lpstr>
      <vt:lpstr>Zasady postępowania w przypadku krwawienia zewnętrznego</vt:lpstr>
      <vt:lpstr>Zasady postępowania w przypadku krwawienia wewnętrznego</vt:lpstr>
      <vt:lpstr>Objawy wstrząsu</vt:lpstr>
      <vt:lpstr>Postępowanie przeciwwstrząsowe</vt:lpstr>
      <vt:lpstr>Prezentacja programu PowerPoint</vt:lpstr>
      <vt:lpstr>Prezentacja programu PowerPoint</vt:lpstr>
      <vt:lpstr>Objawy złamania zamkniętego</vt:lpstr>
      <vt:lpstr>Objawy złamania otwartego</vt:lpstr>
      <vt:lpstr>Postępowanie</vt:lpstr>
      <vt:lpstr>Prezentacja programu PowerPoint</vt:lpstr>
      <vt:lpstr>Zwichnięcia i skręcenia</vt:lpstr>
      <vt:lpstr>Prezentacja programu PowerPoint</vt:lpstr>
      <vt:lpstr>Pamiętaj!</vt:lpstr>
      <vt:lpstr>Postępowanie w zwichnięciach  i skręceniach.</vt:lpstr>
      <vt:lpstr>Urazy głowy i kręgosłupa</vt:lpstr>
      <vt:lpstr>Postępowanie</vt:lpstr>
      <vt:lpstr>Pamiętajmy!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Bezpieczna szkoła</dc:title>
  <dc:creator>Monika Markiewicz</dc:creator>
  <cp:lastModifiedBy>Monika Markiewicz</cp:lastModifiedBy>
  <cp:revision>6</cp:revision>
  <dcterms:created xsi:type="dcterms:W3CDTF">2022-01-28T13:14:12Z</dcterms:created>
  <dcterms:modified xsi:type="dcterms:W3CDTF">2022-06-08T19:40:50Z</dcterms:modified>
</cp:coreProperties>
</file>