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D96F2-02BD-E71F-EFBD-14FECCF2D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7172325" cy="3152251"/>
          </a:xfrm>
        </p:spPr>
        <p:txBody>
          <a:bodyPr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90113-E8E1-4E48-41BC-583802BFC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0137"/>
            <a:ext cx="7172325" cy="112236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C7EE5-BFF0-D779-4261-E239DB45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89492-34ED-FE24-4F29-E4C8F549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0C886-7F1E-7BC1-9A9E-B24C2AC2F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C74AEE6-9CA7-5247-DC34-99634247DF50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300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4143-3C41-D626-8F64-36A9C9F1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914400"/>
            <a:ext cx="9962791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2C4FB-B560-A0FC-6435-952981BC9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2285997"/>
            <a:ext cx="9962791" cy="38909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CEC4F-0A90-11E2-E43E-B9E765AFB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2A5B4-1D77-B0AC-49E7-CAE9556B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6EF9-2FDA-8E87-D546-8840CEBF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99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85AB7-38B3-7F80-0B2D-7960F5637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24513" y="1052423"/>
            <a:ext cx="1771292" cy="49170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DBDC3-E9EA-8699-B2E4-4C7784455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6414" y="1052424"/>
            <a:ext cx="7873043" cy="49170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DBEDE-3A67-6FCA-25F3-B91F7C82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EFF51-4318-20EA-3A3A-8FE203B1A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D9703-5BAD-DE95-98D9-0F30E7C0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76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532FD-157B-437C-E9D5-B66E8B3B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90A51-A7E8-7A6A-5FD0-F9B250BE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8C8B8-F999-7D95-435D-17CE6ACC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27265-C89C-937F-1DA3-F377F687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EB89E-4530-3632-3485-F481DB04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22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8056A-761D-1DBC-276A-2A46D153C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613" y="1355763"/>
            <a:ext cx="6972300" cy="2255794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904B3-6AC1-19D5-3EAE-2009A3B4C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921820"/>
            <a:ext cx="5524500" cy="1150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2A86D-493D-5BF6-8AA6-F1231E3B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CCD76-6623-164A-7BFA-207AFA05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64312-1F20-5486-62B0-A8BB8829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03F1C9-9114-4426-6F07-F7FF9CCD5FC4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32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CFC4C-4D16-E5A8-F934-8B158F6F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BDE54-F935-945D-3E4F-B659695E8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2500" y="2286002"/>
            <a:ext cx="5067300" cy="38909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F3710-E06B-05DE-937A-C92E52569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1"/>
            <a:ext cx="5067300" cy="3890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02EFD-42D3-11C1-677E-0E478B93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C2F08-0D93-B14B-6106-2925DF3E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5DE81-F2AB-CCB9-8B68-5E4F3101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7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D81B-4E36-1511-E9A7-8FB931B41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004888"/>
            <a:ext cx="10287000" cy="9001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A73DE-183B-9473-20AD-2D3BFED84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1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0FB3D-60AC-DEF2-4472-31B4E076C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1" y="3048001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E5BDB-B29C-788F-E2FB-6C154E8FE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3174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3FF49-3276-24CA-BC81-FA92C0A93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3174" y="3048000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8FA1C8-C196-9BE1-F603-3FC17EDD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B79692-E142-E1D7-AD17-30C5F136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90FCF2-7B78-2A2A-F878-58335FEA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2D0356-1ECF-682B-F87A-811BDD28B2CB}"/>
              </a:ext>
            </a:extLst>
          </p:cNvPr>
          <p:cNvCxnSpPr>
            <a:cxnSpLocks/>
          </p:cNvCxnSpPr>
          <p:nvPr/>
        </p:nvCxnSpPr>
        <p:spPr>
          <a:xfrm>
            <a:off x="1052513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906CA06-9701-E645-C0A5-594B227B288F}"/>
              </a:ext>
            </a:extLst>
          </p:cNvPr>
          <p:cNvCxnSpPr>
            <a:cxnSpLocks/>
          </p:cNvCxnSpPr>
          <p:nvPr/>
        </p:nvCxnSpPr>
        <p:spPr>
          <a:xfrm>
            <a:off x="6435725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36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214DA-C0D4-E152-7F42-F6352C96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914400"/>
            <a:ext cx="97155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2AA04-1E84-460C-F560-A228F930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B260E-3910-7D1B-5074-24F5F0AB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020F1-A878-9B80-6B4F-7D71406B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53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652D6-7AE9-3E3B-5C1B-2B4399B1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7127E-2A63-6F45-4C40-835843630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6FB79-D9D1-5381-0019-E24F8B4D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23B5-7DA9-0E4F-DA39-4624DB8A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69065"/>
            <a:ext cx="3266536" cy="2312979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A5E77-518A-1FB9-B473-E19CADE04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4423" y="987425"/>
            <a:ext cx="5615077" cy="4873625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5344F-7D06-2406-D113-D24587835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47801"/>
            <a:ext cx="3266536" cy="23828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BE708-BAD0-A0A6-9332-9D2179E6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70050-9362-4EC4-6B73-3A38445B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DA991-8608-CAB4-33FA-03D380D2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7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7B837-332D-9100-E007-7DE27948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385457"/>
            <a:ext cx="3312543" cy="2304288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DE983-0B0E-07CC-8C57-4EA529E27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24423" y="957263"/>
            <a:ext cx="5372189" cy="4962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AB867-3FC6-5007-61B0-D9B7E5B0C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58315"/>
            <a:ext cx="3312542" cy="196147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C7E0F-BFE1-7134-163B-B777970B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95D0B-4F98-F3BE-FB23-22D8C5D4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B2E3D-2188-B7A9-0ECE-97814735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11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258B98-3BD5-0A20-B0E7-944EAEB2654A}"/>
              </a:ext>
            </a:extLst>
          </p:cNvPr>
          <p:cNvSpPr/>
          <p:nvPr/>
        </p:nvSpPr>
        <p:spPr>
          <a:xfrm>
            <a:off x="0" y="3510612"/>
            <a:ext cx="12192000" cy="334738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D404C1-E8A5-65FC-C068-21EA0397E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7238"/>
            <a:ext cx="10287000" cy="1147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CFD78-F171-BA47-AAF3-C6EB75F94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285997"/>
            <a:ext cx="10287000" cy="3890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65A77-B1AB-D608-A6C5-F0F99B691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68087" y="4756249"/>
            <a:ext cx="2476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9D0D92BC-42A9-434B-8530-ADBF4485E407}" type="datetimeFigureOut">
              <a:rPr lang="en-US" smtClean="0"/>
              <a:pPr/>
              <a:t>3/23/2025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E34E5-5E9B-7786-05B5-B93241EE2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589519" y="1758059"/>
            <a:ext cx="2433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5CD4B-611E-32FA-419D-326099EEF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9542" y="3246437"/>
            <a:ext cx="533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282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54" r:id="rId6"/>
    <p:sldLayoutId id="2147483750" r:id="rId7"/>
    <p:sldLayoutId id="2147483751" r:id="rId8"/>
    <p:sldLayoutId id="2147483752" r:id="rId9"/>
    <p:sldLayoutId id="2147483753" r:id="rId10"/>
    <p:sldLayoutId id="2147483755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2120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9496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3210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acjent.gov.pl/aktualnosc/dziecko-w-kryzysie-psychicznym" TargetMode="External"/><Relationship Id="rId2" Type="http://schemas.openxmlformats.org/officeDocument/2006/relationships/hyperlink" Target="https://prohab.pl/kryzys-zdrowia-psychicznego-wsrod-dzieci-i-mlodziezy-jak-rodzice-moga-pomoc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fz.gov.pl/aktualnosci/aktualnosci-centrali/poradnik-pacjenta-jak-pomoc-dziecku-w-kryzysie-psychicznym,8482.html" TargetMode="External"/><Relationship Id="rId4" Type="http://schemas.openxmlformats.org/officeDocument/2006/relationships/hyperlink" Target="https://zdrowie.pap.pl/psyche/rodzice-w-obliczu-kryzysu-psychicznego-dzieck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0760E4C7-47B8-4356-ABCA-CC9C79E2D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3BA9975-DA5D-178F-6702-F10A2B0D03F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t="19800" b="3425"/>
          <a:stretch/>
        </p:blipFill>
        <p:spPr>
          <a:xfrm>
            <a:off x="20" y="1571"/>
            <a:ext cx="12191980" cy="6856429"/>
          </a:xfrm>
          <a:prstGeom prst="rect">
            <a:avLst/>
          </a:prstGeom>
        </p:spPr>
      </p:pic>
      <p:sp>
        <p:nvSpPr>
          <p:cNvPr id="15" name="Freeform: Shape 10">
            <a:extLst>
              <a:ext uri="{FF2B5EF4-FFF2-40B4-BE49-F238E27FC236}">
                <a16:creationId xmlns:a16="http://schemas.microsoft.com/office/drawing/2014/main" id="{3F0586C3-A19F-D214-ABDE-30AD5B6669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17342" y="1250342"/>
            <a:ext cx="4357316" cy="4357316"/>
          </a:xfrm>
          <a:custGeom>
            <a:avLst/>
            <a:gdLst>
              <a:gd name="connsiteX0" fmla="*/ 2178658 w 4357316"/>
              <a:gd name="connsiteY0" fmla="*/ 0 h 4357316"/>
              <a:gd name="connsiteX1" fmla="*/ 4357316 w 4357316"/>
              <a:gd name="connsiteY1" fmla="*/ 2178658 h 4357316"/>
              <a:gd name="connsiteX2" fmla="*/ 2178658 w 4357316"/>
              <a:gd name="connsiteY2" fmla="*/ 4357316 h 4357316"/>
              <a:gd name="connsiteX3" fmla="*/ 0 w 4357316"/>
              <a:gd name="connsiteY3" fmla="*/ 2178658 h 4357316"/>
              <a:gd name="connsiteX4" fmla="*/ 2178658 w 4357316"/>
              <a:gd name="connsiteY4" fmla="*/ 0 h 435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7316" h="4357316">
                <a:moveTo>
                  <a:pt x="2178658" y="0"/>
                </a:moveTo>
                <a:cubicBezTo>
                  <a:pt x="3381898" y="0"/>
                  <a:pt x="4357316" y="975418"/>
                  <a:pt x="4357316" y="2178658"/>
                </a:cubicBezTo>
                <a:cubicBezTo>
                  <a:pt x="4357316" y="3381898"/>
                  <a:pt x="3381898" y="4357316"/>
                  <a:pt x="2178658" y="4357316"/>
                </a:cubicBezTo>
                <a:cubicBezTo>
                  <a:pt x="975418" y="4357316"/>
                  <a:pt x="0" y="3381898"/>
                  <a:pt x="0" y="2178658"/>
                </a:cubicBezTo>
                <a:cubicBezTo>
                  <a:pt x="0" y="975418"/>
                  <a:pt x="975418" y="0"/>
                  <a:pt x="2178658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  <a:alpha val="20000"/>
                </a:schemeClr>
              </a:gs>
              <a:gs pos="7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1EBED76-6D47-D461-D63A-8A93AFEDC8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8161" y="1877439"/>
            <a:ext cx="3535679" cy="2077247"/>
          </a:xfrm>
        </p:spPr>
        <p:txBody>
          <a:bodyPr anchor="b">
            <a:noAutofit/>
          </a:bodyPr>
          <a:lstStyle/>
          <a:p>
            <a:pPr algn="ctr">
              <a:lnSpc>
                <a:spcPct val="110000"/>
              </a:lnSpc>
            </a:pP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Dziecko </a:t>
            </a:r>
            <a:b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kryzysie psychicznym –jak je wspierać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05814A4-ED2E-32B3-6220-E60AAA14D9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4249360"/>
            <a:ext cx="3048000" cy="877585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pl-PL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Przygotowała: </a:t>
            </a:r>
          </a:p>
          <a:p>
            <a:pPr algn="ctr">
              <a:spcBef>
                <a:spcPts val="0"/>
              </a:spcBef>
            </a:pPr>
            <a:r>
              <a:rPr lang="pl-PL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Joanna Giergielewicz</a:t>
            </a:r>
          </a:p>
          <a:p>
            <a:pPr algn="ctr">
              <a:spcBef>
                <a:spcPts val="0"/>
              </a:spcBef>
            </a:pPr>
            <a:r>
              <a:rPr lang="pl-PL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 szkolny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14C5C93-B9E9-4392-ADCF-ABF21209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10423" y="395468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0116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8A19E2-3667-76A1-D377-0A664E220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7238"/>
            <a:ext cx="10287000" cy="750549"/>
          </a:xfrm>
        </p:spPr>
        <p:txBody>
          <a:bodyPr/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to jest kryzys psychiczny?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4AE7D1-5DA1-1E1A-CD8A-DF4BEAA8E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1848255"/>
            <a:ext cx="10287000" cy="4328707"/>
          </a:xfrm>
        </p:spPr>
        <p:txBody>
          <a:bodyPr>
            <a:normAutofit lnSpcReduction="10000"/>
          </a:bodyPr>
          <a:lstStyle/>
          <a:p>
            <a:pPr marL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Kryzys psychiczny (emocjonalny) to stan nierównowagi psychicznej, który może wynikać z różnych przyczyn. Powoduje go wydarzenie, przeszkoda, trudność. Bywa wynikiem stresu szkolnego, problemów 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relacjach rodzinnych lub z rówieśnikami. Na zdrowie psychiczne wpływa także nadmierne korzystanie 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komputera, telefonu, Internetu oraz używki (narkotyki, dopalacze, alkohol).</a:t>
            </a:r>
          </a:p>
          <a:p>
            <a:pPr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Kryzys może: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wystąpić nagle lub stopniowo się rozwijać,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być wynikiem długofalowego stresu lub nagłej, niespodziewanej sytuacji. </a:t>
            </a:r>
          </a:p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Kryzys to stan emocjonalny, który można porównać do napompowanego balonika: wiemy, że on ma określoną wytrzymałość i gdy robi się coraz większy istnieje ryzyko, że w końcu pęknie. Podobnie 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emocjami - gdy jest ich zbyt dużo, człowiek nie jest w stanie normalnie funkcjonować.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7590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F555D0-DCCF-1DE9-9EE3-191C5A8E1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01557"/>
            <a:ext cx="10287000" cy="379480"/>
          </a:xfrm>
        </p:spPr>
        <p:txBody>
          <a:bodyPr>
            <a:normAutofit fontScale="90000"/>
          </a:bodyPr>
          <a:lstStyle/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Rodzicu co powinno Cię zaniepokoić?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7A966D-2AC7-3468-6F41-23668379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787940"/>
            <a:ext cx="10287000" cy="5389023"/>
          </a:xfrm>
        </p:spPr>
        <p:txBody>
          <a:bodyPr>
            <a:normAutofit lnSpcReduction="10000"/>
          </a:bodyPr>
          <a:lstStyle/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Wczesne rozpoznanie objawów problemów psychicznych jest bardzo ważne, aby zapewnić dziecku odpowiednią pomoc. Warto zwrócić uwagę na zmiany w codziennym funkcjonowaniu dziecka, które mogą być wskazówką, że coś niepokojącego dzieje się w jego świecie emocji i myśli.</a:t>
            </a:r>
          </a:p>
          <a:p>
            <a:pPr algn="just">
              <a:lnSpc>
                <a:spcPct val="110000"/>
              </a:lnSpc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Rodzicu zwróć uwagę czy u Twojego dziecka występuje któryś z poniższych objawów: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 i obniżony nastrój: </a:t>
            </a:r>
          </a:p>
          <a:p>
            <a:pPr marL="742950" lvl="1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smutek</a:t>
            </a:r>
          </a:p>
          <a:p>
            <a:pPr marL="742950" lvl="1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przeciążenie</a:t>
            </a:r>
          </a:p>
          <a:p>
            <a:pPr marL="742950" lvl="1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napięcie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Zaburzenia odżywiania: </a:t>
            </a:r>
          </a:p>
          <a:p>
            <a:pPr marL="742950" lvl="1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zajadanie stresu</a:t>
            </a:r>
          </a:p>
          <a:p>
            <a:pPr marL="742950" lvl="1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 apetytu</a:t>
            </a:r>
          </a:p>
          <a:p>
            <a:pPr marL="742950" lvl="1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stosowanie restrykcyjnych diet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Somatyczne: </a:t>
            </a:r>
          </a:p>
          <a:p>
            <a:pPr marL="742950" lvl="1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bóle głowy, stawów, pleców, brzucha</a:t>
            </a:r>
          </a:p>
          <a:p>
            <a:pPr marL="742950" lvl="1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przyspieszone bicie serca</a:t>
            </a:r>
          </a:p>
          <a:p>
            <a:pPr marL="742950" lvl="1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potliwość</a:t>
            </a:r>
          </a:p>
          <a:p>
            <a:pPr marL="742950" lvl="1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drżenie rąk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4360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3786C6-BEAE-F972-4CDD-4C07034EA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7238"/>
            <a:ext cx="10287000" cy="196073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21C93CC-93E8-7E1A-C998-545C1909A3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52499" y="1493946"/>
            <a:ext cx="9709015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lang="pl-PL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aburzenia snu: </a:t>
            </a:r>
          </a:p>
          <a:p>
            <a:pPr marL="7416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bezsenność </a:t>
            </a:r>
          </a:p>
          <a:p>
            <a:pPr marL="7416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poczucie ciągłego zmęczenia </a:t>
            </a:r>
          </a:p>
          <a:p>
            <a:pPr marL="7416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nadmierna senność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lang="pl-PL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orsze wyniki w szkole i spadek zaangażowania w naukę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lang="pl-PL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ycofanie się z kontaktów społecznych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lang="pl-PL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gresja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lang="pl-PL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łaczliwość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lang="pl-PL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adpobudliwość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lang="pl-PL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rażliwość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lang="pl-PL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ybuchowość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lang="pl-PL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roblemy dotyczące relacji z otoczeniem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lang="pl-PL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Ł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amanie prawa, wandalizm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lang="pl-PL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żywanie substancji psychoaktywnych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lang="pl-PL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achowania autodestrukcyjne 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lang="pl-PL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kaleczanie się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lang="pl-PL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yśli i próby samobójcze. </a:t>
            </a:r>
          </a:p>
        </p:txBody>
      </p:sp>
    </p:spTree>
    <p:extLst>
      <p:ext uri="{BB962C8B-B14F-4D97-AF65-F5344CB8AC3E}">
        <p14:creationId xmlns:p14="http://schemas.microsoft.com/office/powerpoint/2010/main" val="755012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042CC3-C392-98DC-4A5F-B040FC631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7238"/>
            <a:ext cx="10287000" cy="663000"/>
          </a:xfrm>
        </p:spPr>
        <p:txBody>
          <a:bodyPr>
            <a:normAutofit fontScale="90000"/>
          </a:bodyPr>
          <a:lstStyle/>
          <a:p>
            <a:r>
              <a:rPr lang="pl-PL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 Dziecku w „czterech </a:t>
            </a:r>
            <a:r>
              <a:rPr lang="pl-PL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zetkach</a:t>
            </a:r>
            <a:r>
              <a:rPr lang="pl-PL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56284A-C366-A030-5546-78D0E0AC5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1118681"/>
            <a:ext cx="10287000" cy="505828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Pierwsza pomoc emocjonalna powinna składać się z tzw. „czterech </a:t>
            </a:r>
            <a:r>
              <a:rPr lang="pl-PL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zetek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</a:p>
          <a:p>
            <a:pPr>
              <a:buNone/>
            </a:pPr>
            <a:r>
              <a:rPr lang="pl-PL" sz="1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Zauważ.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pl-PL" sz="15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Powiedz dziecku o faktach i o tym, jakie emocje one w Tobie wywołują – przykładowa reakcja  </a:t>
            </a:r>
            <a:r>
              <a:rPr lang="pl-PL" sz="15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„Zauważyłam/em, że w ostatnich dniach jesteś bardzo smutna/y i że często płaczesz. Martwię się o Ciebie.”</a:t>
            </a:r>
          </a:p>
          <a:p>
            <a:pPr marL="0" algn="just">
              <a:spcBef>
                <a:spcPts val="0"/>
              </a:spcBef>
              <a:buNone/>
            </a:pPr>
            <a:endParaRPr lang="pl-PL" sz="15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pl-PL" sz="1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Zapytaj.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pl-PL" sz="15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Rodzicu zaproś dziecko do rozmowy, zadając pytania – np. „</a:t>
            </a:r>
            <a:r>
              <a:rPr lang="pl-PL" sz="15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Czy możemy porozmawiać o tym, co się u Ciebie dzieje? Czy jest coś, co mogę zrobić albo co wspólnie możemy zrobić, żebyś poczuł/a się lepiej?”</a:t>
            </a:r>
          </a:p>
          <a:p>
            <a:pPr marL="0" algn="just">
              <a:spcBef>
                <a:spcPts val="0"/>
              </a:spcBef>
              <a:buNone/>
            </a:pPr>
            <a:endParaRPr lang="pl-PL" sz="15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pl-PL" sz="1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Zaakceptuj.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pl-PL" sz="15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Rodzicu to, co usłyszysz, może być dla Ciebie trudne lub niezrozumiałe. Możesz postrzegać daną sytuację inaczej niż Twoje dziecko. Nie przedstawiaj kontrargumentów, nie przekonuj, że rzeczywistość wygląda inaczej, niż dziecko o niej opowiada. To bardzo ważne, żeby zaakceptować wszystko, co usłyszysz – np. </a:t>
            </a:r>
            <a:r>
              <a:rPr lang="pl-PL" sz="15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„Słyszę, że tak siebie widzisz i wyobrażam sobie, że jest Ci z tym bardzo trudno.”</a:t>
            </a:r>
          </a:p>
          <a:p>
            <a:pPr marL="0" algn="just">
              <a:spcBef>
                <a:spcPts val="0"/>
              </a:spcBef>
              <a:buNone/>
            </a:pPr>
            <a:endParaRPr lang="pl-PL" sz="15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pl-PL" sz="1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Zareaguj. </a:t>
            </a:r>
          </a:p>
          <a:p>
            <a:pPr marL="0" algn="just">
              <a:spcBef>
                <a:spcPts val="0"/>
              </a:spcBef>
            </a:pPr>
            <a:r>
              <a:rPr lang="pl-PL" sz="15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Kiedy dostrzegamy problemy dziecka, chcemy mu pomóc szybko i skutecznie. To naturalna reakcja, tzw. odruch korygowania. Najlepiej jednak zapewnić dziecku fachową pomoc, umawiając je na wizytę u psychologa, kontaktując się ze szkołą</a:t>
            </a:r>
            <a:r>
              <a:rPr lang="pl-PL" sz="15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l-PL" sz="15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r>
              <a:rPr lang="pl-PL" sz="15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„Choćbym w tej chwili nie wiedział/a jak Ci pomóc, znajdę kogoś kto to zrobi i będę w tym razem z Tobą.</a:t>
            </a:r>
            <a:endParaRPr lang="pl-PL" sz="15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584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887CEB-4B0B-1451-FAA8-ADBE181AF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21014"/>
            <a:ext cx="10287000" cy="505837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Gdzie szukać pomocy?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ACD8D5-4CA0-7D3A-B186-AFBDC1458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914400"/>
            <a:ext cx="10287000" cy="5301473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 szkolny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Pedagog szkolny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Wychowawca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Poradnia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Psychologiczno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Pedagogiczna we Włocławku ul. Wojska Polskiego 27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Miejski Ośrodek Pomocy Rodzinie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Ośrodek Interwencji Kryzysowej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Psychiatra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 Szpitala Psychiatrycznego w Toruniu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116 111 – telefon zaufania dla dzieci i młodzieży Fundacji Dajemy Dzieciom Siłę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800 12 12 12 – dziecięcy telefon zaufania Rzecznika Praw Dziecka. Mogą dzwonić również osoby dorosłe, aby zgłosić problemy dzieci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800 100 100 – doraźna, bezpłatna i anonimowa pomoc telefoniczna dla rodziców w sprawie bezpieczeństwa dzieci poniżej 18 roku życia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6312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0A9E69-C116-6293-73EA-353438BE3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B29270-26CA-57E6-DDE1-FAC2B8FDD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https://prohab.pl/kryzys-zdrowia-psychicznego-wsrod-dzieci-i-mlodziezy-jak-rodzice-moga-pomoc/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https://pacjent.gov.pl/aktualnosc/dziecko-w-kryzysie-psychicznym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https://zdrowie.pap.pl/psyche/rodzice-w-obliczu-kryzysu-psychicznego-dziecka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https://www.nfz.gov.pl/aktualnosci/aktualnosci-centrali/poradnik-pacjenta-jak-pomoc-dziecku-w-kryzysie-psychicznym,8482.html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571884"/>
      </p:ext>
    </p:extLst>
  </p:cSld>
  <p:clrMapOvr>
    <a:masterClrMapping/>
  </p:clrMapOvr>
</p:sld>
</file>

<file path=ppt/theme/theme1.xml><?xml version="1.0" encoding="utf-8"?>
<a:theme xmlns:a="http://schemas.openxmlformats.org/drawingml/2006/main" name="AfterglowVTI">
  <a:themeElements>
    <a:clrScheme name="Custom 7">
      <a:dk1>
        <a:sysClr val="windowText" lastClr="000000"/>
      </a:dk1>
      <a:lt1>
        <a:sysClr val="window" lastClr="FFFFFF"/>
      </a:lt1>
      <a:dk2>
        <a:srgbClr val="0A2E36"/>
      </a:dk2>
      <a:lt2>
        <a:srgbClr val="E7E6E6"/>
      </a:lt2>
      <a:accent1>
        <a:srgbClr val="188659"/>
      </a:accent1>
      <a:accent2>
        <a:srgbClr val="A3A300"/>
      </a:accent2>
      <a:accent3>
        <a:srgbClr val="00ADA8"/>
      </a:accent3>
      <a:accent4>
        <a:srgbClr val="EA0440"/>
      </a:accent4>
      <a:accent5>
        <a:srgbClr val="92278F"/>
      </a:accent5>
      <a:accent6>
        <a:srgbClr val="E15BC1"/>
      </a:accent6>
      <a:hlink>
        <a:srgbClr val="188659"/>
      </a:hlink>
      <a:folHlink>
        <a:srgbClr val="EA0440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terglowVTI" id="{804DBEB7-1920-4C72-A0CB-091339F1875F}" vid="{D4C59F5A-9ECA-4C96-BDFD-0606A75324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693</Words>
  <Application>Microsoft Office PowerPoint</Application>
  <PresentationFormat>Panoramiczny</PresentationFormat>
  <Paragraphs>75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Arial</vt:lpstr>
      <vt:lpstr>Times New Roman</vt:lpstr>
      <vt:lpstr>Trade Gothic Next Cond</vt:lpstr>
      <vt:lpstr>Trade Gothic Next Light</vt:lpstr>
      <vt:lpstr>Wingdings</vt:lpstr>
      <vt:lpstr>AfterglowVTI</vt:lpstr>
      <vt:lpstr>Dziecko  w kryzysie psychicznym –jak je wspierać</vt:lpstr>
      <vt:lpstr>Co to jest kryzys psychiczny?</vt:lpstr>
      <vt:lpstr>Rodzicu co powinno Cię zaniepokoić?</vt:lpstr>
      <vt:lpstr>Prezentacja programu PowerPoint</vt:lpstr>
      <vt:lpstr>Pomoc Dziecku w „czterech zetkach” </vt:lpstr>
      <vt:lpstr>Gdzie szukać pomocy?</vt:lpstr>
      <vt:lpstr>Źródła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Tomasz Giergielewicz</dc:creator>
  <cp:lastModifiedBy>Tomasz Giergielewicz</cp:lastModifiedBy>
  <cp:revision>6</cp:revision>
  <dcterms:created xsi:type="dcterms:W3CDTF">2025-03-23T16:59:04Z</dcterms:created>
  <dcterms:modified xsi:type="dcterms:W3CDTF">2025-03-23T19:01:41Z</dcterms:modified>
</cp:coreProperties>
</file>