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6" r:id="rId5"/>
    <p:sldId id="261" r:id="rId6"/>
    <p:sldId id="258" r:id="rId7"/>
    <p:sldId id="259" r:id="rId8"/>
    <p:sldId id="264" r:id="rId9"/>
    <p:sldId id="269" r:id="rId10"/>
    <p:sldId id="275" r:id="rId11"/>
    <p:sldId id="277" r:id="rId12"/>
    <p:sldId id="272" r:id="rId13"/>
    <p:sldId id="278" r:id="rId14"/>
    <p:sldId id="273" r:id="rId15"/>
    <p:sldId id="270" r:id="rId16"/>
    <p:sldId id="265"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D9B54A-1D7D-C16A-1929-A9BBB38210F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0602ACD-1B38-5A7E-3D7F-7E4D705CB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69C348C-8BDA-436E-BB5E-8FC6063E9ED0}"/>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5" name="Symbol zastępczy stopki 4">
            <a:extLst>
              <a:ext uri="{FF2B5EF4-FFF2-40B4-BE49-F238E27FC236}">
                <a16:creationId xmlns:a16="http://schemas.microsoft.com/office/drawing/2014/main" id="{8E3EFB6E-D222-407A-C2AB-B72F83DEE71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8497425-B5AA-ACD4-7021-BE1F39EA4530}"/>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41878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F66C67-32CD-63D5-E377-D4999AEB38B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46348BA-4769-C9D0-E2AA-C39F6446891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7BEC68A-281F-3FE4-302D-D506E260BCDB}"/>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5" name="Symbol zastępczy stopki 4">
            <a:extLst>
              <a:ext uri="{FF2B5EF4-FFF2-40B4-BE49-F238E27FC236}">
                <a16:creationId xmlns:a16="http://schemas.microsoft.com/office/drawing/2014/main" id="{08AE4B00-E794-2C0B-2B5E-F12F4B6C7E7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D53DD0E-021B-5540-2799-B89C6B6A41AC}"/>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266616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32741B3-BC3C-9C12-E8A6-9DE254EE41C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8DDD226-21DE-1E61-2E54-80013C6DAC4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918565B-2C69-49B1-38C8-D592540773A5}"/>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5" name="Symbol zastępczy stopki 4">
            <a:extLst>
              <a:ext uri="{FF2B5EF4-FFF2-40B4-BE49-F238E27FC236}">
                <a16:creationId xmlns:a16="http://schemas.microsoft.com/office/drawing/2014/main" id="{C063DE5B-F6B5-0219-0039-F59D8633411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FAACC78-3276-3B00-E3FD-35D49E1E6FFC}"/>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376972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92B366-9CFC-0116-3D5E-2FA0B35D59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1E6D897-ACDC-753E-6053-BC8434B835E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655BB17-F78D-CA5E-E176-E915D6F96EEB}"/>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5" name="Symbol zastępczy stopki 4">
            <a:extLst>
              <a:ext uri="{FF2B5EF4-FFF2-40B4-BE49-F238E27FC236}">
                <a16:creationId xmlns:a16="http://schemas.microsoft.com/office/drawing/2014/main" id="{818D81D3-242F-83FE-BD2D-0E2D1578AF1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9F1024F-8ED4-F652-8721-03BC2DE182CF}"/>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253411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B842E1-59F7-05CB-8A59-26A06F10093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470EDE5-9996-C43A-703C-F8892E845F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334D4D27-E024-8DE1-3973-AA4A872C6404}"/>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5" name="Symbol zastępczy stopki 4">
            <a:extLst>
              <a:ext uri="{FF2B5EF4-FFF2-40B4-BE49-F238E27FC236}">
                <a16:creationId xmlns:a16="http://schemas.microsoft.com/office/drawing/2014/main" id="{329B8B0A-41D3-8858-8A01-56B12A18E3A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75A9AA2-30A5-A97D-8D10-0C0AE6BD036E}"/>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17744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CED8E5-B9E8-8EA0-CCBD-E745A9D6720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B2EE7E4-D840-C528-1FAD-CA0AD8319D6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0504A15-84E5-1289-9637-3B6B11D80F1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2D215C5-D219-5179-0C38-F3D1F54BCB22}"/>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6" name="Symbol zastępczy stopki 5">
            <a:extLst>
              <a:ext uri="{FF2B5EF4-FFF2-40B4-BE49-F238E27FC236}">
                <a16:creationId xmlns:a16="http://schemas.microsoft.com/office/drawing/2014/main" id="{83884667-87AF-4091-1A21-07C56C2811A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E466A67-32BE-0B86-B056-3C06E52802BD}"/>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350862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19168C-B67D-2D02-584E-68E16D1CC10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BFC714D-B221-6544-3F02-30728D8B8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AEB21D1-5DF2-1D76-6FA5-8A81B439258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090C3B6-EA3A-FDE4-0BC8-9D808BFCE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6F36DDE0-8CA6-D1BD-02F8-C311BFED812E}"/>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C34DE7F7-B82F-1AEA-DE6E-63136E8D1882}"/>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8" name="Symbol zastępczy stopki 7">
            <a:extLst>
              <a:ext uri="{FF2B5EF4-FFF2-40B4-BE49-F238E27FC236}">
                <a16:creationId xmlns:a16="http://schemas.microsoft.com/office/drawing/2014/main" id="{2BAAF684-FA89-33B6-2CBE-26817CACDB8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23E0CF3-FFA5-CBAE-5C79-B603C1E71E2D}"/>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275803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E38C0E-2C82-8EF5-57A5-F66271E112A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33D0B95F-469C-5EA0-46E7-5F8BC7141311}"/>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4" name="Symbol zastępczy stopki 3">
            <a:extLst>
              <a:ext uri="{FF2B5EF4-FFF2-40B4-BE49-F238E27FC236}">
                <a16:creationId xmlns:a16="http://schemas.microsoft.com/office/drawing/2014/main" id="{A50BC23B-D655-A390-5ABC-411352D636A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946E9F6-C02E-0CA2-49CD-777D78720DBD}"/>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83132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EAE0D70-F9AB-A96B-A9D1-2A68035F36B8}"/>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3" name="Symbol zastępczy stopki 2">
            <a:extLst>
              <a:ext uri="{FF2B5EF4-FFF2-40B4-BE49-F238E27FC236}">
                <a16:creationId xmlns:a16="http://schemas.microsoft.com/office/drawing/2014/main" id="{4FF321A1-E1BD-8399-8F52-4D6F07A4284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E62D957-D8F3-190E-7260-64C78EEBEF6F}"/>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42225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EE8DC6-FFCE-FDFD-CDD5-A21A2DD9F4F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33918A5-B41D-D64D-8470-F5C81D8A1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BE7050E-04F7-78D8-FD5A-97DF71384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F2B6BE1-ABCA-AC1A-AD38-6683107C1F98}"/>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6" name="Symbol zastępczy stopki 5">
            <a:extLst>
              <a:ext uri="{FF2B5EF4-FFF2-40B4-BE49-F238E27FC236}">
                <a16:creationId xmlns:a16="http://schemas.microsoft.com/office/drawing/2014/main" id="{F9FD10DC-6E44-CB39-3AE3-FDC1DCECCB7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0B2A981-ED7B-21E9-D98C-5A2BDB8AB0D3}"/>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75749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B7B9DB-0BBB-B858-1DD0-4AC8C4A3943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F9E2F54-EC17-E3F8-2435-050954C8C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CE49F24-CFB1-B125-D7BF-0065642F0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8AD1512-6243-36E7-6BAD-7AC37344BDA8}"/>
              </a:ext>
            </a:extLst>
          </p:cNvPr>
          <p:cNvSpPr>
            <a:spLocks noGrp="1"/>
          </p:cNvSpPr>
          <p:nvPr>
            <p:ph type="dt" sz="half" idx="10"/>
          </p:nvPr>
        </p:nvSpPr>
        <p:spPr/>
        <p:txBody>
          <a:bodyPr/>
          <a:lstStyle/>
          <a:p>
            <a:fld id="{DD562457-F805-4EEC-854E-AEF1E8712AAD}" type="datetimeFigureOut">
              <a:rPr lang="pl-PL" smtClean="0"/>
              <a:t>23.03.2025</a:t>
            </a:fld>
            <a:endParaRPr lang="pl-PL"/>
          </a:p>
        </p:txBody>
      </p:sp>
      <p:sp>
        <p:nvSpPr>
          <p:cNvPr id="6" name="Symbol zastępczy stopki 5">
            <a:extLst>
              <a:ext uri="{FF2B5EF4-FFF2-40B4-BE49-F238E27FC236}">
                <a16:creationId xmlns:a16="http://schemas.microsoft.com/office/drawing/2014/main" id="{9CDC86F4-D3FE-C6B1-F924-1602F5D5EE5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7ABE979-3A91-100E-4827-594D696D4ED5}"/>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61041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D4AD5A7-A7D7-6373-369A-72479965B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140D07A-2FF3-B084-B2CC-9179D3607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4073B79-3583-05C8-F70A-899BB0214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562457-F805-4EEC-854E-AEF1E8712AAD}" type="datetimeFigureOut">
              <a:rPr lang="pl-PL" smtClean="0"/>
              <a:t>23.03.2025</a:t>
            </a:fld>
            <a:endParaRPr lang="pl-PL"/>
          </a:p>
        </p:txBody>
      </p:sp>
      <p:sp>
        <p:nvSpPr>
          <p:cNvPr id="5" name="Symbol zastępczy stopki 4">
            <a:extLst>
              <a:ext uri="{FF2B5EF4-FFF2-40B4-BE49-F238E27FC236}">
                <a16:creationId xmlns:a16="http://schemas.microsoft.com/office/drawing/2014/main" id="{A4273BFF-BA49-E464-CEBB-72CE8BD2D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691F39B8-2AF8-0A8E-5889-A982860B5D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5FA990-4360-4ADB-A51E-4317195D545C}" type="slidenum">
              <a:rPr lang="pl-PL" smtClean="0"/>
              <a:t>‹#›</a:t>
            </a:fld>
            <a:endParaRPr lang="pl-PL"/>
          </a:p>
        </p:txBody>
      </p:sp>
    </p:spTree>
    <p:extLst>
      <p:ext uri="{BB962C8B-B14F-4D97-AF65-F5344CB8AC3E}">
        <p14:creationId xmlns:p14="http://schemas.microsoft.com/office/powerpoint/2010/main" val="375433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800119119.pl/czat-zaufania/" TargetMode="External"/><Relationship Id="rId2" Type="http://schemas.openxmlformats.org/officeDocument/2006/relationships/hyperlink" Target="https://116111.pl/czatuj/" TargetMode="External"/><Relationship Id="rId1" Type="http://schemas.openxmlformats.org/officeDocument/2006/relationships/slideLayout" Target="../slideLayouts/slideLayout2.xml"/><Relationship Id="rId5" Type="http://schemas.openxmlformats.org/officeDocument/2006/relationships/hyperlink" Target="https://centrumwsparcia.pl/" TargetMode="External"/><Relationship Id="rId4" Type="http://schemas.openxmlformats.org/officeDocument/2006/relationships/hyperlink" Target="https://116sos.p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fundacjaavalon.pl/abc/depresja-u-dzieci/#b" TargetMode="External"/><Relationship Id="rId3" Type="http://schemas.openxmlformats.org/officeDocument/2006/relationships/hyperlink" Target="https://depositphotos.com/pl/vectors/depresja.html" TargetMode="External"/><Relationship Id="rId7" Type="http://schemas.openxmlformats.org/officeDocument/2006/relationships/hyperlink" Target="https://puromed.pl/depresja-jest-w-modzie-obalamy-bzdury-na-temat-tej-powaznej-choroby/" TargetMode="External"/><Relationship Id="rId2" Type="http://schemas.openxmlformats.org/officeDocument/2006/relationships/hyperlink" Target="https://cloudb.edupage.org/cloud/DEPRESJA.pdf?z%3ADSkG7w3HunZhwNaGpIOG8BuaqXUnQ%2B0OS5%2F7Cs3vUtMut7CdMjAKzk%2F9UPIHz89J" TargetMode="External"/><Relationship Id="rId1" Type="http://schemas.openxmlformats.org/officeDocument/2006/relationships/slideLayout" Target="../slideLayouts/slideLayout2.xml"/><Relationship Id="rId6" Type="http://schemas.openxmlformats.org/officeDocument/2006/relationships/hyperlink" Target="https://gemini.pl/poradnik/dziecko/depresja-u-dzieci-i-mlodziezy-jak-ja-rozpoznac/?srsltid=AfmBOopybmD8ZOLVxXEyLLyefs4EyloqqrZpwin1LUmxku6muGQuV9UH" TargetMode="External"/><Relationship Id="rId5" Type="http://schemas.openxmlformats.org/officeDocument/2006/relationships/hyperlink" Target="https://pl.pikbest.com/png-images/depressed-people-holding-face-masks-and-hiding-emotions_6140729.html" TargetMode="External"/><Relationship Id="rId4" Type="http://schemas.openxmlformats.org/officeDocument/2006/relationships/hyperlink" Target="https://pl.pngtree.com/freepng/depression-vector-illustration-stress_8540650.html" TargetMode="External"/><Relationship Id="rId9" Type="http://schemas.openxmlformats.org/officeDocument/2006/relationships/hyperlink" Target="https://katowice.eu/edukacja/SiteAssets/dla-mieszka%C5%84ca/ucz-si%C4%99/miejski-bank-dobrych-praktyk/zagadnienia-dla-nauczycieli-szk%C3%B3%C5%82/zebrania-z-rodzicami/Depresja%20nastolatk%C3%B3w.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016B680-2C4B-A589-E317-DBB4574E540A}"/>
              </a:ext>
            </a:extLst>
          </p:cNvPr>
          <p:cNvSpPr>
            <a:spLocks noGrp="1"/>
          </p:cNvSpPr>
          <p:nvPr>
            <p:ph type="ctrTitle"/>
          </p:nvPr>
        </p:nvSpPr>
        <p:spPr>
          <a:xfrm>
            <a:off x="643467" y="643467"/>
            <a:ext cx="5452533" cy="4634217"/>
          </a:xfrm>
        </p:spPr>
        <p:txBody>
          <a:bodyPr>
            <a:normAutofit/>
          </a:bodyPr>
          <a:lstStyle/>
          <a:p>
            <a:pPr algn="l">
              <a:lnSpc>
                <a:spcPct val="100000"/>
              </a:lnSpc>
            </a:pPr>
            <a:r>
              <a:rPr lang="pl-PL" sz="4800" b="1" dirty="0">
                <a:solidFill>
                  <a:schemeClr val="bg1">
                    <a:lumMod val="50000"/>
                  </a:schemeClr>
                </a:solidFill>
                <a:latin typeface="Times New Roman" panose="02020603050405020304" pitchFamily="18" charset="0"/>
                <a:cs typeface="Times New Roman" panose="02020603050405020304" pitchFamily="18" charset="0"/>
              </a:rPr>
              <a:t>Depresja – choroba cywilizacyjna </a:t>
            </a:r>
            <a:br>
              <a:rPr lang="pl-PL" sz="4800" b="1" dirty="0">
                <a:solidFill>
                  <a:schemeClr val="bg1">
                    <a:lumMod val="50000"/>
                  </a:schemeClr>
                </a:solidFill>
                <a:latin typeface="Times New Roman" panose="02020603050405020304" pitchFamily="18" charset="0"/>
                <a:cs typeface="Times New Roman" panose="02020603050405020304" pitchFamily="18" charset="0"/>
              </a:rPr>
            </a:br>
            <a:r>
              <a:rPr lang="pl-PL" sz="4800" b="1" dirty="0">
                <a:solidFill>
                  <a:schemeClr val="bg1">
                    <a:lumMod val="50000"/>
                  </a:schemeClr>
                </a:solidFill>
                <a:latin typeface="Times New Roman" panose="02020603050405020304" pitchFamily="18" charset="0"/>
                <a:cs typeface="Times New Roman" panose="02020603050405020304" pitchFamily="18" charset="0"/>
              </a:rPr>
              <a:t>XXI wieku</a:t>
            </a:r>
          </a:p>
        </p:txBody>
      </p:sp>
      <p:sp>
        <p:nvSpPr>
          <p:cNvPr id="3" name="Podtytuł 2">
            <a:extLst>
              <a:ext uri="{FF2B5EF4-FFF2-40B4-BE49-F238E27FC236}">
                <a16:creationId xmlns:a16="http://schemas.microsoft.com/office/drawing/2014/main" id="{8D64AC96-B482-8CCD-22BC-E3B7CC9C6EE9}"/>
              </a:ext>
            </a:extLst>
          </p:cNvPr>
          <p:cNvSpPr>
            <a:spLocks noGrp="1"/>
          </p:cNvSpPr>
          <p:nvPr>
            <p:ph type="subTitle" idx="1"/>
          </p:nvPr>
        </p:nvSpPr>
        <p:spPr>
          <a:xfrm>
            <a:off x="643467" y="5277684"/>
            <a:ext cx="4620584" cy="775494"/>
          </a:xfrm>
        </p:spPr>
        <p:txBody>
          <a:bodyPr>
            <a:noAutofit/>
          </a:bodyPr>
          <a:lstStyle/>
          <a:p>
            <a:pPr algn="l">
              <a:lnSpc>
                <a:spcPct val="120000"/>
              </a:lnSpc>
              <a:spcBef>
                <a:spcPts val="0"/>
              </a:spcBef>
            </a:pPr>
            <a:endParaRPr lang="pl-PL" sz="1000" dirty="0">
              <a:latin typeface="Times New Roman" panose="02020603050405020304" pitchFamily="18" charset="0"/>
              <a:cs typeface="Times New Roman" panose="02020603050405020304" pitchFamily="18" charset="0"/>
            </a:endParaRPr>
          </a:p>
          <a:p>
            <a:pPr algn="l">
              <a:lnSpc>
                <a:spcPct val="120000"/>
              </a:lnSpc>
              <a:spcBef>
                <a:spcPts val="0"/>
              </a:spcBef>
            </a:pPr>
            <a:r>
              <a:rPr lang="pl-PL" sz="1000" dirty="0">
                <a:solidFill>
                  <a:schemeClr val="accent3">
                    <a:lumMod val="50000"/>
                  </a:schemeClr>
                </a:solidFill>
                <a:latin typeface="Times New Roman" panose="02020603050405020304" pitchFamily="18" charset="0"/>
                <a:cs typeface="Times New Roman" panose="02020603050405020304" pitchFamily="18" charset="0"/>
              </a:rPr>
              <a:t>Przygotowała: </a:t>
            </a:r>
          </a:p>
          <a:p>
            <a:pPr algn="l">
              <a:lnSpc>
                <a:spcPct val="120000"/>
              </a:lnSpc>
              <a:spcBef>
                <a:spcPts val="0"/>
              </a:spcBef>
            </a:pPr>
            <a:r>
              <a:rPr lang="pl-PL" sz="1000" i="1" dirty="0">
                <a:solidFill>
                  <a:schemeClr val="accent3">
                    <a:lumMod val="50000"/>
                  </a:schemeClr>
                </a:solidFill>
                <a:latin typeface="Times New Roman" panose="02020603050405020304" pitchFamily="18" charset="0"/>
                <a:cs typeface="Times New Roman" panose="02020603050405020304" pitchFamily="18" charset="0"/>
              </a:rPr>
              <a:t>Joanna Giergielewicz</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pl-PL" sz="1000" b="0" i="1"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mn-ea"/>
                <a:cs typeface="Times New Roman" panose="02020603050405020304" pitchFamily="18" charset="0"/>
              </a:rPr>
              <a:t>Psycholog szkolny</a:t>
            </a:r>
          </a:p>
          <a:p>
            <a:pPr algn="l">
              <a:lnSpc>
                <a:spcPct val="120000"/>
              </a:lnSpc>
              <a:spcBef>
                <a:spcPts val="0"/>
              </a:spcBef>
            </a:pPr>
            <a:endParaRPr lang="pl-PL" sz="1000" dirty="0">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970DB86B-50E2-FFE4-C6BF-C9503F8C05FB}"/>
              </a:ext>
            </a:extLst>
          </p:cNvPr>
          <p:cNvPicPr>
            <a:picLocks noChangeAspect="1"/>
          </p:cNvPicPr>
          <p:nvPr/>
        </p:nvPicPr>
        <p:blipFill>
          <a:blip r:embed="rId2"/>
          <a:srcRect l="1912" r="1114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0352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5EA1B-C855-B166-7BE3-A2B1DD6DBD8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D05EA9A-893E-4C99-875C-7A002A0B4387}"/>
              </a:ext>
            </a:extLst>
          </p:cNvPr>
          <p:cNvSpPr>
            <a:spLocks noGrp="1"/>
          </p:cNvSpPr>
          <p:nvPr>
            <p:ph type="title"/>
          </p:nvPr>
        </p:nvSpPr>
        <p:spPr>
          <a:xfrm>
            <a:off x="838200" y="365126"/>
            <a:ext cx="10515600" cy="730344"/>
          </a:xfrm>
        </p:spPr>
        <p:txBody>
          <a:bodyPr>
            <a:normAutofit/>
          </a:bodyPr>
          <a:lstStyle/>
          <a:p>
            <a:r>
              <a:rPr lang="pl-PL" sz="4000" b="1" dirty="0">
                <a:solidFill>
                  <a:schemeClr val="accent5">
                    <a:lumMod val="75000"/>
                  </a:schemeClr>
                </a:solidFill>
                <a:latin typeface="Times New Roman" panose="02020603050405020304" pitchFamily="18" charset="0"/>
                <a:cs typeface="Times New Roman" panose="02020603050405020304" pitchFamily="18" charset="0"/>
              </a:rPr>
              <a:t>Przyczyny depresji</a:t>
            </a:r>
          </a:p>
        </p:txBody>
      </p:sp>
      <p:sp>
        <p:nvSpPr>
          <p:cNvPr id="3" name="Symbol zastępczy zawartości 2">
            <a:extLst>
              <a:ext uri="{FF2B5EF4-FFF2-40B4-BE49-F238E27FC236}">
                <a16:creationId xmlns:a16="http://schemas.microsoft.com/office/drawing/2014/main" id="{04582926-6596-EB4D-E0D7-16679F3E2B4E}"/>
              </a:ext>
            </a:extLst>
          </p:cNvPr>
          <p:cNvSpPr>
            <a:spLocks noGrp="1"/>
          </p:cNvSpPr>
          <p:nvPr>
            <p:ph idx="1"/>
          </p:nvPr>
        </p:nvSpPr>
        <p:spPr>
          <a:xfrm>
            <a:off x="838200" y="1095470"/>
            <a:ext cx="10515600" cy="5081494"/>
          </a:xfrm>
        </p:spPr>
        <p:txBody>
          <a:bodyPr>
            <a:normAutofit/>
          </a:bodyPr>
          <a:lstStyle/>
          <a:p>
            <a:pPr marL="0" indent="0" algn="l">
              <a:lnSpc>
                <a:spcPts val="1800"/>
              </a:lnSpc>
              <a:spcBef>
                <a:spcPts val="0"/>
              </a:spcBef>
              <a:buNone/>
            </a:pPr>
            <a:r>
              <a:rPr lang="pl-PL" sz="1400" b="0" i="0" dirty="0">
                <a:effectLst/>
                <a:latin typeface="Times New Roman" panose="02020603050405020304" pitchFamily="18" charset="0"/>
                <a:cs typeface="Times New Roman" panose="02020603050405020304" pitchFamily="18" charset="0"/>
              </a:rPr>
              <a:t>Wiele teorii próbuje wyjaśnić przyczyny powstania depresji. Do tej pory nie udało się wskazać konkretnej przyczyny, która ją wywołuje.</a:t>
            </a:r>
          </a:p>
          <a:p>
            <a:pPr marL="0" indent="0" algn="l">
              <a:lnSpc>
                <a:spcPts val="1800"/>
              </a:lnSpc>
              <a:spcBef>
                <a:spcPts val="0"/>
              </a:spcBef>
              <a:buNone/>
            </a:pPr>
            <a:r>
              <a:rPr lang="pl-PL" sz="1400" b="0" i="0" dirty="0">
                <a:effectLst/>
                <a:latin typeface="Times New Roman" panose="02020603050405020304" pitchFamily="18" charset="0"/>
                <a:cs typeface="Times New Roman" panose="02020603050405020304" pitchFamily="18" charset="0"/>
              </a:rPr>
              <a:t>W większości przypadków na wystąpienie depresji wpływa kilka czynników jednocześnie:</a:t>
            </a:r>
          </a:p>
          <a:p>
            <a:pPr algn="l">
              <a:lnSpc>
                <a:spcPts val="1800"/>
              </a:lnSpc>
              <a:spcBef>
                <a:spcPts val="0"/>
              </a:spcBef>
              <a:buFont typeface="Arial" panose="020B0604020202020204" pitchFamily="34" charset="0"/>
              <a:buChar char="•"/>
            </a:pPr>
            <a:r>
              <a:rPr lang="pl-PL" sz="1400" b="1" i="0" dirty="0">
                <a:solidFill>
                  <a:schemeClr val="accent5">
                    <a:lumMod val="75000"/>
                  </a:schemeClr>
                </a:solidFill>
                <a:effectLst/>
                <a:latin typeface="Times New Roman" panose="02020603050405020304" pitchFamily="18" charset="0"/>
                <a:cs typeface="Times New Roman" panose="02020603050405020304" pitchFamily="18" charset="0"/>
              </a:rPr>
              <a:t>czynniki genetyczne</a:t>
            </a:r>
            <a:r>
              <a:rPr lang="pl-PL" sz="1400" b="0" i="0" dirty="0">
                <a:solidFill>
                  <a:schemeClr val="accent5">
                    <a:lumMod val="75000"/>
                  </a:schemeClr>
                </a:solidFill>
                <a:effectLst/>
                <a:latin typeface="Times New Roman" panose="02020603050405020304" pitchFamily="18" charset="0"/>
                <a:cs typeface="Times New Roman" panose="02020603050405020304" pitchFamily="18" charset="0"/>
              </a:rPr>
              <a:t> </a:t>
            </a:r>
            <a:r>
              <a:rPr lang="pl-PL" sz="1400" b="0" i="0" dirty="0">
                <a:effectLst/>
                <a:latin typeface="Times New Roman" panose="02020603050405020304" pitchFamily="18" charset="0"/>
                <a:cs typeface="Times New Roman" panose="02020603050405020304" pitchFamily="18" charset="0"/>
              </a:rPr>
              <a:t>(depresja występuje częściej u dzieci, których krewni też na nią chorowali); </a:t>
            </a:r>
          </a:p>
          <a:p>
            <a:pPr algn="l">
              <a:lnSpc>
                <a:spcPts val="1800"/>
              </a:lnSpc>
              <a:spcBef>
                <a:spcPts val="0"/>
              </a:spcBef>
              <a:buFont typeface="Arial" panose="020B0604020202020204" pitchFamily="34" charset="0"/>
              <a:buChar char="•"/>
            </a:pPr>
            <a:r>
              <a:rPr lang="pl-PL" sz="1400" b="1" i="0" dirty="0">
                <a:solidFill>
                  <a:schemeClr val="accent5">
                    <a:lumMod val="75000"/>
                  </a:schemeClr>
                </a:solidFill>
                <a:effectLst/>
                <a:latin typeface="Times New Roman" panose="02020603050405020304" pitchFamily="18" charset="0"/>
                <a:cs typeface="Times New Roman" panose="02020603050405020304" pitchFamily="18" charset="0"/>
              </a:rPr>
              <a:t>czynniki biologiczne:</a:t>
            </a:r>
            <a:endParaRPr lang="pl-PL" sz="1400" b="0" i="0" dirty="0">
              <a:solidFill>
                <a:schemeClr val="accent5">
                  <a:lumMod val="75000"/>
                </a:schemeClr>
              </a:solidFill>
              <a:effectLst/>
              <a:latin typeface="Times New Roman" panose="02020603050405020304" pitchFamily="18" charset="0"/>
              <a:cs typeface="Times New Roman" panose="02020603050405020304" pitchFamily="18" charset="0"/>
            </a:endParaRP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zaburzenia hormonalne,</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nieprawidłowe działanie neuroprzekaźników w mózgu; </a:t>
            </a:r>
          </a:p>
          <a:p>
            <a:pPr algn="l">
              <a:lnSpc>
                <a:spcPts val="1800"/>
              </a:lnSpc>
              <a:spcBef>
                <a:spcPts val="0"/>
              </a:spcBef>
              <a:buFont typeface="Arial" panose="020B0604020202020204" pitchFamily="34" charset="0"/>
              <a:buChar char="•"/>
            </a:pPr>
            <a:r>
              <a:rPr lang="pl-PL" sz="1400" b="1" i="0" dirty="0">
                <a:solidFill>
                  <a:schemeClr val="accent5">
                    <a:lumMod val="75000"/>
                  </a:schemeClr>
                </a:solidFill>
                <a:effectLst/>
                <a:latin typeface="Times New Roman" panose="02020603050405020304" pitchFamily="18" charset="0"/>
                <a:cs typeface="Times New Roman" panose="02020603050405020304" pitchFamily="18" charset="0"/>
              </a:rPr>
              <a:t>czynniki psychologiczne:</a:t>
            </a:r>
            <a:endParaRPr lang="pl-PL" sz="1400" b="0" i="0" dirty="0">
              <a:solidFill>
                <a:schemeClr val="accent5">
                  <a:lumMod val="75000"/>
                </a:schemeClr>
              </a:solidFill>
              <a:effectLst/>
              <a:latin typeface="Times New Roman" panose="02020603050405020304" pitchFamily="18" charset="0"/>
              <a:cs typeface="Times New Roman" panose="02020603050405020304" pitchFamily="18" charset="0"/>
            </a:endParaRP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niska samoocena,</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słabe umiejętności społeczne,</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brak odporności na stres; </a:t>
            </a:r>
          </a:p>
          <a:p>
            <a:pPr algn="l">
              <a:lnSpc>
                <a:spcPts val="1800"/>
              </a:lnSpc>
              <a:spcBef>
                <a:spcPts val="0"/>
              </a:spcBef>
              <a:buFont typeface="Arial" panose="020B0604020202020204" pitchFamily="34" charset="0"/>
              <a:buChar char="•"/>
            </a:pPr>
            <a:r>
              <a:rPr lang="pl-PL" sz="1400" b="1" i="0" dirty="0">
                <a:solidFill>
                  <a:schemeClr val="accent5">
                    <a:lumMod val="75000"/>
                  </a:schemeClr>
                </a:solidFill>
                <a:effectLst/>
                <a:latin typeface="Times New Roman" panose="02020603050405020304" pitchFamily="18" charset="0"/>
                <a:cs typeface="Times New Roman" panose="02020603050405020304" pitchFamily="18" charset="0"/>
              </a:rPr>
              <a:t>czynniki środowiskowe:</a:t>
            </a:r>
            <a:endParaRPr lang="pl-PL" sz="1400" b="0" i="0" dirty="0">
              <a:solidFill>
                <a:schemeClr val="accent5">
                  <a:lumMod val="75000"/>
                </a:schemeClr>
              </a:solidFill>
              <a:effectLst/>
              <a:latin typeface="Times New Roman" panose="02020603050405020304" pitchFamily="18" charset="0"/>
              <a:cs typeface="Times New Roman" panose="02020603050405020304" pitchFamily="18" charset="0"/>
            </a:endParaRP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nadużywanie przez rodziców alkoholu lub substancji psychoaktywnych,</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konflikty w rodzinie,</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rozwód rodziców,</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brak czasu dla dziecka,</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nadmierne oczekiwania co do jego osiągnięć,</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stresujące wydarzenia w życiu,</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śmierć bliskiej osoby,</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doświadczenie przemocy fizycznej, psychicznej lub seksualnej,</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trudna sytuacja materialna,</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problemy w szkole.  </a:t>
            </a:r>
          </a:p>
          <a:p>
            <a:pPr marL="742950" lvl="1" indent="-285750" algn="l">
              <a:lnSpc>
                <a:spcPts val="1800"/>
              </a:lnSpc>
              <a:spcBef>
                <a:spcPts val="0"/>
              </a:spcBef>
              <a:buFont typeface="Arial" panose="020B0604020202020204" pitchFamily="34" charset="0"/>
              <a:buChar char="•"/>
            </a:pPr>
            <a:endParaRPr lang="pl-PL" sz="1400" b="0" i="0" dirty="0">
              <a:effectLst/>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12141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B54D88-21FD-5D25-54DC-0342A5A86B72}"/>
            </a:ext>
          </a:extLst>
        </p:cNvPr>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9AE868E-5366-B82E-F5E9-E64355AAE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Obraz 3">
            <a:extLst>
              <a:ext uri="{FF2B5EF4-FFF2-40B4-BE49-F238E27FC236}">
                <a16:creationId xmlns:a16="http://schemas.microsoft.com/office/drawing/2014/main" id="{A196291C-94B4-3724-A36A-EB6743032123}"/>
              </a:ext>
            </a:extLst>
          </p:cNvPr>
          <p:cNvPicPr>
            <a:picLocks noChangeAspect="1"/>
          </p:cNvPicPr>
          <p:nvPr/>
        </p:nvPicPr>
        <p:blipFill>
          <a:blip r:embed="rId2"/>
          <a:srcRect r="5882" b="-1"/>
          <a:stretch/>
        </p:blipFill>
        <p:spPr>
          <a:xfrm>
            <a:off x="-3047" y="-10"/>
            <a:ext cx="9763307" cy="6857990"/>
          </a:xfrm>
          <a:prstGeom prst="rect">
            <a:avLst/>
          </a:prstGeom>
        </p:spPr>
      </p:pic>
      <p:sp>
        <p:nvSpPr>
          <p:cNvPr id="14" name="Rectangle 10">
            <a:extLst>
              <a:ext uri="{FF2B5EF4-FFF2-40B4-BE49-F238E27FC236}">
                <a16:creationId xmlns:a16="http://schemas.microsoft.com/office/drawing/2014/main" id="{64BC3DFF-1E72-3A28-7114-C9CBA354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ytuł 1">
            <a:extLst>
              <a:ext uri="{FF2B5EF4-FFF2-40B4-BE49-F238E27FC236}">
                <a16:creationId xmlns:a16="http://schemas.microsoft.com/office/drawing/2014/main" id="{268BCD3A-546B-B7E6-59BE-AE88A50E3E03}"/>
              </a:ext>
            </a:extLst>
          </p:cNvPr>
          <p:cNvSpPr>
            <a:spLocks noGrp="1"/>
          </p:cNvSpPr>
          <p:nvPr>
            <p:ph type="title"/>
          </p:nvPr>
        </p:nvSpPr>
        <p:spPr>
          <a:xfrm>
            <a:off x="7531610" y="365125"/>
            <a:ext cx="3822189" cy="588186"/>
          </a:xfrm>
        </p:spPr>
        <p:txBody>
          <a:bodyPr>
            <a:normAutofit fontScale="90000"/>
          </a:bodyPr>
          <a:lstStyle/>
          <a:p>
            <a:endParaRPr lang="pl-PL" sz="4000" dirty="0"/>
          </a:p>
        </p:txBody>
      </p:sp>
      <p:sp>
        <p:nvSpPr>
          <p:cNvPr id="3" name="Symbol zastępczy zawartości 2">
            <a:extLst>
              <a:ext uri="{FF2B5EF4-FFF2-40B4-BE49-F238E27FC236}">
                <a16:creationId xmlns:a16="http://schemas.microsoft.com/office/drawing/2014/main" id="{130D3BF5-6CAD-A93A-9F2E-6E9B5795D711}"/>
              </a:ext>
            </a:extLst>
          </p:cNvPr>
          <p:cNvSpPr>
            <a:spLocks noGrp="1"/>
          </p:cNvSpPr>
          <p:nvPr>
            <p:ph idx="1"/>
          </p:nvPr>
        </p:nvSpPr>
        <p:spPr>
          <a:xfrm>
            <a:off x="7266562" y="953312"/>
            <a:ext cx="4087237" cy="5223652"/>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kumimoji="0" lang="pl-PL" sz="2000" b="0" i="0" u="none" strike="noStrike" kern="1200" cap="none" spc="0" normalizeH="0" baseline="0" noProof="0" dirty="0">
              <a:ln>
                <a:noFill/>
              </a:ln>
              <a:effectLst/>
              <a:uLnTx/>
              <a:uFillTx/>
              <a:latin typeface="Aptos" panose="02110004020202020204"/>
              <a:ea typeface="+mn-ea"/>
              <a:cs typeface="+mn-cs"/>
            </a:endParaRPr>
          </a:p>
          <a:p>
            <a:pPr marL="0" marR="0" lvl="0" indent="0" defTabSz="914400" rtl="0" eaLnBrk="1" fontAlgn="auto" latinLnBrk="0" hangingPunct="1">
              <a:spcBef>
                <a:spcPts val="1000"/>
              </a:spcBef>
              <a:spcAft>
                <a:spcPts val="0"/>
              </a:spcAft>
              <a:buClrTx/>
              <a:buSzTx/>
              <a:buNone/>
              <a:tabLst/>
              <a:defRPr/>
            </a:pPr>
            <a:r>
              <a:rPr lang="pl-PL" dirty="0">
                <a:latin typeface="Times New Roman" panose="02020603050405020304" pitchFamily="18" charset="0"/>
                <a:cs typeface="Times New Roman" panose="02020603050405020304" pitchFamily="18" charset="0"/>
              </a:rPr>
              <a:t>D</a:t>
            </a:r>
            <a:r>
              <a:rPr kumimoji="0" lang="pl-PL"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epresji</a:t>
            </a:r>
            <a:r>
              <a:rPr kumimoji="0" lang="pl-PL"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można zapobiegać i można ją leczyć. Lepsze zrozumienie tego, czym jest depresja i w jaki sposób można jej zapobiegać lub leczyć, pomoże zmniejszyć stygmatyzację związaną </a:t>
            </a:r>
            <a:br>
              <a:rPr kumimoji="0" lang="pl-PL"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pl-PL"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z tą chorobą i może zachęcić więcej osób do szukania pomocy. </a:t>
            </a:r>
          </a:p>
          <a:p>
            <a:pPr marL="0" marR="0" lvl="0" indent="0" defTabSz="914400" rtl="0" eaLnBrk="1" fontAlgn="auto" latinLnBrk="0" hangingPunct="1">
              <a:spcBef>
                <a:spcPts val="1000"/>
              </a:spcBef>
              <a:spcAft>
                <a:spcPts val="0"/>
              </a:spcAft>
              <a:buClrTx/>
              <a:buSzTx/>
              <a:buNone/>
              <a:tabLst/>
              <a:defRPr/>
            </a:pPr>
            <a:endParaRPr kumimoji="0" lang="pl-PL"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endParaRPr lang="pl-PL" sz="2000" dirty="0"/>
          </a:p>
        </p:txBody>
      </p:sp>
      <p:sp>
        <p:nvSpPr>
          <p:cNvPr id="5" name="AutoShape 2" descr="Ręka Trzymając Parasol Powyżej Smutny Sfrustrowany Depresji Dziewczyna Siedzi Podłodze — Wektor stockowy">
            <a:extLst>
              <a:ext uri="{FF2B5EF4-FFF2-40B4-BE49-F238E27FC236}">
                <a16:creationId xmlns:a16="http://schemas.microsoft.com/office/drawing/2014/main" id="{456BAD28-8393-F4C4-EAF3-77C1F1C6CA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369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84313A-F57B-17C0-E000-BE83A2FC05E2}"/>
              </a:ext>
            </a:extLst>
          </p:cNvPr>
          <p:cNvSpPr>
            <a:spLocks noGrp="1"/>
          </p:cNvSpPr>
          <p:nvPr>
            <p:ph type="title"/>
          </p:nvPr>
        </p:nvSpPr>
        <p:spPr/>
        <p:txBody>
          <a:bodyPr/>
          <a:lstStyle/>
          <a:p>
            <a:r>
              <a:rPr lang="pl-PL" b="1" dirty="0">
                <a:solidFill>
                  <a:srgbClr val="0070C0"/>
                </a:solidFill>
                <a:latin typeface="Times New Roman" panose="02020603050405020304" pitchFamily="18" charset="0"/>
                <a:cs typeface="Times New Roman" panose="02020603050405020304" pitchFamily="18" charset="0"/>
              </a:rPr>
              <a:t>Jak zapobiegać depresji:</a:t>
            </a:r>
          </a:p>
        </p:txBody>
      </p:sp>
      <p:sp>
        <p:nvSpPr>
          <p:cNvPr id="3" name="Symbol zastępczy zawartości 2">
            <a:extLst>
              <a:ext uri="{FF2B5EF4-FFF2-40B4-BE49-F238E27FC236}">
                <a16:creationId xmlns:a16="http://schemas.microsoft.com/office/drawing/2014/main" id="{920DBF59-2B55-CDB5-8A65-CE71355C07B0}"/>
              </a:ext>
            </a:extLst>
          </p:cNvPr>
          <p:cNvSpPr>
            <a:spLocks noGrp="1"/>
          </p:cNvSpPr>
          <p:nvPr>
            <p:ph idx="1"/>
          </p:nvPr>
        </p:nvSpPr>
        <p:spPr>
          <a:xfrm>
            <a:off x="838200" y="1468877"/>
            <a:ext cx="10515600" cy="4708086"/>
          </a:xfrm>
        </p:spPr>
        <p:txBody>
          <a:bodyPr>
            <a:normAutofit lnSpcReduction="10000"/>
          </a:bodyPr>
          <a:lstStyle/>
          <a:p>
            <a:pPr marL="0" marR="0" lvl="0" indent="0" algn="just" defTabSz="914400" rtl="0" eaLnBrk="1" fontAlgn="auto" latinLnBrk="0" hangingPunct="1">
              <a:lnSpc>
                <a:spcPct val="90000"/>
              </a:lnSpc>
              <a:spcBef>
                <a:spcPts val="1000"/>
              </a:spcBef>
              <a:spcAft>
                <a:spcPts val="0"/>
              </a:spcAft>
              <a:buClrTx/>
              <a:buSzTx/>
              <a:buNone/>
              <a:tabLst/>
              <a:defRPr/>
            </a:pPr>
            <a:endPar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90000"/>
              </a:lnSpc>
              <a:spcBef>
                <a:spcPts val="1000"/>
              </a:spcBef>
              <a:spcAft>
                <a:spcPts val="0"/>
              </a:spcAft>
              <a:buClrTx/>
              <a:buSzTx/>
              <a:tabLst/>
              <a:defRPr/>
            </a:pP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Najważniejszą sprawą jest dbałość o dobrą relację z nastolatkiem, tylko ona może być pomocna </a:t>
            </a:r>
            <a:b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w zidentyfikowaniu jego potrzeb i udzieleniu mu wsparcia,</a:t>
            </a:r>
          </a:p>
          <a:p>
            <a:pPr marR="0" lvl="0" algn="just" defTabSz="914400" rtl="0" eaLnBrk="1" fontAlgn="auto" latinLnBrk="0" hangingPunct="1">
              <a:lnSpc>
                <a:spcPct val="90000"/>
              </a:lnSpc>
              <a:spcBef>
                <a:spcPts val="1000"/>
              </a:spcBef>
              <a:spcAft>
                <a:spcPts val="0"/>
              </a:spcAft>
              <a:buClrTx/>
              <a:buSzTx/>
              <a:tabLst/>
              <a:defRPr/>
            </a:pP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Rozwijaj relację z dzieckiem opartą na zaufaniu,</a:t>
            </a:r>
          </a:p>
          <a:p>
            <a:pPr marR="0" lvl="0" algn="just" defTabSz="914400" rtl="0" eaLnBrk="1" fontAlgn="auto" latinLnBrk="0" hangingPunct="1">
              <a:lnSpc>
                <a:spcPct val="90000"/>
              </a:lnSpc>
              <a:spcBef>
                <a:spcPts val="1000"/>
              </a:spcBef>
              <a:spcAft>
                <a:spcPts val="0"/>
              </a:spcAft>
              <a:buClrTx/>
              <a:buSzTx/>
              <a:tabLst/>
              <a:defRPr/>
            </a:pP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Rozmawiaj ze swoim dzieckiem o sprawach dotyczących jego życia emocjonalnego, a jednocześnie stawiaj wymagania odnośnie do istotnych spraw związanych z codziennym funkcjonowaniem, </a:t>
            </a:r>
          </a:p>
          <a:p>
            <a:pPr marR="0" lvl="0" algn="just" defTabSz="914400" rtl="0" eaLnBrk="1" fontAlgn="auto" latinLnBrk="0" hangingPunct="1">
              <a:lnSpc>
                <a:spcPct val="90000"/>
              </a:lnSpc>
              <a:spcBef>
                <a:spcPts val="1000"/>
              </a:spcBef>
              <a:spcAft>
                <a:spcPts val="0"/>
              </a:spcAft>
              <a:buClrTx/>
              <a:buSzTx/>
              <a:tabLst/>
              <a:defRPr/>
            </a:pP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Rozmawiaj ze swoim dzieckiem o sprawach związanych ze stresem szkolnym, </a:t>
            </a:r>
          </a:p>
          <a:p>
            <a:pPr marR="0" lvl="0" algn="just" defTabSz="914400" rtl="0" eaLnBrk="1" fontAlgn="auto" latinLnBrk="0" hangingPunct="1">
              <a:lnSpc>
                <a:spcPct val="90000"/>
              </a:lnSpc>
              <a:spcBef>
                <a:spcPts val="1000"/>
              </a:spcBef>
              <a:spcAft>
                <a:spcPts val="0"/>
              </a:spcAft>
              <a:buClrTx/>
              <a:buSzTx/>
              <a:tabLst/>
              <a:defRPr/>
            </a:pPr>
            <a:r>
              <a:rPr lang="pl-PL" sz="1800" dirty="0">
                <a:latin typeface="Times New Roman" panose="02020603050405020304" pitchFamily="18" charset="0"/>
                <a:cs typeface="Times New Roman" panose="02020603050405020304" pitchFamily="18" charset="0"/>
              </a:rPr>
              <a:t>Oceń czy dziecko nie jest ofiarą przemocy rówieśniczej w szkole lub w Internecie </a:t>
            </a:r>
          </a:p>
          <a:p>
            <a:pPr marR="0" lvl="0" algn="just" defTabSz="914400" rtl="0" eaLnBrk="1" fontAlgn="auto" latinLnBrk="0" hangingPunct="1">
              <a:lnSpc>
                <a:spcPct val="90000"/>
              </a:lnSpc>
              <a:spcBef>
                <a:spcPts val="1000"/>
              </a:spcBef>
              <a:spcAft>
                <a:spcPts val="0"/>
              </a:spcAft>
              <a:buClrTx/>
              <a:buSzTx/>
              <a:tabLst/>
              <a:defRPr/>
            </a:pPr>
            <a:r>
              <a:rPr lang="pl-PL" sz="1800" dirty="0">
                <a:latin typeface="Times New Roman" panose="02020603050405020304" pitchFamily="18" charset="0"/>
                <a:cs typeface="Times New Roman" panose="02020603050405020304" pitchFamily="18" charset="0"/>
              </a:rPr>
              <a:t>Poznaj przyjaciół swojego dziecka, </a:t>
            </a:r>
          </a:p>
          <a:p>
            <a:pPr marR="0" lvl="0" algn="just" defTabSz="914400" rtl="0" eaLnBrk="1" fontAlgn="auto" latinLnBrk="0" hangingPunct="1">
              <a:lnSpc>
                <a:spcPct val="90000"/>
              </a:lnSpc>
              <a:spcBef>
                <a:spcPts val="1000"/>
              </a:spcBef>
              <a:spcAft>
                <a:spcPts val="0"/>
              </a:spcAft>
              <a:buClrTx/>
              <a:buSzTx/>
              <a:tabLst/>
              <a:defRPr/>
            </a:pPr>
            <a:r>
              <a:rPr lang="pl-PL" sz="1800" dirty="0">
                <a:latin typeface="Times New Roman" panose="02020603050405020304" pitchFamily="18" charset="0"/>
                <a:cs typeface="Times New Roman" panose="02020603050405020304" pitchFamily="18" charset="0"/>
              </a:rPr>
              <a:t>Bądź otwarty, by wspierać dziecko w problemach związanych z dojrzewaniem, </a:t>
            </a:r>
          </a:p>
          <a:p>
            <a:pPr marR="0" lvl="0" algn="just" defTabSz="914400" rtl="0" eaLnBrk="1" fontAlgn="auto" latinLnBrk="0" hangingPunct="1">
              <a:lnSpc>
                <a:spcPct val="90000"/>
              </a:lnSpc>
              <a:spcBef>
                <a:spcPts val="1000"/>
              </a:spcBef>
              <a:spcAft>
                <a:spcPts val="0"/>
              </a:spcAft>
              <a:buClrTx/>
              <a:buSzTx/>
              <a:tabLst/>
              <a:defRPr/>
            </a:pPr>
            <a:r>
              <a:rPr lang="pl-PL" sz="1800" dirty="0">
                <a:latin typeface="Times New Roman" panose="02020603050405020304" pitchFamily="18" charset="0"/>
                <a:cs typeface="Times New Roman" panose="02020603050405020304" pitchFamily="18" charset="0"/>
              </a:rPr>
              <a:t>Staraj się pozwalać na rozwój niezależności również wtedy, gdy dziecko jest pod Twoją opieką. </a:t>
            </a:r>
            <a:endPar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indent="0" algn="just">
              <a:buNone/>
            </a:pPr>
            <a:endParaRPr lang="pl-PL" sz="1800" b="0" i="0" dirty="0">
              <a:effectLst/>
              <a:latin typeface="Times New Roman" panose="02020603050405020304" pitchFamily="18" charset="0"/>
              <a:cs typeface="Times New Roman" panose="02020603050405020304" pitchFamily="18" charset="0"/>
            </a:endParaRPr>
          </a:p>
          <a:p>
            <a:pPr marL="0" indent="0" algn="just">
              <a:buNone/>
            </a:pPr>
            <a:r>
              <a:rPr lang="pl-PL" sz="1800" b="1" i="0" dirty="0">
                <a:effectLst/>
                <a:latin typeface="Times New Roman" panose="02020603050405020304" pitchFamily="18" charset="0"/>
                <a:cs typeface="Times New Roman" panose="02020603050405020304" pitchFamily="18" charset="0"/>
              </a:rPr>
              <a:t>Rodzicu pamiętaj, aby utrzymywać dobry kontakt z dzieckiem, rozmawiaj z nim, obserwuj je. Pytaj jak się czuje, jakie ma problemy, czy potrzebuje Twojej pomocy.</a:t>
            </a:r>
          </a:p>
        </p:txBody>
      </p:sp>
    </p:spTree>
    <p:extLst>
      <p:ext uri="{BB962C8B-B14F-4D97-AF65-F5344CB8AC3E}">
        <p14:creationId xmlns:p14="http://schemas.microsoft.com/office/powerpoint/2010/main" val="91483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8AC92-8ACC-8E3C-0D1B-094B6A13D49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D7D15D3-5668-A4DC-2832-2E2D4C8C1DFF}"/>
              </a:ext>
            </a:extLst>
          </p:cNvPr>
          <p:cNvSpPr>
            <a:spLocks noGrp="1"/>
          </p:cNvSpPr>
          <p:nvPr>
            <p:ph type="title"/>
          </p:nvPr>
        </p:nvSpPr>
        <p:spPr>
          <a:xfrm>
            <a:off x="838200" y="365126"/>
            <a:ext cx="10515600" cy="757504"/>
          </a:xfrm>
        </p:spPr>
        <p:txBody>
          <a:bodyPr>
            <a:normAutofit/>
          </a:bodyPr>
          <a:lstStyle/>
          <a:p>
            <a:r>
              <a:rPr lang="pl-PL" b="1" dirty="0">
                <a:solidFill>
                  <a:schemeClr val="accent6">
                    <a:lumMod val="75000"/>
                  </a:schemeClr>
                </a:solidFill>
                <a:latin typeface="Times New Roman" panose="02020603050405020304" pitchFamily="18" charset="0"/>
                <a:cs typeface="Times New Roman" panose="02020603050405020304" pitchFamily="18" charset="0"/>
              </a:rPr>
              <a:t>Kiedy szukać pomocy?</a:t>
            </a:r>
          </a:p>
        </p:txBody>
      </p:sp>
      <p:sp>
        <p:nvSpPr>
          <p:cNvPr id="3" name="Symbol zastępczy zawartości 2">
            <a:extLst>
              <a:ext uri="{FF2B5EF4-FFF2-40B4-BE49-F238E27FC236}">
                <a16:creationId xmlns:a16="http://schemas.microsoft.com/office/drawing/2014/main" id="{498D402A-A706-E562-AEE1-F197B04E7E67}"/>
              </a:ext>
            </a:extLst>
          </p:cNvPr>
          <p:cNvSpPr>
            <a:spLocks noGrp="1"/>
          </p:cNvSpPr>
          <p:nvPr>
            <p:ph idx="1"/>
          </p:nvPr>
        </p:nvSpPr>
        <p:spPr>
          <a:xfrm>
            <a:off x="838200" y="1439500"/>
            <a:ext cx="10515600" cy="4766645"/>
          </a:xfrm>
        </p:spPr>
        <p:txBody>
          <a:bodyPr>
            <a:no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Skonsultować się ze specjalistą – w pierwszej kolejności najlepiej </a:t>
            </a:r>
            <a:b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z psychologiem w szkole lub z psychologiem w Poradni Psychologiczno - Pedagogicznej – warto jest zawsze wtedy, gdy sugerują nam to osoby </a:t>
            </a:r>
            <a:b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z otoczenia dziecka (np. wychowawca, nauczyciele) oraz wtedy, gdy sam nastolatek prosi nas o pomoc i przyznaje, że nie radzi sobie </a:t>
            </a:r>
            <a:b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z problemami. Objawem, którego nigdy nie należy lekceważyć, są też samookaleczenia w jakiejkolwiek formie (nie tylko tzw. „cięcie się”, ale także powtarzające się zachowania typu skubanie skóry, szczypanie się lub bicie po twarzy), wtedy należy się skontaktować również </a:t>
            </a:r>
            <a:b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z psychiatrą.</a:t>
            </a:r>
          </a:p>
        </p:txBody>
      </p:sp>
    </p:spTree>
    <p:extLst>
      <p:ext uri="{BB962C8B-B14F-4D97-AF65-F5344CB8AC3E}">
        <p14:creationId xmlns:p14="http://schemas.microsoft.com/office/powerpoint/2010/main" val="143919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659A8A-EAAD-E4CD-2C01-6BCB593B09CC}"/>
              </a:ext>
            </a:extLst>
          </p:cNvPr>
          <p:cNvSpPr>
            <a:spLocks noGrp="1"/>
          </p:cNvSpPr>
          <p:nvPr>
            <p:ph type="title"/>
          </p:nvPr>
        </p:nvSpPr>
        <p:spPr>
          <a:xfrm>
            <a:off x="6417733" y="490537"/>
            <a:ext cx="5291663" cy="722627"/>
          </a:xfrm>
        </p:spPr>
        <p:txBody>
          <a:bodyPr anchor="b">
            <a:normAutofit/>
          </a:bodyPr>
          <a:lstStyle/>
          <a:p>
            <a:r>
              <a:rPr lang="pl-PL" sz="4000" b="1" dirty="0">
                <a:solidFill>
                  <a:srgbClr val="FFC000"/>
                </a:solidFill>
                <a:latin typeface="Times New Roman" panose="02020603050405020304" pitchFamily="18" charset="0"/>
                <a:cs typeface="Times New Roman" panose="02020603050405020304" pitchFamily="18" charset="0"/>
              </a:rPr>
              <a:t>Jak leczyć depresję?</a:t>
            </a:r>
          </a:p>
        </p:txBody>
      </p:sp>
      <p:pic>
        <p:nvPicPr>
          <p:cNvPr id="4" name="Symbol zastępczy zawartości 3">
            <a:extLst>
              <a:ext uri="{FF2B5EF4-FFF2-40B4-BE49-F238E27FC236}">
                <a16:creationId xmlns:a16="http://schemas.microsoft.com/office/drawing/2014/main" id="{59DD635D-06D9-A52B-96BF-52ED1DDCE381}"/>
              </a:ext>
            </a:extLst>
          </p:cNvPr>
          <p:cNvPicPr>
            <a:picLocks noChangeAspect="1"/>
          </p:cNvPicPr>
          <p:nvPr/>
        </p:nvPicPr>
        <p:blipFill>
          <a:blip r:embed="rId2"/>
          <a:srcRect t="5761" b="1167"/>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8" name="Content Placeholder 7">
            <a:extLst>
              <a:ext uri="{FF2B5EF4-FFF2-40B4-BE49-F238E27FC236}">
                <a16:creationId xmlns:a16="http://schemas.microsoft.com/office/drawing/2014/main" id="{415E0B56-4BAE-D78E-2D64-3D65BF0FA723}"/>
              </a:ext>
            </a:extLst>
          </p:cNvPr>
          <p:cNvSpPr>
            <a:spLocks noGrp="1"/>
          </p:cNvSpPr>
          <p:nvPr>
            <p:ph idx="1"/>
          </p:nvPr>
        </p:nvSpPr>
        <p:spPr>
          <a:xfrm>
            <a:off x="6096000" y="1430448"/>
            <a:ext cx="5613397" cy="4937013"/>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Ważne jest, aby zapewnić pomoc psychologa dla dziecka z depresją, zwłaszcza jeśli dziecko nie potrafi się uporać z problemami, bądź też nie potrafi zmienić swojego podejścia do nich. Uczucia, które temu towarzyszą, np. ból psychiczny, żal czy też smutek, o wiele łatwiej przeżyć w obecności drugiej, słuchającej nas i rozumiejącej osoby.</a:t>
            </a:r>
            <a:endParaRPr lang="pl-PL" sz="1800" b="0" i="0" dirty="0">
              <a:effectLst/>
              <a:latin typeface="Times New Roman" panose="02020603050405020304" pitchFamily="18" charset="0"/>
              <a:cs typeface="Times New Roman" panose="02020603050405020304" pitchFamily="18" charset="0"/>
            </a:endParaRPr>
          </a:p>
          <a:p>
            <a:pPr marL="0" indent="0" algn="just">
              <a:buNone/>
            </a:pPr>
            <a:r>
              <a:rPr lang="pl-PL" sz="1800" b="0" i="0" dirty="0">
                <a:effectLst/>
                <a:latin typeface="Times New Roman" panose="02020603050405020304" pitchFamily="18" charset="0"/>
                <a:cs typeface="Times New Roman" panose="02020603050405020304" pitchFamily="18" charset="0"/>
              </a:rPr>
              <a:t>Leczenie depresji u dzieci powinno zawierać w sobie oddziaływania zarówno farmakologiczne, jak i psychoterapeutyczne. </a:t>
            </a:r>
          </a:p>
          <a:p>
            <a:pPr marL="0" indent="0" algn="just">
              <a:buNone/>
            </a:pPr>
            <a:r>
              <a:rPr lang="pl-PL" sz="1800" b="0" i="0" dirty="0">
                <a:effectLst/>
                <a:latin typeface="Times New Roman" panose="02020603050405020304" pitchFamily="18" charset="0"/>
                <a:cs typeface="Times New Roman" panose="02020603050405020304" pitchFamily="18" charset="0"/>
              </a:rPr>
              <a:t>W przypadku łagodnej i umiarkowanej depresji uzasadnione jest stosowanie psychoterapii. Natomiast w przypadku nasilonej depresji najskuteczniejsza jest terapia skojarzona, czyli leczenie farmakologiczne i psychoterapia. Psychoterapia dla dzieci z depresją w zależności od okoliczności i potrzeb może przyjąć formę indywidualną, grupową bądź rodzinną. W niektórych przypadkach zalecana się równolegle dwie formy, np. psychoterapia indywidualna oraz terapia rodzinna</a:t>
            </a:r>
            <a:r>
              <a:rPr lang="pl-PL" sz="1600" b="0" i="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0354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CB6176E-5D51-1C32-1C8D-00D8E212ED30}"/>
              </a:ext>
            </a:extLst>
          </p:cNvPr>
          <p:cNvSpPr>
            <a:spLocks noGrp="1"/>
          </p:cNvSpPr>
          <p:nvPr>
            <p:ph type="title"/>
          </p:nvPr>
        </p:nvSpPr>
        <p:spPr>
          <a:xfrm>
            <a:off x="2704290" y="606583"/>
            <a:ext cx="8098102" cy="407858"/>
          </a:xfrm>
        </p:spPr>
        <p:txBody>
          <a:bodyPr anchor="ctr">
            <a:noAutofit/>
          </a:bodyPr>
          <a:lstStyle/>
          <a:p>
            <a:r>
              <a:rPr lang="pl-PL" sz="2800" b="1" dirty="0">
                <a:solidFill>
                  <a:schemeClr val="accent6">
                    <a:lumMod val="75000"/>
                  </a:schemeClr>
                </a:solidFill>
                <a:latin typeface="Times New Roman" panose="02020603050405020304" pitchFamily="18" charset="0"/>
                <a:cs typeface="Times New Roman" panose="02020603050405020304" pitchFamily="18" charset="0"/>
              </a:rPr>
              <a:t>Depresja – gdzie jeszcze szukać pomocy? </a:t>
            </a:r>
            <a:br>
              <a:rPr lang="pl-PL" sz="3200" b="1" dirty="0">
                <a:solidFill>
                  <a:schemeClr val="accent6">
                    <a:lumMod val="75000"/>
                  </a:schemeClr>
                </a:solidFill>
                <a:latin typeface="Times New Roman" panose="02020603050405020304" pitchFamily="18" charset="0"/>
                <a:cs typeface="Times New Roman" panose="02020603050405020304" pitchFamily="18" charset="0"/>
              </a:rPr>
            </a:br>
            <a:endParaRPr lang="pl-PL" sz="3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36BD86F2-9812-E3EC-2EBD-063DCA19B212}"/>
              </a:ext>
            </a:extLst>
          </p:cNvPr>
          <p:cNvSpPr>
            <a:spLocks noGrp="1"/>
          </p:cNvSpPr>
          <p:nvPr>
            <p:ph idx="1"/>
          </p:nvPr>
        </p:nvSpPr>
        <p:spPr>
          <a:xfrm>
            <a:off x="442762" y="905347"/>
            <a:ext cx="11242307" cy="5622203"/>
          </a:xfrm>
        </p:spPr>
        <p:txBody>
          <a:bodyPr anchor="ctr">
            <a:normAutofit fontScale="85000" lnSpcReduction="20000"/>
          </a:bodyPr>
          <a:lstStyle/>
          <a:p>
            <a:pPr marL="0" indent="0">
              <a:lnSpc>
                <a:spcPct val="120000"/>
              </a:lnSpc>
              <a:spcBef>
                <a:spcPts val="0"/>
              </a:spcBef>
              <a:buNone/>
            </a:pPr>
            <a:r>
              <a:rPr lang="pl-PL" sz="1900" dirty="0">
                <a:latin typeface="Times New Roman" panose="02020603050405020304" pitchFamily="18" charset="0"/>
                <a:cs typeface="Times New Roman" panose="02020603050405020304" pitchFamily="18" charset="0"/>
              </a:rPr>
              <a:t>Jeżeli zaobserwujesz objawy depresji u siebie lub bliskiej Ci osoby, nie wahaj się prosić o pomoc. Zgłoś się do najbliższej poradni zdrowia psychicznego, ośrodka interwencji kryzysowej lub szpitala. Możesz również skorzystać z infolinii:</a:t>
            </a:r>
          </a:p>
          <a:p>
            <a:pPr marL="0" indent="0">
              <a:lnSpc>
                <a:spcPct val="120000"/>
              </a:lnSpc>
              <a:spcBef>
                <a:spcPts val="0"/>
              </a:spcBef>
              <a:buNone/>
            </a:pPr>
            <a:endParaRPr lang="pl-PL" sz="1900" dirty="0">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22 594 91 00</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Antydepresyjny Telefon Forum Przeciw Depresji</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(czynny w każdą środę i czwartek od 17:00 do 19:00, koszt połączenia jak na numer stacjonarny wg taryfy operatora telefonicznego)</a:t>
            </a:r>
          </a:p>
          <a:p>
            <a:pPr marL="0" indent="0">
              <a:lnSpc>
                <a:spcPct val="120000"/>
              </a:lnSpc>
              <a:spcBef>
                <a:spcPts val="0"/>
              </a:spcBef>
              <a:buNone/>
            </a:pPr>
            <a:endParaRPr lang="pl-PL" sz="1500" dirty="0">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116 111</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Całodobowy telefon zaufania dzieci i młodzieży</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(7 dni w tygodniu, połączenie bezpłatne)</a:t>
            </a:r>
            <a:br>
              <a:rPr lang="pl-PL" sz="1500" b="0"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dla zainteresowanych czat dostępny na: </a:t>
            </a:r>
            <a:r>
              <a:rPr lang="pl-PL" sz="1500" b="0" i="0" dirty="0">
                <a:solidFill>
                  <a:srgbClr val="207AC6"/>
                </a:solidFill>
                <a:effectLst/>
                <a:latin typeface="Times New Roman" panose="02020603050405020304" pitchFamily="18" charset="0"/>
                <a:cs typeface="Times New Roman" panose="02020603050405020304" pitchFamily="18" charset="0"/>
                <a:hlinkClick r:id="rId2"/>
              </a:rPr>
              <a:t>https://116111.pl/czatuj/</a:t>
            </a:r>
            <a:endParaRPr lang="pl-PL" sz="1500" b="0" i="0" dirty="0">
              <a:solidFill>
                <a:srgbClr val="444444"/>
              </a:solidFill>
              <a:effectLst/>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20000"/>
              </a:lnSpc>
              <a:spcBef>
                <a:spcPts val="0"/>
              </a:spcBef>
              <a:buClrTx/>
              <a:buSzTx/>
              <a:buFont typeface="Arial" panose="020B0604020202020204" pitchFamily="34" charset="0"/>
              <a:buChar char="•"/>
              <a:tabLst/>
              <a:defRPr/>
            </a:pPr>
            <a:endParaRPr lang="pl-PL" sz="1500" dirty="0">
              <a:solidFill>
                <a:prstClr val="black"/>
              </a:solidFill>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800 119 119</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Telefon i czat zaufania dla dzieci i młodzieży</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(linia oraz czat czynne codziennie w godz. 14:00-22:00, połączenie bezpłatne i wejście bez logowania na </a:t>
            </a:r>
            <a:r>
              <a:rPr lang="pl-PL" sz="1500" b="0" i="0" dirty="0">
                <a:solidFill>
                  <a:srgbClr val="207AC6"/>
                </a:solidFill>
                <a:effectLst/>
                <a:latin typeface="Times New Roman" panose="02020603050405020304" pitchFamily="18" charset="0"/>
                <a:cs typeface="Times New Roman" panose="02020603050405020304" pitchFamily="18" charset="0"/>
                <a:hlinkClick r:id="rId3"/>
              </a:rPr>
              <a:t>https://800119119.pl/czat-zaufania/</a:t>
            </a:r>
            <a:r>
              <a:rPr lang="pl-PL" sz="1500" b="0" i="0" dirty="0">
                <a:solidFill>
                  <a:srgbClr val="444444"/>
                </a:solidFill>
                <a:effectLst/>
                <a:latin typeface="Times New Roman" panose="02020603050405020304" pitchFamily="18" charset="0"/>
                <a:cs typeface="Times New Roman" panose="02020603050405020304" pitchFamily="18" charset="0"/>
              </a:rPr>
              <a:t>)</a:t>
            </a:r>
          </a:p>
          <a:p>
            <a:pPr marL="0" indent="0">
              <a:lnSpc>
                <a:spcPct val="120000"/>
              </a:lnSpc>
              <a:spcBef>
                <a:spcPts val="0"/>
              </a:spcBef>
              <a:buNone/>
            </a:pPr>
            <a:endParaRPr lang="pl-PL" sz="1500" dirty="0">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800 800 602</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Telefon dla rodziców i opiekunów dzieci w kryzysie</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(linia czynna od poniedziałku do piątku w godzinach 15:00-19:00, połączenie bezpłatne)</a:t>
            </a: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116 123</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Całodobowy telefon zaufania dla osób dorosłych</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(czynny 7 dni w tygodniu, 24 h na dobę, połączenie bezpłatne)</a:t>
            </a:r>
            <a:br>
              <a:rPr lang="pl-PL" sz="1500" b="0"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dla zainteresowanych czat dostępny na: </a:t>
            </a:r>
            <a:r>
              <a:rPr lang="pl-PL" sz="1500" b="0" i="0" dirty="0">
                <a:solidFill>
                  <a:srgbClr val="207AC6"/>
                </a:solidFill>
                <a:effectLst/>
                <a:latin typeface="Times New Roman" panose="02020603050405020304" pitchFamily="18" charset="0"/>
                <a:cs typeface="Times New Roman" panose="02020603050405020304" pitchFamily="18" charset="0"/>
                <a:hlinkClick r:id="rId4"/>
              </a:rPr>
              <a:t>https://116sos.pl</a:t>
            </a:r>
            <a:endParaRPr lang="pl-PL" sz="1500" b="0" i="0" dirty="0">
              <a:solidFill>
                <a:srgbClr val="207AC6"/>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800 70 22 22</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Centrum Wsparcia dla Osób Dorosłych w Kryzysie Psychicznym</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(czynny 7 dni w tygodniu, 24 h na dobę, połączenie bezpłatne)</a:t>
            </a:r>
            <a:br>
              <a:rPr lang="pl-PL" sz="1500" b="0"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dla zainteresowanych czat dostępny na: </a:t>
            </a:r>
            <a:r>
              <a:rPr lang="pl-PL" sz="1500" b="0" i="0" dirty="0">
                <a:solidFill>
                  <a:srgbClr val="207AC6"/>
                </a:solidFill>
                <a:effectLst/>
                <a:latin typeface="Times New Roman" panose="02020603050405020304" pitchFamily="18" charset="0"/>
                <a:cs typeface="Times New Roman" panose="02020603050405020304" pitchFamily="18" charset="0"/>
                <a:hlinkClick r:id="rId5"/>
              </a:rPr>
              <a:t>https://centrumwsparcia.pl</a:t>
            </a:r>
            <a:endParaRPr lang="pl-PL" sz="1500"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877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FDBE88-973E-A57B-F297-43356DF2E7CA}"/>
              </a:ext>
            </a:extLst>
          </p:cNvPr>
          <p:cNvSpPr>
            <a:spLocks noGrp="1"/>
          </p:cNvSpPr>
          <p:nvPr>
            <p:ph type="title"/>
          </p:nvPr>
        </p:nvSpPr>
        <p:spPr/>
        <p:txBody>
          <a:bodyPr/>
          <a:lstStyle/>
          <a:p>
            <a:r>
              <a:rPr lang="pl-PL" b="1" dirty="0">
                <a:latin typeface="Times New Roman" panose="02020603050405020304" pitchFamily="18" charset="0"/>
                <a:cs typeface="Times New Roman" panose="02020603050405020304" pitchFamily="18" charset="0"/>
              </a:rPr>
              <a:t>Źródła:</a:t>
            </a:r>
          </a:p>
        </p:txBody>
      </p:sp>
      <p:sp>
        <p:nvSpPr>
          <p:cNvPr id="3" name="Symbol zastępczy zawartości 2">
            <a:extLst>
              <a:ext uri="{FF2B5EF4-FFF2-40B4-BE49-F238E27FC236}">
                <a16:creationId xmlns:a16="http://schemas.microsoft.com/office/drawing/2014/main" id="{95DD6FA5-1277-B2D3-371B-7DF0B0DE324D}"/>
              </a:ext>
            </a:extLst>
          </p:cNvPr>
          <p:cNvSpPr>
            <a:spLocks noGrp="1"/>
          </p:cNvSpPr>
          <p:nvPr>
            <p:ph idx="1"/>
          </p:nvPr>
        </p:nvSpPr>
        <p:spPr/>
        <p:txBody>
          <a:bodyPr/>
          <a:lstStyle/>
          <a:p>
            <a:r>
              <a:rPr lang="pl-PL" sz="1400" dirty="0">
                <a:latin typeface="Times New Roman" panose="02020603050405020304" pitchFamily="18" charset="0"/>
                <a:cs typeface="Times New Roman" panose="02020603050405020304" pitchFamily="18" charset="0"/>
                <a:hlinkClick r:id="rId2"/>
              </a:rPr>
              <a:t>https</a:t>
            </a:r>
            <a:r>
              <a:rPr lang="pl-PL" sz="1400">
                <a:latin typeface="Times New Roman" panose="02020603050405020304" pitchFamily="18" charset="0"/>
                <a:cs typeface="Times New Roman" panose="02020603050405020304" pitchFamily="18" charset="0"/>
                <a:hlinkClick r:id="rId2"/>
              </a:rPr>
              <a:t>://cloudb</a:t>
            </a:r>
            <a:r>
              <a:rPr lang="pl-PL" sz="1400" dirty="0">
                <a:latin typeface="Times New Roman" panose="02020603050405020304" pitchFamily="18" charset="0"/>
                <a:cs typeface="Times New Roman" panose="02020603050405020304" pitchFamily="18" charset="0"/>
                <a:hlinkClick r:id="rId2"/>
              </a:rPr>
              <a:t>.edupage.org/cloud/DEPRESJA.pdf?z%3ADSkG7w3HunZhwNaGpIOG8BuaqXUnQ%2B0OS5%2F7Cs3vUtMut7CdMjAKzk%2F9UPIHz89J</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3"/>
              </a:rPr>
              <a:t>https://depositphotos.com/pl/vectors/depresja.html</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4"/>
              </a:rPr>
              <a:t>https://pl.pngtree.com/freepng/depression-vector-illustration-stress_8540650.html</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5"/>
              </a:rPr>
              <a:t>https://pl.pikbest.com/png-images/depressed-people-holding-face-masks-and-hiding-emotions_6140729.html</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6"/>
              </a:rPr>
              <a:t>https://gemini.pl/poradnik/dziecko/depresja-u-dzieci-i-mlodziezy-jak-ja-rozpoznac/?srsltid=AfmBOopybmD8ZOLVxXEyLLyefs4EyloqqrZpwin1LUmxku6muGQuV9UH</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7"/>
              </a:rPr>
              <a:t>https://puromed.pl/depresja-jest-w-modzie-obalamy-bzdury-na-temat-tej-powaznej-choroby/</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8"/>
              </a:rPr>
              <a:t>https://www.fundacjaavalon.pl/abc/depresja-u-dzieci/#b</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9"/>
              </a:rPr>
              <a:t>https://katowice.eu/edukacja/SiteAssets/dla-mieszka%C5%84ca/ucz-si%C4%99/miejski-bank-dobrych-praktyk/zagadnienia-dla-nauczycieli-szk%C3%B3%C5%82/zebrania-z-rodzicami/Depresja%20nastolatk%C3%B3w.pdf</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6"/>
              </a:rPr>
              <a:t>https://gemini.pl/poradnik/dziecko/depresja-u-dzieci-i-mlodziezy-jak-ja-rozpoznac/?srsltid=AfmBOopybmD8ZOLVxXEyLLyefs4EyloqqrZpwin1LUmxku6muGQuV9UH</a:t>
            </a:r>
            <a:endParaRPr lang="pl-PL" sz="1400" dirty="0">
              <a:latin typeface="Times New Roman" panose="02020603050405020304" pitchFamily="18" charset="0"/>
              <a:cs typeface="Times New Roman" panose="02020603050405020304" pitchFamily="18" charset="0"/>
            </a:endParaRPr>
          </a:p>
          <a:p>
            <a:pPr marL="0" indent="0">
              <a:buNone/>
            </a:pPr>
            <a:endParaRPr lang="pl-PL" sz="1400" dirty="0">
              <a:latin typeface="Times New Roman" panose="02020603050405020304" pitchFamily="18" charset="0"/>
              <a:cs typeface="Times New Roman" panose="02020603050405020304" pitchFamily="18" charset="0"/>
            </a:endParaRPr>
          </a:p>
          <a:p>
            <a:endParaRPr lang="pl-PL" sz="1400" dirty="0">
              <a:latin typeface="Times New Roman" panose="02020603050405020304" pitchFamily="18" charset="0"/>
              <a:cs typeface="Times New Roman" panose="02020603050405020304" pitchFamily="18" charset="0"/>
            </a:endParaRPr>
          </a:p>
          <a:p>
            <a:endParaRPr lang="pl-PL" sz="1800" dirty="0">
              <a:latin typeface="Times New Roman" panose="02020603050405020304" pitchFamily="18" charset="0"/>
              <a:cs typeface="Times New Roman" panose="02020603050405020304" pitchFamily="18" charset="0"/>
            </a:endParaRPr>
          </a:p>
          <a:p>
            <a:endParaRPr lang="pl-PL" sz="1800" dirty="0">
              <a:latin typeface="Times New Roman" panose="02020603050405020304" pitchFamily="18" charset="0"/>
              <a:cs typeface="Times New Roman" panose="02020603050405020304" pitchFamily="18" charset="0"/>
            </a:endParaRPr>
          </a:p>
          <a:p>
            <a:endParaRPr lang="pl-PL" sz="1800" dirty="0">
              <a:latin typeface="Times New Roman" panose="02020603050405020304" pitchFamily="18" charset="0"/>
              <a:cs typeface="Times New Roman" panose="02020603050405020304" pitchFamily="18" charset="0"/>
            </a:endParaRPr>
          </a:p>
          <a:p>
            <a:endParaRPr lang="pl-PL" sz="1800" dirty="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86425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5887A2D-154D-66E7-71FC-9ED10661A189}"/>
              </a:ext>
            </a:extLst>
          </p:cNvPr>
          <p:cNvSpPr>
            <a:spLocks noGrp="1"/>
          </p:cNvSpPr>
          <p:nvPr>
            <p:ph type="title"/>
          </p:nvPr>
        </p:nvSpPr>
        <p:spPr>
          <a:xfrm>
            <a:off x="6803409" y="762001"/>
            <a:ext cx="4156512" cy="181275"/>
          </a:xfrm>
        </p:spPr>
        <p:txBody>
          <a:bodyPr anchor="ctr">
            <a:normAutofit fontScale="90000"/>
          </a:bodyPr>
          <a:lstStyle/>
          <a:p>
            <a:endParaRPr lang="pl-PL" sz="4000" dirty="0"/>
          </a:p>
        </p:txBody>
      </p:sp>
      <p:pic>
        <p:nvPicPr>
          <p:cNvPr id="4" name="Obraz 3">
            <a:extLst>
              <a:ext uri="{FF2B5EF4-FFF2-40B4-BE49-F238E27FC236}">
                <a16:creationId xmlns:a16="http://schemas.microsoft.com/office/drawing/2014/main" id="{C71AC12F-B018-EC8A-987E-B19D3E2740A7}"/>
              </a:ext>
            </a:extLst>
          </p:cNvPr>
          <p:cNvPicPr>
            <a:picLocks noChangeAspect="1"/>
          </p:cNvPicPr>
          <p:nvPr/>
        </p:nvPicPr>
        <p:blipFill>
          <a:blip r:embed="rId2"/>
          <a:srcRect l="10888"/>
          <a:stretch/>
        </p:blipFill>
        <p:spPr>
          <a:xfrm>
            <a:off x="-1" y="-2"/>
            <a:ext cx="6096001" cy="6858002"/>
          </a:xfrm>
          <a:prstGeom prst="rect">
            <a:avLst/>
          </a:prstGeom>
        </p:spPr>
      </p:pic>
      <p:sp>
        <p:nvSpPr>
          <p:cNvPr id="3" name="Symbol zastępczy zawartości 2">
            <a:extLst>
              <a:ext uri="{FF2B5EF4-FFF2-40B4-BE49-F238E27FC236}">
                <a16:creationId xmlns:a16="http://schemas.microsoft.com/office/drawing/2014/main" id="{EAAB4101-1CB4-4FA8-F6B6-E2BCE3F4BE2D}"/>
              </a:ext>
            </a:extLst>
          </p:cNvPr>
          <p:cNvSpPr>
            <a:spLocks noGrp="1"/>
          </p:cNvSpPr>
          <p:nvPr>
            <p:ph idx="1"/>
          </p:nvPr>
        </p:nvSpPr>
        <p:spPr>
          <a:xfrm>
            <a:off x="6303523" y="1136079"/>
            <a:ext cx="4734220" cy="4959920"/>
          </a:xfrm>
        </p:spPr>
        <p:txBody>
          <a:bodyPr anchor="ctr">
            <a:normAutofit/>
          </a:bodyPr>
          <a:lstStyle/>
          <a:p>
            <a:pPr marL="0" indent="0">
              <a:buNone/>
            </a:pPr>
            <a:r>
              <a:rPr lang="pl-PL" sz="4000" b="1" dirty="0">
                <a:solidFill>
                  <a:schemeClr val="accent2">
                    <a:lumMod val="50000"/>
                  </a:schemeClr>
                </a:solidFill>
                <a:latin typeface="Times New Roman" panose="02020603050405020304" pitchFamily="18" charset="0"/>
                <a:cs typeface="Times New Roman" panose="02020603050405020304" pitchFamily="18" charset="0"/>
              </a:rPr>
              <a:t>23 lutego obchodzimy Ogólnopolski Dzień Walki z Depresją </a:t>
            </a:r>
          </a:p>
          <a:p>
            <a:pPr marL="0" indent="0">
              <a:buNone/>
            </a:pPr>
            <a:endParaRPr lang="pl-PL"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89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CD44E3-5070-DE8D-2506-9000FC260E83}"/>
              </a:ext>
            </a:extLst>
          </p:cNvPr>
          <p:cNvSpPr>
            <a:spLocks noGrp="1"/>
          </p:cNvSpPr>
          <p:nvPr>
            <p:ph type="title"/>
          </p:nvPr>
        </p:nvSpPr>
        <p:spPr>
          <a:xfrm>
            <a:off x="838200" y="365125"/>
            <a:ext cx="10515600" cy="150441"/>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FE0AF3A3-AAA4-CEC8-C946-94A5BC02DD5F}"/>
              </a:ext>
            </a:extLst>
          </p:cNvPr>
          <p:cNvSpPr>
            <a:spLocks noGrp="1"/>
          </p:cNvSpPr>
          <p:nvPr>
            <p:ph idx="1"/>
          </p:nvPr>
        </p:nvSpPr>
        <p:spPr>
          <a:xfrm>
            <a:off x="838200" y="768485"/>
            <a:ext cx="10515600" cy="5437661"/>
          </a:xfrm>
        </p:spPr>
        <p:txBody>
          <a:bodyPr>
            <a:normAutofit/>
          </a:bodyPr>
          <a:lstStyle/>
          <a:p>
            <a:pPr marL="0" indent="0" algn="just">
              <a:buNone/>
            </a:pPr>
            <a:r>
              <a:rPr lang="pl-PL" sz="3200" b="1" dirty="0">
                <a:solidFill>
                  <a:srgbClr val="0070C0"/>
                </a:solidFill>
                <a:latin typeface="Times New Roman" panose="02020603050405020304" pitchFamily="18" charset="0"/>
                <a:cs typeface="Times New Roman" panose="02020603050405020304" pitchFamily="18" charset="0"/>
              </a:rPr>
              <a:t>Termin depresja </a:t>
            </a:r>
            <a:r>
              <a:rPr lang="pl-PL" sz="3200" dirty="0">
                <a:latin typeface="Times New Roman" panose="02020603050405020304" pitchFamily="18" charset="0"/>
                <a:cs typeface="Times New Roman" panose="02020603050405020304" pitchFamily="18" charset="0"/>
              </a:rPr>
              <a:t>- niezwykle rozpowszechniony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w codziennym języku - zazwyczaj używany jest do nazwania normalnej reakcji na trudne wydarzenie. Często zdarza się, że młody człowiek odczuwa smutek po przeżyciu zawodu miłosnego lub po nieudanym podejściu do egzaminu.</a:t>
            </a:r>
          </a:p>
          <a:p>
            <a:pPr marL="0" indent="0" algn="just">
              <a:buNone/>
            </a:pPr>
            <a:endParaRPr lang="pl-PL" sz="3200" dirty="0">
              <a:latin typeface="Times New Roman" panose="02020603050405020304" pitchFamily="18" charset="0"/>
              <a:cs typeface="Times New Roman" panose="02020603050405020304" pitchFamily="18" charset="0"/>
            </a:endParaRPr>
          </a:p>
          <a:p>
            <a:pPr marL="0" indent="0" algn="just">
              <a:buNone/>
            </a:pPr>
            <a:r>
              <a:rPr lang="pl-PL" sz="3200" b="1" dirty="0">
                <a:solidFill>
                  <a:srgbClr val="C00000"/>
                </a:solidFill>
                <a:latin typeface="Times New Roman" panose="02020603050405020304" pitchFamily="18" charset="0"/>
                <a:cs typeface="Times New Roman" panose="02020603050405020304" pitchFamily="18" charset="0"/>
              </a:rPr>
              <a:t>Depresja </a:t>
            </a:r>
            <a:r>
              <a:rPr lang="pl-PL" sz="3200" dirty="0">
                <a:latin typeface="Times New Roman" panose="02020603050405020304" pitchFamily="18" charset="0"/>
                <a:cs typeface="Times New Roman" panose="02020603050405020304" pitchFamily="18" charset="0"/>
              </a:rPr>
              <a:t>- jako choroba, lub inaczej klinicznie rozpoznany zespół depresyjny, to długotrwały, szkodliwy i poważny stan charakteryzujący się nadmiernym obniżeniem nastroju oraz innymi objawami psychicznymi, behawioralnymi i fizycznymi.</a:t>
            </a:r>
          </a:p>
        </p:txBody>
      </p:sp>
    </p:spTree>
    <p:extLst>
      <p:ext uri="{BB962C8B-B14F-4D97-AF65-F5344CB8AC3E}">
        <p14:creationId xmlns:p14="http://schemas.microsoft.com/office/powerpoint/2010/main" val="89881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89350CF-183A-75C2-5196-1907FBEB28E9}"/>
              </a:ext>
            </a:extLst>
          </p:cNvPr>
          <p:cNvSpPr>
            <a:spLocks noGrp="1"/>
          </p:cNvSpPr>
          <p:nvPr>
            <p:ph type="title"/>
          </p:nvPr>
        </p:nvSpPr>
        <p:spPr>
          <a:xfrm>
            <a:off x="838201" y="365125"/>
            <a:ext cx="5251316" cy="140713"/>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4373319B-0914-20CB-363D-2809535F25DF}"/>
              </a:ext>
            </a:extLst>
          </p:cNvPr>
          <p:cNvSpPr>
            <a:spLocks noGrp="1"/>
          </p:cNvSpPr>
          <p:nvPr>
            <p:ph idx="1"/>
          </p:nvPr>
        </p:nvSpPr>
        <p:spPr>
          <a:xfrm>
            <a:off x="838200" y="805758"/>
            <a:ext cx="5124586" cy="5371205"/>
          </a:xfrm>
        </p:spPr>
        <p:txBody>
          <a:bodyPr>
            <a:normAutofit/>
          </a:bodyPr>
          <a:lstStyle/>
          <a:p>
            <a:pPr marL="0" indent="0" algn="just">
              <a:buNone/>
            </a:pPr>
            <a:r>
              <a:rPr lang="pl-PL" sz="2400" dirty="0">
                <a:latin typeface="Times New Roman" panose="02020603050405020304" pitchFamily="18" charset="0"/>
                <a:cs typeface="Times New Roman" panose="02020603050405020304" pitchFamily="18" charset="0"/>
              </a:rPr>
              <a:t>Depresja dotyka ludzi w różnym wieku, z różnych środowisk i mieszkających we wszystkich krajach. Jest przyczyną cierpień psychicznych i negatywnie wpływa na zdolność funkcjonowania cierpiących na depresję osób oraz wykonywania nawet najprostszych codziennych czynności. Niekiedy depresja prowadzi do zniszczenia relacji z rodziną i przyjaciółmi oraz niezdolności do pracy zarobkowej. </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W najgorszym przypadku depresja może być przyczyną samobójstwa i jest drugą najczęściej występującą przyczyną zgonów w grupie osób </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w wieku 15-29 lat. </a:t>
            </a:r>
          </a:p>
        </p:txBody>
      </p:sp>
      <p:pic>
        <p:nvPicPr>
          <p:cNvPr id="4" name="Obraz 3">
            <a:extLst>
              <a:ext uri="{FF2B5EF4-FFF2-40B4-BE49-F238E27FC236}">
                <a16:creationId xmlns:a16="http://schemas.microsoft.com/office/drawing/2014/main" id="{C1079239-F13F-B8E4-F434-6A93B49A6104}"/>
              </a:ext>
            </a:extLst>
          </p:cNvPr>
          <p:cNvPicPr>
            <a:picLocks noChangeAspect="1"/>
          </p:cNvPicPr>
          <p:nvPr/>
        </p:nvPicPr>
        <p:blipFill>
          <a:blip r:embed="rId2"/>
          <a:srcRect l="1305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8241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5F4624-4F8C-EB0F-06BE-85673CBFB287}"/>
              </a:ext>
            </a:extLst>
          </p:cNvPr>
          <p:cNvSpPr>
            <a:spLocks noGrp="1"/>
          </p:cNvSpPr>
          <p:nvPr>
            <p:ph type="title"/>
          </p:nvPr>
        </p:nvSpPr>
        <p:spPr>
          <a:xfrm>
            <a:off x="838200" y="365126"/>
            <a:ext cx="10515600" cy="811922"/>
          </a:xfrm>
        </p:spPr>
        <p:txBody>
          <a:bodyPr/>
          <a:lstStyle/>
          <a:p>
            <a:r>
              <a:rPr lang="pl-PL" b="1" dirty="0">
                <a:solidFill>
                  <a:schemeClr val="accent3">
                    <a:lumMod val="75000"/>
                  </a:schemeClr>
                </a:solidFill>
                <a:latin typeface="Times New Roman" panose="02020603050405020304" pitchFamily="18" charset="0"/>
                <a:cs typeface="Times New Roman" panose="02020603050405020304" pitchFamily="18" charset="0"/>
              </a:rPr>
              <a:t>Depresja a dojrzewanie</a:t>
            </a:r>
          </a:p>
        </p:txBody>
      </p:sp>
      <p:sp>
        <p:nvSpPr>
          <p:cNvPr id="3" name="Symbol zastępczy zawartości 2">
            <a:extLst>
              <a:ext uri="{FF2B5EF4-FFF2-40B4-BE49-F238E27FC236}">
                <a16:creationId xmlns:a16="http://schemas.microsoft.com/office/drawing/2014/main" id="{C59B7ACC-BD61-9DBB-6C8C-2A0918C0AD44}"/>
              </a:ext>
            </a:extLst>
          </p:cNvPr>
          <p:cNvSpPr>
            <a:spLocks noGrp="1"/>
          </p:cNvSpPr>
          <p:nvPr>
            <p:ph idx="1"/>
          </p:nvPr>
        </p:nvSpPr>
        <p:spPr>
          <a:xfrm>
            <a:off x="838200" y="1459149"/>
            <a:ext cx="10515600" cy="4717814"/>
          </a:xfrm>
        </p:spPr>
        <p:txBody>
          <a:bodyPr>
            <a:normAutofit lnSpcReduction="10000"/>
          </a:bodyPr>
          <a:lstStyle/>
          <a:p>
            <a:pPr marL="0" indent="0" algn="just">
              <a:buNone/>
            </a:pPr>
            <a:r>
              <a:rPr lang="pl-PL" sz="3000" dirty="0">
                <a:latin typeface="Times New Roman" panose="02020603050405020304" pitchFamily="18" charset="0"/>
                <a:cs typeface="Times New Roman" panose="02020603050405020304" pitchFamily="18" charset="0"/>
              </a:rPr>
              <a:t>W okresie dojrzewania liczba przypadków zaburzeń depresyjnych wyraźnie wzrasta osiągając poziom porównywalny </a:t>
            </a:r>
            <a:br>
              <a:rPr lang="pl-PL" sz="3000" dirty="0">
                <a:latin typeface="Times New Roman" panose="02020603050405020304" pitchFamily="18" charset="0"/>
                <a:cs typeface="Times New Roman" panose="02020603050405020304" pitchFamily="18" charset="0"/>
              </a:rPr>
            </a:br>
            <a:r>
              <a:rPr lang="pl-PL" sz="3000" dirty="0">
                <a:latin typeface="Times New Roman" panose="02020603050405020304" pitchFamily="18" charset="0"/>
                <a:cs typeface="Times New Roman" panose="02020603050405020304" pitchFamily="18" charset="0"/>
              </a:rPr>
              <a:t>z zachorowalnością u dorosłych. Dla depresji w tej grupie wiekowej charakterystyczny jest nastrój rozdrażnienia oraz złość. Często pojawia się wycofanie społeczne, zmiany apetytu (zmniejszenie lub zwiększenie), wahania rytmu dobowego, utrata zainteresowania zajęciami, które wcześniej sprawiały przyjemność, jak sport czy spotkania z rówieśnikami.</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Diagnoza depresji u dziecka może być trudna, ze względu na podobieństwo objawów zarówno do </a:t>
            </a:r>
            <a:r>
              <a:rPr kumimoji="0" lang="pl-PL" sz="3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zachowań</a:t>
            </a:r>
            <a:r>
              <a:rPr kumimoji="0" lang="pl-PL"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i emocji towarzyszących okresowi dojrzewania, jak i innych zaburzeń takich, jak ADHD czy zaburzeń odżywiania.</a:t>
            </a:r>
          </a:p>
          <a:p>
            <a:pPr marL="0" indent="0" algn="just">
              <a:buNone/>
            </a:pPr>
            <a:endParaRPr lang="pl-PL"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46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2E09EB-3B56-7C4F-55CD-14913E05404A}"/>
              </a:ext>
            </a:extLst>
          </p:cNvPr>
          <p:cNvSpPr>
            <a:spLocks noGrp="1"/>
          </p:cNvSpPr>
          <p:nvPr>
            <p:ph type="title"/>
          </p:nvPr>
        </p:nvSpPr>
        <p:spPr/>
        <p:txBody>
          <a:bodyPr/>
          <a:lstStyle/>
          <a:p>
            <a:pPr algn="ctr"/>
            <a:r>
              <a:rPr lang="pl-PL" b="1" dirty="0">
                <a:solidFill>
                  <a:srgbClr val="C00000"/>
                </a:solidFill>
                <a:latin typeface="Times New Roman" panose="02020603050405020304" pitchFamily="18" charset="0"/>
                <a:cs typeface="Times New Roman" panose="02020603050405020304" pitchFamily="18" charset="0"/>
              </a:rPr>
              <a:t>Objawy depresji:</a:t>
            </a:r>
          </a:p>
        </p:txBody>
      </p:sp>
      <p:sp>
        <p:nvSpPr>
          <p:cNvPr id="4" name="Rectangle 1">
            <a:extLst>
              <a:ext uri="{FF2B5EF4-FFF2-40B4-BE49-F238E27FC236}">
                <a16:creationId xmlns:a16="http://schemas.microsoft.com/office/drawing/2014/main" id="{77532179-1A4F-B92E-538A-0970C462D2E8}"/>
              </a:ext>
            </a:extLst>
          </p:cNvPr>
          <p:cNvSpPr>
            <a:spLocks noGrp="1" noChangeArrowheads="1"/>
          </p:cNvSpPr>
          <p:nvPr>
            <p:ph idx="1"/>
          </p:nvPr>
        </p:nvSpPr>
        <p:spPr bwMode="auto">
          <a:xfrm>
            <a:off x="838200" y="1923802"/>
            <a:ext cx="892837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trwale obniżony nastrój, smutek, przygnębienie, apatia,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brak energii,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nadmierna i uporczywa męczliwość,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drażliwość, chwiejność nastroju, impulsywność,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uczucie niepokoju i wewnętrznego napięcia,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przekonanie o bezsensowności życia,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pesymistyczne spojrzenie na przyszłość,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zaniżona samoocena,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nadmierne poczucie winy,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krytycyzm wobec siebie lub nadmierny perfekcjonizm,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niechęć do wykonywania codziennych obowiązków, </a:t>
            </a:r>
          </a:p>
        </p:txBody>
      </p:sp>
    </p:spTree>
    <p:extLst>
      <p:ext uri="{BB962C8B-B14F-4D97-AF65-F5344CB8AC3E}">
        <p14:creationId xmlns:p14="http://schemas.microsoft.com/office/powerpoint/2010/main" val="322976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1E6C31-BF04-45CE-9DA9-1FABD5DF29A6}"/>
              </a:ext>
            </a:extLst>
          </p:cNvPr>
          <p:cNvSpPr>
            <a:spLocks noGrp="1"/>
          </p:cNvSpPr>
          <p:nvPr>
            <p:ph type="title"/>
          </p:nvPr>
        </p:nvSpPr>
        <p:spPr/>
        <p:txBody>
          <a:bodyPr/>
          <a:lstStyle/>
          <a:p>
            <a:pPr algn="ctr"/>
            <a:r>
              <a:rPr kumimoji="0" lang="pl-PL" sz="44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Objawy depresji:</a:t>
            </a:r>
            <a:endParaRPr lang="pl-PL" b="1" dirty="0">
              <a:solidFill>
                <a:srgbClr val="C00000"/>
              </a:solidFill>
            </a:endParaRPr>
          </a:p>
        </p:txBody>
      </p:sp>
      <p:sp>
        <p:nvSpPr>
          <p:cNvPr id="4" name="Rectangle 1">
            <a:extLst>
              <a:ext uri="{FF2B5EF4-FFF2-40B4-BE49-F238E27FC236}">
                <a16:creationId xmlns:a16="http://schemas.microsoft.com/office/drawing/2014/main" id="{57EEAD2C-9072-E512-C051-5F607284B8FC}"/>
              </a:ext>
            </a:extLst>
          </p:cNvPr>
          <p:cNvSpPr>
            <a:spLocks noGrp="1" noChangeArrowheads="1"/>
          </p:cNvSpPr>
          <p:nvPr>
            <p:ph idx="1"/>
          </p:nvPr>
        </p:nvSpPr>
        <p:spPr bwMode="auto">
          <a:xfrm>
            <a:off x="838200" y="1739137"/>
            <a:ext cx="10515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pl-PL" alt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rezygnacja z dotychczasowych zainteresowań i pasji, </a:t>
            </a:r>
            <a:endParaRPr lang="pl-PL" altLang="pl-PL" sz="2400" kern="1200" spc="0" noProof="0" dirty="0">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brak dbałości o wygląd,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izolacja od otoczenia, wycofywanie się z kontaktów międzyludzkich,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ucieczka w alternatywny świat gier lub </a:t>
            </a:r>
            <a:r>
              <a:rPr kumimoji="0" lang="pl-PL" altLang="pl-PL"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internetu</a:t>
            </a: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dolegliwości somatyczne (np. bóle brzucha lub głowy),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osłabienie koncentracji uwagi, pamięci i zdolności intelektualnych,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częste nieobecności w szkole, gorsze wyniki w nauce,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zaburzenia snu (problemy z zasypianiem lub nadmierna senność),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zaburzenia łaknienia (nadmierne objadanie się lub brak apetytu),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zachowania autodestrukcyjne (samookaleczanie, nadużywanie alkoholu lub substancji psychoaktywnych),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zainteresowanie tematyką śmierci, myśli samobójcze.  </a:t>
            </a:r>
          </a:p>
        </p:txBody>
      </p:sp>
    </p:spTree>
    <p:extLst>
      <p:ext uri="{BB962C8B-B14F-4D97-AF65-F5344CB8AC3E}">
        <p14:creationId xmlns:p14="http://schemas.microsoft.com/office/powerpoint/2010/main" val="420163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18">
            <a:extLst>
              <a:ext uri="{FF2B5EF4-FFF2-40B4-BE49-F238E27FC236}">
                <a16:creationId xmlns:a16="http://schemas.microsoft.com/office/drawing/2014/main" id="{55A533D6-6A7D-241C-7457-A24AA76FF5F1}"/>
              </a:ext>
            </a:extLst>
          </p:cNvPr>
          <p:cNvSpPr>
            <a:spLocks noGrp="1"/>
          </p:cNvSpPr>
          <p:nvPr>
            <p:ph idx="1"/>
          </p:nvPr>
        </p:nvSpPr>
        <p:spPr>
          <a:xfrm>
            <a:off x="838201" y="1149791"/>
            <a:ext cx="3799425" cy="4955730"/>
          </a:xfrm>
        </p:spPr>
        <p:txBody>
          <a:bodyP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pl-PL"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Rodzicu do psychologa</a:t>
            </a:r>
            <a:r>
              <a:rPr lang="pl-PL" dirty="0">
                <a:solidFill>
                  <a:srgbClr val="C00000"/>
                </a:solidFill>
                <a:latin typeface="Times New Roman" panose="02020603050405020304" pitchFamily="18" charset="0"/>
                <a:cs typeface="Times New Roman" panose="02020603050405020304" pitchFamily="18" charset="0"/>
              </a:rPr>
              <a:t> lub</a:t>
            </a:r>
            <a: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psychiatry należy zgłosić się zawsze wtedy, gdy </a:t>
            </a:r>
            <a:b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br>
            <a: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u młodego człowieka od 2 tygodni lub </a:t>
            </a:r>
            <a:r>
              <a:rPr lang="pl-PL" dirty="0">
                <a:solidFill>
                  <a:srgbClr val="C00000"/>
                </a:solidFill>
                <a:latin typeface="Times New Roman" panose="02020603050405020304" pitchFamily="18" charset="0"/>
                <a:cs typeface="Times New Roman" panose="02020603050405020304" pitchFamily="18" charset="0"/>
              </a:rPr>
              <a:t>dłużej</a:t>
            </a:r>
            <a: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utrzymują się chociaż 3 </a:t>
            </a:r>
            <a:b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br>
            <a: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z powyższych symptomów.</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pl-PL"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4" name="Symbol zastępczy zawartości 3" descr="Obraz zawierający tekst, Ludzka twarz, ilustracja, kreskówka&#10;&#10;Zawartość wygenerowana przez sztuczną inteligencję może być niepoprawna.">
            <a:extLst>
              <a:ext uri="{FF2B5EF4-FFF2-40B4-BE49-F238E27FC236}">
                <a16:creationId xmlns:a16="http://schemas.microsoft.com/office/drawing/2014/main" id="{F35C2745-F017-C811-69A9-722BEDD8F933}"/>
              </a:ext>
            </a:extLst>
          </p:cNvPr>
          <p:cNvPicPr>
            <a:picLocks noChangeAspect="1"/>
          </p:cNvPicPr>
          <p:nvPr/>
        </p:nvPicPr>
        <p:blipFill>
          <a:blip r:embed="rId2">
            <a:extLst>
              <a:ext uri="{28A0092B-C50C-407E-A947-70E740481C1C}">
                <a14:useLocalDpi xmlns:a14="http://schemas.microsoft.com/office/drawing/2010/main" val="0"/>
              </a:ext>
            </a:extLst>
          </a:blip>
          <a:srcRect t="4506"/>
          <a:stretch/>
        </p:blipFill>
        <p:spPr bwMode="auto">
          <a:xfrm>
            <a:off x="5010386" y="10"/>
            <a:ext cx="7181613" cy="6857990"/>
          </a:xfrm>
          <a:prstGeom prst="rect">
            <a:avLst/>
          </a:prstGeom>
          <a:noFill/>
          <a:effectLst/>
        </p:spPr>
      </p:pic>
    </p:spTree>
    <p:extLst>
      <p:ext uri="{BB962C8B-B14F-4D97-AF65-F5344CB8AC3E}">
        <p14:creationId xmlns:p14="http://schemas.microsoft.com/office/powerpoint/2010/main" val="221981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a:extLst>
              <a:ext uri="{FF2B5EF4-FFF2-40B4-BE49-F238E27FC236}">
                <a16:creationId xmlns:a16="http://schemas.microsoft.com/office/drawing/2014/main" id="{E861AE98-D07D-9A93-4C35-4DB098134ABD}"/>
              </a:ext>
            </a:extLst>
          </p:cNvPr>
          <p:cNvPicPr>
            <a:picLocks noChangeAspect="1"/>
          </p:cNvPicPr>
          <p:nvPr/>
        </p:nvPicPr>
        <p:blipFill>
          <a:blip r:embed="rId2"/>
          <a:srcRect l="4829" r="9868" b="1"/>
          <a:stretch/>
        </p:blipFill>
        <p:spPr>
          <a:xfrm>
            <a:off x="3505200" y="-58412"/>
            <a:ext cx="8686800" cy="6857990"/>
          </a:xfrm>
          <a:prstGeom prst="rect">
            <a:avLst/>
          </a:prstGeom>
        </p:spPr>
      </p:pic>
      <p:sp>
        <p:nvSpPr>
          <p:cNvPr id="29"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4B77AA6C-6B34-7B50-1983-502743214092}"/>
              </a:ext>
            </a:extLst>
          </p:cNvPr>
          <p:cNvSpPr>
            <a:spLocks noGrp="1"/>
          </p:cNvSpPr>
          <p:nvPr>
            <p:ph type="title"/>
          </p:nvPr>
        </p:nvSpPr>
        <p:spPr>
          <a:xfrm>
            <a:off x="838200" y="365125"/>
            <a:ext cx="3822189" cy="199079"/>
          </a:xfrm>
        </p:spPr>
        <p:txBody>
          <a:bodyPr>
            <a:normAutofit fontScale="90000"/>
          </a:bodyPr>
          <a:lstStyle/>
          <a:p>
            <a:endParaRPr lang="pl-PL" sz="4000" dirty="0"/>
          </a:p>
        </p:txBody>
      </p:sp>
      <p:sp>
        <p:nvSpPr>
          <p:cNvPr id="17" name="Content Placeholder 7">
            <a:extLst>
              <a:ext uri="{FF2B5EF4-FFF2-40B4-BE49-F238E27FC236}">
                <a16:creationId xmlns:a16="http://schemas.microsoft.com/office/drawing/2014/main" id="{FE54881E-1374-1EF1-2A63-23E8337AE3B7}"/>
              </a:ext>
            </a:extLst>
          </p:cNvPr>
          <p:cNvSpPr>
            <a:spLocks noGrp="1"/>
          </p:cNvSpPr>
          <p:nvPr>
            <p:ph idx="1"/>
          </p:nvPr>
        </p:nvSpPr>
        <p:spPr>
          <a:xfrm>
            <a:off x="838200" y="564204"/>
            <a:ext cx="3822189" cy="5612759"/>
          </a:xfrm>
        </p:spPr>
        <p:txBody>
          <a:bodyPr>
            <a:normAutofit/>
          </a:bodyPr>
          <a:lstStyle/>
          <a:p>
            <a:pPr marL="0" indent="0">
              <a:buNone/>
            </a:pPr>
            <a:r>
              <a:rPr lang="pl-PL" sz="2200" dirty="0">
                <a:latin typeface="Times New Roman" panose="02020603050405020304" pitchFamily="18" charset="0"/>
                <a:cs typeface="Times New Roman" panose="02020603050405020304" pitchFamily="18" charset="0"/>
              </a:rPr>
              <a:t>Często osoby z depresją maskują swój smutek uśmiechem, spełniając tym samym oczekiwania otoczenia. Wiele osób z depresją </a:t>
            </a: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w kontaktach społecznych może nie zdradzać objawów choroby. Na twarzy maluje się uśmiech, </a:t>
            </a: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a nawet pojawia się śmiech. Zdarzają się też lepsze momenty. Często jednak cierpienie powraca, a chorzy zmagają się z nim w samotności, najczęściej wieczorem. Uśmiech w depresji nie oznacza, że choroba jest mniej poważna lub dana osoba udaje depresję.</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55917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446</TotalTime>
  <Words>1567</Words>
  <Application>Microsoft Office PowerPoint</Application>
  <PresentationFormat>Panoramiczny</PresentationFormat>
  <Paragraphs>115</Paragraphs>
  <Slides>16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Aptos</vt:lpstr>
      <vt:lpstr>Aptos Display</vt:lpstr>
      <vt:lpstr>Arial</vt:lpstr>
      <vt:lpstr>Times New Roman</vt:lpstr>
      <vt:lpstr>Motyw pakietu Office</vt:lpstr>
      <vt:lpstr>Depresja – choroba cywilizacyjna  XXI wieku</vt:lpstr>
      <vt:lpstr>Prezentacja programu PowerPoint</vt:lpstr>
      <vt:lpstr>Prezentacja programu PowerPoint</vt:lpstr>
      <vt:lpstr>Prezentacja programu PowerPoint</vt:lpstr>
      <vt:lpstr>Depresja a dojrzewanie</vt:lpstr>
      <vt:lpstr>Objawy depresji:</vt:lpstr>
      <vt:lpstr>Objawy depresji:</vt:lpstr>
      <vt:lpstr>Prezentacja programu PowerPoint</vt:lpstr>
      <vt:lpstr>Prezentacja programu PowerPoint</vt:lpstr>
      <vt:lpstr>Przyczyny depresji</vt:lpstr>
      <vt:lpstr>Prezentacja programu PowerPoint</vt:lpstr>
      <vt:lpstr>Jak zapobiegać depresji:</vt:lpstr>
      <vt:lpstr>Kiedy szukać pomocy?</vt:lpstr>
      <vt:lpstr>Jak leczyć depresję?</vt:lpstr>
      <vt:lpstr>Depresja – gdzie jeszcze szukać pomocy?  </vt:lpstr>
      <vt:lpstr>Źródła: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Tomasz Giergielewicz</dc:creator>
  <cp:lastModifiedBy>Tomasz Giergielewicz</cp:lastModifiedBy>
  <cp:revision>18</cp:revision>
  <dcterms:created xsi:type="dcterms:W3CDTF">2025-02-19T19:44:31Z</dcterms:created>
  <dcterms:modified xsi:type="dcterms:W3CDTF">2025-03-23T18:39:11Z</dcterms:modified>
</cp:coreProperties>
</file>