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25559-2DDA-486C-AD30-B0D846E6CEE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CDDF3EB-D885-4FE7-99C3-D9AB366B2E44}">
      <dgm:prSet/>
      <dgm:spPr/>
      <dgm:t>
        <a:bodyPr/>
        <a:lstStyle/>
        <a:p>
          <a:r>
            <a:rPr lang="pl-PL"/>
            <a:t>Dostosować tempo realizacji programu do zindywidualizowanych możliwości uczniów.</a:t>
          </a:r>
          <a:endParaRPr lang="en-US"/>
        </a:p>
      </dgm:t>
    </dgm:pt>
    <dgm:pt modelId="{8DBB822A-7130-4BD8-A6B3-43D262CA41D0}" type="parTrans" cxnId="{52709601-02CE-482C-A172-60E419BCC341}">
      <dgm:prSet/>
      <dgm:spPr/>
      <dgm:t>
        <a:bodyPr/>
        <a:lstStyle/>
        <a:p>
          <a:endParaRPr lang="en-US"/>
        </a:p>
      </dgm:t>
    </dgm:pt>
    <dgm:pt modelId="{04DD1E0A-A69E-4E88-B3B5-A98AB299FA00}" type="sibTrans" cxnId="{52709601-02CE-482C-A172-60E419BCC341}">
      <dgm:prSet/>
      <dgm:spPr/>
      <dgm:t>
        <a:bodyPr/>
        <a:lstStyle/>
        <a:p>
          <a:endParaRPr lang="en-US"/>
        </a:p>
      </dgm:t>
    </dgm:pt>
    <dgm:pt modelId="{5F3D9F5F-EBB6-4631-AD19-FECF0CF47477}">
      <dgm:prSet/>
      <dgm:spPr/>
      <dgm:t>
        <a:bodyPr/>
        <a:lstStyle/>
        <a:p>
          <a:r>
            <a:rPr lang="pl-PL"/>
            <a:t>Stosować metody polisensoryczne.</a:t>
          </a:r>
          <a:endParaRPr lang="en-US"/>
        </a:p>
      </dgm:t>
    </dgm:pt>
    <dgm:pt modelId="{B2962F23-4758-4B4F-90F9-81DBC66827DF}" type="parTrans" cxnId="{EF2BC463-61EF-4F63-BC9A-FDD094212794}">
      <dgm:prSet/>
      <dgm:spPr/>
      <dgm:t>
        <a:bodyPr/>
        <a:lstStyle/>
        <a:p>
          <a:endParaRPr lang="en-US"/>
        </a:p>
      </dgm:t>
    </dgm:pt>
    <dgm:pt modelId="{010F42E7-66FA-439C-88D8-353D73FD42A6}" type="sibTrans" cxnId="{EF2BC463-61EF-4F63-BC9A-FDD094212794}">
      <dgm:prSet/>
      <dgm:spPr/>
      <dgm:t>
        <a:bodyPr/>
        <a:lstStyle/>
        <a:p>
          <a:endParaRPr lang="en-US"/>
        </a:p>
      </dgm:t>
    </dgm:pt>
    <dgm:pt modelId="{10920D12-17E5-4BE2-9C4B-A6E9CF9DF919}">
      <dgm:prSet/>
      <dgm:spPr/>
      <dgm:t>
        <a:bodyPr/>
        <a:lstStyle/>
        <a:p>
          <a:r>
            <a:rPr lang="pl-PL"/>
            <a:t>Aktywizować uczniów poprzez stosowanie metod zabawowych.</a:t>
          </a:r>
          <a:endParaRPr lang="en-US"/>
        </a:p>
      </dgm:t>
    </dgm:pt>
    <dgm:pt modelId="{E2A16976-08E3-450A-8F51-0D97A56BF27C}" type="parTrans" cxnId="{78290CC2-2E42-4214-AE88-8A7E0D3BBB77}">
      <dgm:prSet/>
      <dgm:spPr/>
      <dgm:t>
        <a:bodyPr/>
        <a:lstStyle/>
        <a:p>
          <a:endParaRPr lang="en-US"/>
        </a:p>
      </dgm:t>
    </dgm:pt>
    <dgm:pt modelId="{5B17F982-83EE-4650-A3F4-6B9FFD87514C}" type="sibTrans" cxnId="{78290CC2-2E42-4214-AE88-8A7E0D3BBB77}">
      <dgm:prSet/>
      <dgm:spPr/>
      <dgm:t>
        <a:bodyPr/>
        <a:lstStyle/>
        <a:p>
          <a:endParaRPr lang="en-US"/>
        </a:p>
      </dgm:t>
    </dgm:pt>
    <dgm:pt modelId="{0E414F9F-590D-4469-908B-41D9F5B2406C}">
      <dgm:prSet/>
      <dgm:spPr/>
      <dgm:t>
        <a:bodyPr/>
        <a:lstStyle/>
        <a:p>
          <a:r>
            <a:rPr lang="pl-PL"/>
            <a:t>Korzystanie z różnych pomocy dydaktycznych: nagrania audio i video, domina, zestawy PUS, barwne ilustracje, karty.</a:t>
          </a:r>
          <a:endParaRPr lang="en-US"/>
        </a:p>
      </dgm:t>
    </dgm:pt>
    <dgm:pt modelId="{3FC20431-54AA-4B2E-95D6-F8DF8C6184F6}" type="parTrans" cxnId="{3EB9D139-6E38-49EC-BC75-4D86AB089285}">
      <dgm:prSet/>
      <dgm:spPr/>
      <dgm:t>
        <a:bodyPr/>
        <a:lstStyle/>
        <a:p>
          <a:endParaRPr lang="en-US"/>
        </a:p>
      </dgm:t>
    </dgm:pt>
    <dgm:pt modelId="{B8D16676-19C5-42CC-804F-D66607618D42}" type="sibTrans" cxnId="{3EB9D139-6E38-49EC-BC75-4D86AB089285}">
      <dgm:prSet/>
      <dgm:spPr/>
      <dgm:t>
        <a:bodyPr/>
        <a:lstStyle/>
        <a:p>
          <a:endParaRPr lang="en-US"/>
        </a:p>
      </dgm:t>
    </dgm:pt>
    <dgm:pt modelId="{C72E2FBE-1E75-49DF-B0F4-71A77385C44D}">
      <dgm:prSet/>
      <dgm:spPr/>
      <dgm:t>
        <a:bodyPr/>
        <a:lstStyle/>
        <a:p>
          <a:r>
            <a:rPr lang="pl-PL"/>
            <a:t>Dobierać materiał zgodnie ze stanem aktualnych umiejętności ucznia.</a:t>
          </a:r>
          <a:endParaRPr lang="en-US"/>
        </a:p>
      </dgm:t>
    </dgm:pt>
    <dgm:pt modelId="{869F1403-ABF0-4178-A1DB-DC97A0194A53}" type="parTrans" cxnId="{BA69424C-19BB-4131-81F9-01F51F05ACC4}">
      <dgm:prSet/>
      <dgm:spPr/>
      <dgm:t>
        <a:bodyPr/>
        <a:lstStyle/>
        <a:p>
          <a:endParaRPr lang="en-US"/>
        </a:p>
      </dgm:t>
    </dgm:pt>
    <dgm:pt modelId="{F2529259-7293-49D0-953F-16A1EF541C0E}" type="sibTrans" cxnId="{BA69424C-19BB-4131-81F9-01F51F05ACC4}">
      <dgm:prSet/>
      <dgm:spPr/>
      <dgm:t>
        <a:bodyPr/>
        <a:lstStyle/>
        <a:p>
          <a:endParaRPr lang="en-US"/>
        </a:p>
      </dgm:t>
    </dgm:pt>
    <dgm:pt modelId="{B6A75752-EEE9-44E6-84ED-52954BE00F77}">
      <dgm:prSet/>
      <dgm:spPr/>
      <dgm:t>
        <a:bodyPr/>
        <a:lstStyle/>
        <a:p>
          <a:r>
            <a:rPr lang="pl-PL"/>
            <a:t>Nie oceniać za błędy w pisowni i nieestetyczne pismo.</a:t>
          </a:r>
          <a:endParaRPr lang="en-US"/>
        </a:p>
      </dgm:t>
    </dgm:pt>
    <dgm:pt modelId="{429F9380-0A1C-49E3-A1B8-7541B58E65B3}" type="parTrans" cxnId="{8B892B48-2FEC-4A60-B60B-0BB3BDE63D93}">
      <dgm:prSet/>
      <dgm:spPr/>
      <dgm:t>
        <a:bodyPr/>
        <a:lstStyle/>
        <a:p>
          <a:endParaRPr lang="en-US"/>
        </a:p>
      </dgm:t>
    </dgm:pt>
    <dgm:pt modelId="{46B7D5B8-E3B2-42F3-BB0A-ECFF4F28D27A}" type="sibTrans" cxnId="{8B892B48-2FEC-4A60-B60B-0BB3BDE63D93}">
      <dgm:prSet/>
      <dgm:spPr/>
      <dgm:t>
        <a:bodyPr/>
        <a:lstStyle/>
        <a:p>
          <a:endParaRPr lang="en-US"/>
        </a:p>
      </dgm:t>
    </dgm:pt>
    <dgm:pt modelId="{7C3AEBF5-EF3E-4B3C-811E-288577504066}">
      <dgm:prSet/>
      <dgm:spPr/>
      <dgm:t>
        <a:bodyPr/>
        <a:lstStyle/>
        <a:p>
          <a:r>
            <a:rPr lang="pl-PL"/>
            <a:t>Wielokrotnie powtarzać wprowadzony materiał językowy.</a:t>
          </a:r>
          <a:endParaRPr lang="en-US"/>
        </a:p>
      </dgm:t>
    </dgm:pt>
    <dgm:pt modelId="{8BD17566-0F9A-43DD-AD23-074F17D51525}" type="parTrans" cxnId="{F619F589-6972-4357-A0D7-1D41FF53BE5D}">
      <dgm:prSet/>
      <dgm:spPr/>
      <dgm:t>
        <a:bodyPr/>
        <a:lstStyle/>
        <a:p>
          <a:endParaRPr lang="en-US"/>
        </a:p>
      </dgm:t>
    </dgm:pt>
    <dgm:pt modelId="{89FCB813-AE64-4B52-807D-41289B07D423}" type="sibTrans" cxnId="{F619F589-6972-4357-A0D7-1D41FF53BE5D}">
      <dgm:prSet/>
      <dgm:spPr/>
      <dgm:t>
        <a:bodyPr/>
        <a:lstStyle/>
        <a:p>
          <a:endParaRPr lang="en-US"/>
        </a:p>
      </dgm:t>
    </dgm:pt>
    <dgm:pt modelId="{3FB7D705-16D1-4956-8125-82FA1C41E811}">
      <dgm:prSet/>
      <dgm:spPr/>
      <dgm:t>
        <a:bodyPr/>
        <a:lstStyle/>
        <a:p>
          <a:r>
            <a:rPr lang="pl-PL"/>
            <a:t>Ćwiczenia językowe muszą być krótkie, różnorodne, ciekawe i odnoszące się do różnych sytuacji – zapobiega to znudzeniu dziecka i zniechęcaniu się do pracy.</a:t>
          </a:r>
          <a:endParaRPr lang="en-US"/>
        </a:p>
      </dgm:t>
    </dgm:pt>
    <dgm:pt modelId="{38779B1B-AC47-41A9-BCE8-8D0E8DFFF64D}" type="parTrans" cxnId="{B5F37851-B671-445D-B03D-A210D29D9BB0}">
      <dgm:prSet/>
      <dgm:spPr/>
      <dgm:t>
        <a:bodyPr/>
        <a:lstStyle/>
        <a:p>
          <a:endParaRPr lang="en-US"/>
        </a:p>
      </dgm:t>
    </dgm:pt>
    <dgm:pt modelId="{99F0F900-0DA7-4EBD-9451-0ABFDA944D7D}" type="sibTrans" cxnId="{B5F37851-B671-445D-B03D-A210D29D9BB0}">
      <dgm:prSet/>
      <dgm:spPr/>
      <dgm:t>
        <a:bodyPr/>
        <a:lstStyle/>
        <a:p>
          <a:endParaRPr lang="en-US"/>
        </a:p>
      </dgm:t>
    </dgm:pt>
    <dgm:pt modelId="{214039AC-0B77-400A-8E4D-11CC3900803A}">
      <dgm:prSet/>
      <dgm:spPr/>
      <dgm:t>
        <a:bodyPr/>
        <a:lstStyle/>
        <a:p>
          <a:r>
            <a:rPr lang="pl-PL"/>
            <a:t>Stosować stałe wzmocnienia pozytywne, często dowartościowywać i motywować pochwałą. </a:t>
          </a:r>
          <a:endParaRPr lang="en-US"/>
        </a:p>
      </dgm:t>
    </dgm:pt>
    <dgm:pt modelId="{F415B8BF-76B1-4B6B-B8CF-2CD7874A9AEE}" type="parTrans" cxnId="{5AC7CAAB-A9FB-4AD6-A873-80B28A4FB889}">
      <dgm:prSet/>
      <dgm:spPr/>
      <dgm:t>
        <a:bodyPr/>
        <a:lstStyle/>
        <a:p>
          <a:endParaRPr lang="en-US"/>
        </a:p>
      </dgm:t>
    </dgm:pt>
    <dgm:pt modelId="{C12397C5-D1A3-46D3-8043-F244A489EDB6}" type="sibTrans" cxnId="{5AC7CAAB-A9FB-4AD6-A873-80B28A4FB889}">
      <dgm:prSet/>
      <dgm:spPr/>
      <dgm:t>
        <a:bodyPr/>
        <a:lstStyle/>
        <a:p>
          <a:endParaRPr lang="en-US"/>
        </a:p>
      </dgm:t>
    </dgm:pt>
    <dgm:pt modelId="{0DEF896B-8E87-498B-B7A0-76379420B1DB}">
      <dgm:prSet/>
      <dgm:spPr/>
      <dgm:t>
        <a:bodyPr/>
        <a:lstStyle/>
        <a:p>
          <a:r>
            <a:rPr lang="pl-PL"/>
            <a:t>Nie krytykować i nie osądzać negatywnie.</a:t>
          </a:r>
          <a:endParaRPr lang="en-US"/>
        </a:p>
      </dgm:t>
    </dgm:pt>
    <dgm:pt modelId="{85DB6B37-555B-4CB6-B2D2-63C7AF81ED72}" type="parTrans" cxnId="{72650ED4-B44E-4154-A226-70A1E4004293}">
      <dgm:prSet/>
      <dgm:spPr/>
      <dgm:t>
        <a:bodyPr/>
        <a:lstStyle/>
        <a:p>
          <a:endParaRPr lang="en-US"/>
        </a:p>
      </dgm:t>
    </dgm:pt>
    <dgm:pt modelId="{9757A9F8-221F-46AF-A8DD-2BE94C304D4B}" type="sibTrans" cxnId="{72650ED4-B44E-4154-A226-70A1E4004293}">
      <dgm:prSet/>
      <dgm:spPr/>
      <dgm:t>
        <a:bodyPr/>
        <a:lstStyle/>
        <a:p>
          <a:endParaRPr lang="en-US"/>
        </a:p>
      </dgm:t>
    </dgm:pt>
    <dgm:pt modelId="{4C92EC4B-A309-4A40-A994-DA3E577F836E}" type="pres">
      <dgm:prSet presAssocID="{59625559-2DDA-486C-AD30-B0D846E6CEE7}" presName="diagram" presStyleCnt="0">
        <dgm:presLayoutVars>
          <dgm:dir/>
          <dgm:resizeHandles val="exact"/>
        </dgm:presLayoutVars>
      </dgm:prSet>
      <dgm:spPr/>
    </dgm:pt>
    <dgm:pt modelId="{15803C9F-8236-4CD0-BC9B-EEEC396341DA}" type="pres">
      <dgm:prSet presAssocID="{FCDDF3EB-D885-4FE7-99C3-D9AB366B2E44}" presName="node" presStyleLbl="node1" presStyleIdx="0" presStyleCnt="10">
        <dgm:presLayoutVars>
          <dgm:bulletEnabled val="1"/>
        </dgm:presLayoutVars>
      </dgm:prSet>
      <dgm:spPr/>
    </dgm:pt>
    <dgm:pt modelId="{02E2F9F6-E8D8-467B-8CF0-1197546700E7}" type="pres">
      <dgm:prSet presAssocID="{04DD1E0A-A69E-4E88-B3B5-A98AB299FA00}" presName="sibTrans" presStyleCnt="0"/>
      <dgm:spPr/>
    </dgm:pt>
    <dgm:pt modelId="{D467640E-8D92-4141-BA76-00B7BDA11B6D}" type="pres">
      <dgm:prSet presAssocID="{5F3D9F5F-EBB6-4631-AD19-FECF0CF47477}" presName="node" presStyleLbl="node1" presStyleIdx="1" presStyleCnt="10">
        <dgm:presLayoutVars>
          <dgm:bulletEnabled val="1"/>
        </dgm:presLayoutVars>
      </dgm:prSet>
      <dgm:spPr/>
    </dgm:pt>
    <dgm:pt modelId="{950A47F3-98A3-4573-856E-CF4932CE0DB4}" type="pres">
      <dgm:prSet presAssocID="{010F42E7-66FA-439C-88D8-353D73FD42A6}" presName="sibTrans" presStyleCnt="0"/>
      <dgm:spPr/>
    </dgm:pt>
    <dgm:pt modelId="{FA844D9F-F87C-43A2-9FF5-E1A52BE3BBE9}" type="pres">
      <dgm:prSet presAssocID="{10920D12-17E5-4BE2-9C4B-A6E9CF9DF919}" presName="node" presStyleLbl="node1" presStyleIdx="2" presStyleCnt="10">
        <dgm:presLayoutVars>
          <dgm:bulletEnabled val="1"/>
        </dgm:presLayoutVars>
      </dgm:prSet>
      <dgm:spPr/>
    </dgm:pt>
    <dgm:pt modelId="{4D3CFE32-81A3-41B2-8597-6FE391F08A7A}" type="pres">
      <dgm:prSet presAssocID="{5B17F982-83EE-4650-A3F4-6B9FFD87514C}" presName="sibTrans" presStyleCnt="0"/>
      <dgm:spPr/>
    </dgm:pt>
    <dgm:pt modelId="{3BD1C506-5311-4DFA-9460-7BD7C6858839}" type="pres">
      <dgm:prSet presAssocID="{0E414F9F-590D-4469-908B-41D9F5B2406C}" presName="node" presStyleLbl="node1" presStyleIdx="3" presStyleCnt="10">
        <dgm:presLayoutVars>
          <dgm:bulletEnabled val="1"/>
        </dgm:presLayoutVars>
      </dgm:prSet>
      <dgm:spPr/>
    </dgm:pt>
    <dgm:pt modelId="{CC748624-1E95-4575-8715-02FCDCBCD8B3}" type="pres">
      <dgm:prSet presAssocID="{B8D16676-19C5-42CC-804F-D66607618D42}" presName="sibTrans" presStyleCnt="0"/>
      <dgm:spPr/>
    </dgm:pt>
    <dgm:pt modelId="{AC91F6C6-C7EA-49B2-8A91-3A3C4053E2BA}" type="pres">
      <dgm:prSet presAssocID="{C72E2FBE-1E75-49DF-B0F4-71A77385C44D}" presName="node" presStyleLbl="node1" presStyleIdx="4" presStyleCnt="10">
        <dgm:presLayoutVars>
          <dgm:bulletEnabled val="1"/>
        </dgm:presLayoutVars>
      </dgm:prSet>
      <dgm:spPr/>
    </dgm:pt>
    <dgm:pt modelId="{EBF4FCBB-E1E9-4E78-B956-A358A4D81CDB}" type="pres">
      <dgm:prSet presAssocID="{F2529259-7293-49D0-953F-16A1EF541C0E}" presName="sibTrans" presStyleCnt="0"/>
      <dgm:spPr/>
    </dgm:pt>
    <dgm:pt modelId="{F39FA1B4-F97F-479F-A6EE-933C6255132A}" type="pres">
      <dgm:prSet presAssocID="{B6A75752-EEE9-44E6-84ED-52954BE00F77}" presName="node" presStyleLbl="node1" presStyleIdx="5" presStyleCnt="10">
        <dgm:presLayoutVars>
          <dgm:bulletEnabled val="1"/>
        </dgm:presLayoutVars>
      </dgm:prSet>
      <dgm:spPr/>
    </dgm:pt>
    <dgm:pt modelId="{0FC4EE48-B1E7-4731-9583-27A84EC960D1}" type="pres">
      <dgm:prSet presAssocID="{46B7D5B8-E3B2-42F3-BB0A-ECFF4F28D27A}" presName="sibTrans" presStyleCnt="0"/>
      <dgm:spPr/>
    </dgm:pt>
    <dgm:pt modelId="{59F148E8-E560-4899-AB68-34B3D024C8A1}" type="pres">
      <dgm:prSet presAssocID="{7C3AEBF5-EF3E-4B3C-811E-288577504066}" presName="node" presStyleLbl="node1" presStyleIdx="6" presStyleCnt="10">
        <dgm:presLayoutVars>
          <dgm:bulletEnabled val="1"/>
        </dgm:presLayoutVars>
      </dgm:prSet>
      <dgm:spPr/>
    </dgm:pt>
    <dgm:pt modelId="{24F34CE5-4F01-4E62-95CE-67A76BD4F4DA}" type="pres">
      <dgm:prSet presAssocID="{89FCB813-AE64-4B52-807D-41289B07D423}" presName="sibTrans" presStyleCnt="0"/>
      <dgm:spPr/>
    </dgm:pt>
    <dgm:pt modelId="{94A1D6D5-6D25-4CFE-BA32-900C7E769DED}" type="pres">
      <dgm:prSet presAssocID="{3FB7D705-16D1-4956-8125-82FA1C41E811}" presName="node" presStyleLbl="node1" presStyleIdx="7" presStyleCnt="10">
        <dgm:presLayoutVars>
          <dgm:bulletEnabled val="1"/>
        </dgm:presLayoutVars>
      </dgm:prSet>
      <dgm:spPr/>
    </dgm:pt>
    <dgm:pt modelId="{09DF7E72-3F41-45E6-9FC3-D504BA22F643}" type="pres">
      <dgm:prSet presAssocID="{99F0F900-0DA7-4EBD-9451-0ABFDA944D7D}" presName="sibTrans" presStyleCnt="0"/>
      <dgm:spPr/>
    </dgm:pt>
    <dgm:pt modelId="{9C34243F-F4EB-4833-B074-48E1442BD8C0}" type="pres">
      <dgm:prSet presAssocID="{214039AC-0B77-400A-8E4D-11CC3900803A}" presName="node" presStyleLbl="node1" presStyleIdx="8" presStyleCnt="10">
        <dgm:presLayoutVars>
          <dgm:bulletEnabled val="1"/>
        </dgm:presLayoutVars>
      </dgm:prSet>
      <dgm:spPr/>
    </dgm:pt>
    <dgm:pt modelId="{D293EC23-9813-461D-8234-A001C35154DF}" type="pres">
      <dgm:prSet presAssocID="{C12397C5-D1A3-46D3-8043-F244A489EDB6}" presName="sibTrans" presStyleCnt="0"/>
      <dgm:spPr/>
    </dgm:pt>
    <dgm:pt modelId="{33006443-274A-4965-B75C-29A5A4673E7F}" type="pres">
      <dgm:prSet presAssocID="{0DEF896B-8E87-498B-B7A0-76379420B1DB}" presName="node" presStyleLbl="node1" presStyleIdx="9" presStyleCnt="10">
        <dgm:presLayoutVars>
          <dgm:bulletEnabled val="1"/>
        </dgm:presLayoutVars>
      </dgm:prSet>
      <dgm:spPr/>
    </dgm:pt>
  </dgm:ptLst>
  <dgm:cxnLst>
    <dgm:cxn modelId="{52709601-02CE-482C-A172-60E419BCC341}" srcId="{59625559-2DDA-486C-AD30-B0D846E6CEE7}" destId="{FCDDF3EB-D885-4FE7-99C3-D9AB366B2E44}" srcOrd="0" destOrd="0" parTransId="{8DBB822A-7130-4BD8-A6B3-43D262CA41D0}" sibTransId="{04DD1E0A-A69E-4E88-B3B5-A98AB299FA00}"/>
    <dgm:cxn modelId="{1EA3DB2B-FC5A-4592-8F9F-BE03FEF44A0D}" type="presOf" srcId="{59625559-2DDA-486C-AD30-B0D846E6CEE7}" destId="{4C92EC4B-A309-4A40-A994-DA3E577F836E}" srcOrd="0" destOrd="0" presId="urn:microsoft.com/office/officeart/2005/8/layout/default"/>
    <dgm:cxn modelId="{0D740F35-A020-42B2-8EC8-2C2D8D5156CE}" type="presOf" srcId="{B6A75752-EEE9-44E6-84ED-52954BE00F77}" destId="{F39FA1B4-F97F-479F-A6EE-933C6255132A}" srcOrd="0" destOrd="0" presId="urn:microsoft.com/office/officeart/2005/8/layout/default"/>
    <dgm:cxn modelId="{3EB9D139-6E38-49EC-BC75-4D86AB089285}" srcId="{59625559-2DDA-486C-AD30-B0D846E6CEE7}" destId="{0E414F9F-590D-4469-908B-41D9F5B2406C}" srcOrd="3" destOrd="0" parTransId="{3FC20431-54AA-4B2E-95D6-F8DF8C6184F6}" sibTransId="{B8D16676-19C5-42CC-804F-D66607618D42}"/>
    <dgm:cxn modelId="{B83FA33F-C960-49D3-87CA-5F174778DD27}" type="presOf" srcId="{0E414F9F-590D-4469-908B-41D9F5B2406C}" destId="{3BD1C506-5311-4DFA-9460-7BD7C6858839}" srcOrd="0" destOrd="0" presId="urn:microsoft.com/office/officeart/2005/8/layout/default"/>
    <dgm:cxn modelId="{EF2BC463-61EF-4F63-BC9A-FDD094212794}" srcId="{59625559-2DDA-486C-AD30-B0D846E6CEE7}" destId="{5F3D9F5F-EBB6-4631-AD19-FECF0CF47477}" srcOrd="1" destOrd="0" parTransId="{B2962F23-4758-4B4F-90F9-81DBC66827DF}" sibTransId="{010F42E7-66FA-439C-88D8-353D73FD42A6}"/>
    <dgm:cxn modelId="{8B892B48-2FEC-4A60-B60B-0BB3BDE63D93}" srcId="{59625559-2DDA-486C-AD30-B0D846E6CEE7}" destId="{B6A75752-EEE9-44E6-84ED-52954BE00F77}" srcOrd="5" destOrd="0" parTransId="{429F9380-0A1C-49E3-A1B8-7541B58E65B3}" sibTransId="{46B7D5B8-E3B2-42F3-BB0A-ECFF4F28D27A}"/>
    <dgm:cxn modelId="{BA69424C-19BB-4131-81F9-01F51F05ACC4}" srcId="{59625559-2DDA-486C-AD30-B0D846E6CEE7}" destId="{C72E2FBE-1E75-49DF-B0F4-71A77385C44D}" srcOrd="4" destOrd="0" parTransId="{869F1403-ABF0-4178-A1DB-DC97A0194A53}" sibTransId="{F2529259-7293-49D0-953F-16A1EF541C0E}"/>
    <dgm:cxn modelId="{73C0574F-59C9-4CDF-93BE-10351BF014B2}" type="presOf" srcId="{10920D12-17E5-4BE2-9C4B-A6E9CF9DF919}" destId="{FA844D9F-F87C-43A2-9FF5-E1A52BE3BBE9}" srcOrd="0" destOrd="0" presId="urn:microsoft.com/office/officeart/2005/8/layout/default"/>
    <dgm:cxn modelId="{B5F37851-B671-445D-B03D-A210D29D9BB0}" srcId="{59625559-2DDA-486C-AD30-B0D846E6CEE7}" destId="{3FB7D705-16D1-4956-8125-82FA1C41E811}" srcOrd="7" destOrd="0" parTransId="{38779B1B-AC47-41A9-BCE8-8D0E8DFFF64D}" sibTransId="{99F0F900-0DA7-4EBD-9451-0ABFDA944D7D}"/>
    <dgm:cxn modelId="{F44A0457-762F-4DA6-A4AF-0F8EDD14246C}" type="presOf" srcId="{5F3D9F5F-EBB6-4631-AD19-FECF0CF47477}" destId="{D467640E-8D92-4141-BA76-00B7BDA11B6D}" srcOrd="0" destOrd="0" presId="urn:microsoft.com/office/officeart/2005/8/layout/default"/>
    <dgm:cxn modelId="{EB5AA57E-82BD-4E5A-8BFD-ADB3C7FFDAC4}" type="presOf" srcId="{0DEF896B-8E87-498B-B7A0-76379420B1DB}" destId="{33006443-274A-4965-B75C-29A5A4673E7F}" srcOrd="0" destOrd="0" presId="urn:microsoft.com/office/officeart/2005/8/layout/default"/>
    <dgm:cxn modelId="{F619F589-6972-4357-A0D7-1D41FF53BE5D}" srcId="{59625559-2DDA-486C-AD30-B0D846E6CEE7}" destId="{7C3AEBF5-EF3E-4B3C-811E-288577504066}" srcOrd="6" destOrd="0" parTransId="{8BD17566-0F9A-43DD-AD23-074F17D51525}" sibTransId="{89FCB813-AE64-4B52-807D-41289B07D423}"/>
    <dgm:cxn modelId="{5AC7CAAB-A9FB-4AD6-A873-80B28A4FB889}" srcId="{59625559-2DDA-486C-AD30-B0D846E6CEE7}" destId="{214039AC-0B77-400A-8E4D-11CC3900803A}" srcOrd="8" destOrd="0" parTransId="{F415B8BF-76B1-4B6B-B8CF-2CD7874A9AEE}" sibTransId="{C12397C5-D1A3-46D3-8043-F244A489EDB6}"/>
    <dgm:cxn modelId="{E394CABE-49CE-4816-9D33-0FDD35CC0AFA}" type="presOf" srcId="{214039AC-0B77-400A-8E4D-11CC3900803A}" destId="{9C34243F-F4EB-4833-B074-48E1442BD8C0}" srcOrd="0" destOrd="0" presId="urn:microsoft.com/office/officeart/2005/8/layout/default"/>
    <dgm:cxn modelId="{47901BC1-7FAE-4921-BC3B-851F8B28C755}" type="presOf" srcId="{3FB7D705-16D1-4956-8125-82FA1C41E811}" destId="{94A1D6D5-6D25-4CFE-BA32-900C7E769DED}" srcOrd="0" destOrd="0" presId="urn:microsoft.com/office/officeart/2005/8/layout/default"/>
    <dgm:cxn modelId="{78290CC2-2E42-4214-AE88-8A7E0D3BBB77}" srcId="{59625559-2DDA-486C-AD30-B0D846E6CEE7}" destId="{10920D12-17E5-4BE2-9C4B-A6E9CF9DF919}" srcOrd="2" destOrd="0" parTransId="{E2A16976-08E3-450A-8F51-0D97A56BF27C}" sibTransId="{5B17F982-83EE-4650-A3F4-6B9FFD87514C}"/>
    <dgm:cxn modelId="{9BEACDC5-949B-42B6-BC9B-334320223166}" type="presOf" srcId="{FCDDF3EB-D885-4FE7-99C3-D9AB366B2E44}" destId="{15803C9F-8236-4CD0-BC9B-EEEC396341DA}" srcOrd="0" destOrd="0" presId="urn:microsoft.com/office/officeart/2005/8/layout/default"/>
    <dgm:cxn modelId="{A74C21D0-A9B7-4FB5-873F-C673DBCE86DE}" type="presOf" srcId="{7C3AEBF5-EF3E-4B3C-811E-288577504066}" destId="{59F148E8-E560-4899-AB68-34B3D024C8A1}" srcOrd="0" destOrd="0" presId="urn:microsoft.com/office/officeart/2005/8/layout/default"/>
    <dgm:cxn modelId="{72650ED4-B44E-4154-A226-70A1E4004293}" srcId="{59625559-2DDA-486C-AD30-B0D846E6CEE7}" destId="{0DEF896B-8E87-498B-B7A0-76379420B1DB}" srcOrd="9" destOrd="0" parTransId="{85DB6B37-555B-4CB6-B2D2-63C7AF81ED72}" sibTransId="{9757A9F8-221F-46AF-A8DD-2BE94C304D4B}"/>
    <dgm:cxn modelId="{192F85ED-3983-4E00-8349-534E427B4D30}" type="presOf" srcId="{C72E2FBE-1E75-49DF-B0F4-71A77385C44D}" destId="{AC91F6C6-C7EA-49B2-8A91-3A3C4053E2BA}" srcOrd="0" destOrd="0" presId="urn:microsoft.com/office/officeart/2005/8/layout/default"/>
    <dgm:cxn modelId="{AC5649BA-5E73-4429-A30D-08FB63656289}" type="presParOf" srcId="{4C92EC4B-A309-4A40-A994-DA3E577F836E}" destId="{15803C9F-8236-4CD0-BC9B-EEEC396341DA}" srcOrd="0" destOrd="0" presId="urn:microsoft.com/office/officeart/2005/8/layout/default"/>
    <dgm:cxn modelId="{E527409B-0CF5-404F-B54F-A9F1E0571C7D}" type="presParOf" srcId="{4C92EC4B-A309-4A40-A994-DA3E577F836E}" destId="{02E2F9F6-E8D8-467B-8CF0-1197546700E7}" srcOrd="1" destOrd="0" presId="urn:microsoft.com/office/officeart/2005/8/layout/default"/>
    <dgm:cxn modelId="{184B7CFD-519E-47CE-9D30-1B4EEEEFF89A}" type="presParOf" srcId="{4C92EC4B-A309-4A40-A994-DA3E577F836E}" destId="{D467640E-8D92-4141-BA76-00B7BDA11B6D}" srcOrd="2" destOrd="0" presId="urn:microsoft.com/office/officeart/2005/8/layout/default"/>
    <dgm:cxn modelId="{22A62D2E-169C-47DD-A3A9-D7F36A812D37}" type="presParOf" srcId="{4C92EC4B-A309-4A40-A994-DA3E577F836E}" destId="{950A47F3-98A3-4573-856E-CF4932CE0DB4}" srcOrd="3" destOrd="0" presId="urn:microsoft.com/office/officeart/2005/8/layout/default"/>
    <dgm:cxn modelId="{47DCA163-9B40-4AB6-87CD-E4ACD03A1EBB}" type="presParOf" srcId="{4C92EC4B-A309-4A40-A994-DA3E577F836E}" destId="{FA844D9F-F87C-43A2-9FF5-E1A52BE3BBE9}" srcOrd="4" destOrd="0" presId="urn:microsoft.com/office/officeart/2005/8/layout/default"/>
    <dgm:cxn modelId="{02119CAE-E835-4E85-B3FE-CDF939712F1D}" type="presParOf" srcId="{4C92EC4B-A309-4A40-A994-DA3E577F836E}" destId="{4D3CFE32-81A3-41B2-8597-6FE391F08A7A}" srcOrd="5" destOrd="0" presId="urn:microsoft.com/office/officeart/2005/8/layout/default"/>
    <dgm:cxn modelId="{951E4440-76CF-4703-AFDA-590D28F13099}" type="presParOf" srcId="{4C92EC4B-A309-4A40-A994-DA3E577F836E}" destId="{3BD1C506-5311-4DFA-9460-7BD7C6858839}" srcOrd="6" destOrd="0" presId="urn:microsoft.com/office/officeart/2005/8/layout/default"/>
    <dgm:cxn modelId="{771DD718-6B0F-48DF-A9D9-68AD1608AFEB}" type="presParOf" srcId="{4C92EC4B-A309-4A40-A994-DA3E577F836E}" destId="{CC748624-1E95-4575-8715-02FCDCBCD8B3}" srcOrd="7" destOrd="0" presId="urn:microsoft.com/office/officeart/2005/8/layout/default"/>
    <dgm:cxn modelId="{FF79A63F-1F40-4680-A4E8-BBD96291F1BF}" type="presParOf" srcId="{4C92EC4B-A309-4A40-A994-DA3E577F836E}" destId="{AC91F6C6-C7EA-49B2-8A91-3A3C4053E2BA}" srcOrd="8" destOrd="0" presId="urn:microsoft.com/office/officeart/2005/8/layout/default"/>
    <dgm:cxn modelId="{5DE16C15-1B46-4F83-B10F-CC4404DC8263}" type="presParOf" srcId="{4C92EC4B-A309-4A40-A994-DA3E577F836E}" destId="{EBF4FCBB-E1E9-4E78-B956-A358A4D81CDB}" srcOrd="9" destOrd="0" presId="urn:microsoft.com/office/officeart/2005/8/layout/default"/>
    <dgm:cxn modelId="{A75BE364-FCDD-4A58-BB6D-8D29CA324B06}" type="presParOf" srcId="{4C92EC4B-A309-4A40-A994-DA3E577F836E}" destId="{F39FA1B4-F97F-479F-A6EE-933C6255132A}" srcOrd="10" destOrd="0" presId="urn:microsoft.com/office/officeart/2005/8/layout/default"/>
    <dgm:cxn modelId="{29E7A862-54B9-4A74-893C-C16D7502435E}" type="presParOf" srcId="{4C92EC4B-A309-4A40-A994-DA3E577F836E}" destId="{0FC4EE48-B1E7-4731-9583-27A84EC960D1}" srcOrd="11" destOrd="0" presId="urn:microsoft.com/office/officeart/2005/8/layout/default"/>
    <dgm:cxn modelId="{3DBB88CA-5182-4D50-8557-4A401518753F}" type="presParOf" srcId="{4C92EC4B-A309-4A40-A994-DA3E577F836E}" destId="{59F148E8-E560-4899-AB68-34B3D024C8A1}" srcOrd="12" destOrd="0" presId="urn:microsoft.com/office/officeart/2005/8/layout/default"/>
    <dgm:cxn modelId="{D3B01198-18FA-43CF-AAD2-959DC9D7D739}" type="presParOf" srcId="{4C92EC4B-A309-4A40-A994-DA3E577F836E}" destId="{24F34CE5-4F01-4E62-95CE-67A76BD4F4DA}" srcOrd="13" destOrd="0" presId="urn:microsoft.com/office/officeart/2005/8/layout/default"/>
    <dgm:cxn modelId="{FE109E62-6A11-4E9D-A71D-3EBF50D066E5}" type="presParOf" srcId="{4C92EC4B-A309-4A40-A994-DA3E577F836E}" destId="{94A1D6D5-6D25-4CFE-BA32-900C7E769DED}" srcOrd="14" destOrd="0" presId="urn:microsoft.com/office/officeart/2005/8/layout/default"/>
    <dgm:cxn modelId="{A7CAB424-3AC0-4EBD-A6FF-CFB683B97D6F}" type="presParOf" srcId="{4C92EC4B-A309-4A40-A994-DA3E577F836E}" destId="{09DF7E72-3F41-45E6-9FC3-D504BA22F643}" srcOrd="15" destOrd="0" presId="urn:microsoft.com/office/officeart/2005/8/layout/default"/>
    <dgm:cxn modelId="{F590B6F7-36F3-4665-83B2-33FCA129050B}" type="presParOf" srcId="{4C92EC4B-A309-4A40-A994-DA3E577F836E}" destId="{9C34243F-F4EB-4833-B074-48E1442BD8C0}" srcOrd="16" destOrd="0" presId="urn:microsoft.com/office/officeart/2005/8/layout/default"/>
    <dgm:cxn modelId="{072BD5F9-2DB5-4F34-A0A0-DEE1C99130C2}" type="presParOf" srcId="{4C92EC4B-A309-4A40-A994-DA3E577F836E}" destId="{D293EC23-9813-461D-8234-A001C35154DF}" srcOrd="17" destOrd="0" presId="urn:microsoft.com/office/officeart/2005/8/layout/default"/>
    <dgm:cxn modelId="{711265A2-1251-443F-AF6A-770BDB52633F}" type="presParOf" srcId="{4C92EC4B-A309-4A40-A994-DA3E577F836E}" destId="{33006443-274A-4965-B75C-29A5A4673E7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9C6B36-AF72-4710-8684-04452A6ADFA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D7B5DF0-6C09-477C-9E30-046BC0863818}">
      <dgm:prSet/>
      <dgm:spPr/>
      <dgm:t>
        <a:bodyPr/>
        <a:lstStyle/>
        <a:p>
          <a:r>
            <a:rPr lang="pl-PL"/>
            <a:t>Prowadzić zajęcia w atrakcyjnej formie. Wykład uzupełniać filmami, ilustracjami.</a:t>
          </a:r>
          <a:endParaRPr lang="en-US"/>
        </a:p>
      </dgm:t>
    </dgm:pt>
    <dgm:pt modelId="{7D3048A0-D2F8-43DC-AF02-7186F0852B29}" type="parTrans" cxnId="{F24CF26A-D6E0-4C71-9561-45BBB30B5FDF}">
      <dgm:prSet/>
      <dgm:spPr/>
      <dgm:t>
        <a:bodyPr/>
        <a:lstStyle/>
        <a:p>
          <a:endParaRPr lang="en-US"/>
        </a:p>
      </dgm:t>
    </dgm:pt>
    <dgm:pt modelId="{29C67AA6-5704-47BC-A84A-3E5A10E72571}" type="sibTrans" cxnId="{F24CF26A-D6E0-4C71-9561-45BBB30B5FDF}">
      <dgm:prSet/>
      <dgm:spPr/>
      <dgm:t>
        <a:bodyPr/>
        <a:lstStyle/>
        <a:p>
          <a:endParaRPr lang="en-US"/>
        </a:p>
      </dgm:t>
    </dgm:pt>
    <dgm:pt modelId="{D9BA9326-FF15-43CA-AFC3-D45552EC9606}">
      <dgm:prSet/>
      <dgm:spPr/>
      <dgm:t>
        <a:bodyPr/>
        <a:lstStyle/>
        <a:p>
          <a:r>
            <a:rPr lang="pl-PL"/>
            <a:t>Stosować ćwiczenia w czytaniu map.</a:t>
          </a:r>
          <a:endParaRPr lang="en-US"/>
        </a:p>
      </dgm:t>
    </dgm:pt>
    <dgm:pt modelId="{814B9D46-A6B6-4CD9-9A65-33EF839AEED9}" type="parTrans" cxnId="{9ABE5E33-C71F-461D-872E-01A8177A2F86}">
      <dgm:prSet/>
      <dgm:spPr/>
      <dgm:t>
        <a:bodyPr/>
        <a:lstStyle/>
        <a:p>
          <a:endParaRPr lang="en-US"/>
        </a:p>
      </dgm:t>
    </dgm:pt>
    <dgm:pt modelId="{6A7AAA12-9122-4EDC-A789-BE606B7EB0FA}" type="sibTrans" cxnId="{9ABE5E33-C71F-461D-872E-01A8177A2F86}">
      <dgm:prSet/>
      <dgm:spPr/>
      <dgm:t>
        <a:bodyPr/>
        <a:lstStyle/>
        <a:p>
          <a:endParaRPr lang="en-US"/>
        </a:p>
      </dgm:t>
    </dgm:pt>
    <dgm:pt modelId="{9496D7AA-8DE6-48C5-B109-9754719A088E}">
      <dgm:prSet/>
      <dgm:spPr/>
      <dgm:t>
        <a:bodyPr/>
        <a:lstStyle/>
        <a:p>
          <a:r>
            <a:rPr lang="pl-PL"/>
            <a:t>Zezwolić na zastąpienie liczb rzymskich arabskimi.</a:t>
          </a:r>
          <a:endParaRPr lang="en-US"/>
        </a:p>
      </dgm:t>
    </dgm:pt>
    <dgm:pt modelId="{4C91062E-46C1-4461-B64B-A7D6DDC5A0AF}" type="parTrans" cxnId="{C17B6A7F-5E7A-4CC1-88A6-1A150EA43A06}">
      <dgm:prSet/>
      <dgm:spPr/>
      <dgm:t>
        <a:bodyPr/>
        <a:lstStyle/>
        <a:p>
          <a:endParaRPr lang="en-US"/>
        </a:p>
      </dgm:t>
    </dgm:pt>
    <dgm:pt modelId="{48EE7F7D-DA7F-4159-868B-DE4BBEB5BA61}" type="sibTrans" cxnId="{C17B6A7F-5E7A-4CC1-88A6-1A150EA43A06}">
      <dgm:prSet/>
      <dgm:spPr/>
      <dgm:t>
        <a:bodyPr/>
        <a:lstStyle/>
        <a:p>
          <a:endParaRPr lang="en-US"/>
        </a:p>
      </dgm:t>
    </dgm:pt>
    <dgm:pt modelId="{2EBCDFE7-8F47-4350-995B-A9A83B34762C}">
      <dgm:prSet/>
      <dgm:spPr/>
      <dgm:t>
        <a:bodyPr/>
        <a:lstStyle/>
        <a:p>
          <a:r>
            <a:rPr lang="pl-PL"/>
            <a:t>Wprowadzenie pojęć: wiek, tysiąclecie oraz częsta praca na osi czasu ułatwia poruszanie się po poszczególnych epokach i chronologiczne ich porządkowanie. Dzięki temu abstrakcyjne pojęcia ulegają konkretyzacji.</a:t>
          </a:r>
          <a:endParaRPr lang="en-US"/>
        </a:p>
      </dgm:t>
    </dgm:pt>
    <dgm:pt modelId="{C6705985-3DF7-4AF4-A0B3-4D3D6C55F4EC}" type="parTrans" cxnId="{0194E95D-C0BF-40C4-93CF-A9E8019CD12E}">
      <dgm:prSet/>
      <dgm:spPr/>
      <dgm:t>
        <a:bodyPr/>
        <a:lstStyle/>
        <a:p>
          <a:endParaRPr lang="en-US"/>
        </a:p>
      </dgm:t>
    </dgm:pt>
    <dgm:pt modelId="{25338310-9599-4DF8-B921-A6EDE6A3152E}" type="sibTrans" cxnId="{0194E95D-C0BF-40C4-93CF-A9E8019CD12E}">
      <dgm:prSet/>
      <dgm:spPr/>
      <dgm:t>
        <a:bodyPr/>
        <a:lstStyle/>
        <a:p>
          <a:endParaRPr lang="en-US"/>
        </a:p>
      </dgm:t>
    </dgm:pt>
    <dgm:pt modelId="{E95AA7E6-80D5-4B1E-A9DC-22BA2245A313}">
      <dgm:prSet/>
      <dgm:spPr/>
      <dgm:t>
        <a:bodyPr/>
        <a:lstStyle/>
        <a:p>
          <a:r>
            <a:rPr lang="pl-PL"/>
            <a:t>Wspólne dokonywanie analiz tekstów źródłowych i tekstów zawartych w książce oraz w informacjach na mapkach doskonali umiejętność samodzielnej pracy z podręcznikiem. Uczeń uczy się, że ilustracja, obraz, mapka kryją bardzo dużo wiadomości, ułatwi to również naukę wyciągania wniosków.</a:t>
          </a:r>
          <a:endParaRPr lang="en-US"/>
        </a:p>
      </dgm:t>
    </dgm:pt>
    <dgm:pt modelId="{AB2E2BCE-809C-467E-A5B6-DFC78E37D36A}" type="parTrans" cxnId="{409022F4-3C42-4EDE-BF70-16AF4E70282A}">
      <dgm:prSet/>
      <dgm:spPr/>
      <dgm:t>
        <a:bodyPr/>
        <a:lstStyle/>
        <a:p>
          <a:endParaRPr lang="en-US"/>
        </a:p>
      </dgm:t>
    </dgm:pt>
    <dgm:pt modelId="{1231AACD-B050-4661-B0F7-71E3A4A0FA9A}" type="sibTrans" cxnId="{409022F4-3C42-4EDE-BF70-16AF4E70282A}">
      <dgm:prSet/>
      <dgm:spPr/>
      <dgm:t>
        <a:bodyPr/>
        <a:lstStyle/>
        <a:p>
          <a:endParaRPr lang="en-US"/>
        </a:p>
      </dgm:t>
    </dgm:pt>
    <dgm:pt modelId="{690E2D3D-1387-4A29-96F1-D7430538E1F9}">
      <dgm:prSet/>
      <dgm:spPr/>
      <dgm:t>
        <a:bodyPr/>
        <a:lstStyle/>
        <a:p>
          <a:r>
            <a:rPr lang="pl-PL"/>
            <a:t>Skracać teksty, zakreślać najważniejsze informacje.</a:t>
          </a:r>
          <a:endParaRPr lang="en-US"/>
        </a:p>
      </dgm:t>
    </dgm:pt>
    <dgm:pt modelId="{81E6AE45-B770-4DF8-9B51-71798244A0FE}" type="parTrans" cxnId="{D89A5FEA-716C-4EA7-A3D9-E75A55C0279A}">
      <dgm:prSet/>
      <dgm:spPr/>
      <dgm:t>
        <a:bodyPr/>
        <a:lstStyle/>
        <a:p>
          <a:endParaRPr lang="en-US"/>
        </a:p>
      </dgm:t>
    </dgm:pt>
    <dgm:pt modelId="{8D29A78C-CADB-44B5-B5B8-18D611EFEE63}" type="sibTrans" cxnId="{D89A5FEA-716C-4EA7-A3D9-E75A55C0279A}">
      <dgm:prSet/>
      <dgm:spPr/>
      <dgm:t>
        <a:bodyPr/>
        <a:lstStyle/>
        <a:p>
          <a:endParaRPr lang="en-US"/>
        </a:p>
      </dgm:t>
    </dgm:pt>
    <dgm:pt modelId="{12F5F2CB-2B5F-4180-AF2A-50432863103B}">
      <dgm:prSet/>
      <dgm:spPr/>
      <dgm:t>
        <a:bodyPr/>
        <a:lstStyle/>
        <a:p>
          <a:r>
            <a:rPr lang="pl-PL"/>
            <a:t>Dużym ułatwieniem i pomocą w opanowaniu materiału z zakresu historii mogą być:</a:t>
          </a:r>
          <a:endParaRPr lang="en-US"/>
        </a:p>
      </dgm:t>
    </dgm:pt>
    <dgm:pt modelId="{49CD5A9F-A269-4B61-B15D-B4CBF1D455EB}" type="parTrans" cxnId="{E233D974-D7A5-4508-82B2-90BAB7805943}">
      <dgm:prSet/>
      <dgm:spPr/>
      <dgm:t>
        <a:bodyPr/>
        <a:lstStyle/>
        <a:p>
          <a:endParaRPr lang="en-US"/>
        </a:p>
      </dgm:t>
    </dgm:pt>
    <dgm:pt modelId="{6C1CBF1F-82AC-478B-AECE-433924C95886}" type="sibTrans" cxnId="{E233D974-D7A5-4508-82B2-90BAB7805943}">
      <dgm:prSet/>
      <dgm:spPr/>
      <dgm:t>
        <a:bodyPr/>
        <a:lstStyle/>
        <a:p>
          <a:endParaRPr lang="en-US"/>
        </a:p>
      </dgm:t>
    </dgm:pt>
    <dgm:pt modelId="{95C2961D-6C46-4290-9D6E-5F4D1DEABA2C}">
      <dgm:prSet/>
      <dgm:spPr/>
      <dgm:t>
        <a:bodyPr/>
        <a:lstStyle/>
        <a:p>
          <a:r>
            <a:rPr lang="pl-PL"/>
            <a:t>• metoda uwspółcześniania wiadomości (nauczyciel wskazuje dzieciom przy kłady znane im z życia, których początki mają źródło w historii),</a:t>
          </a:r>
          <a:endParaRPr lang="en-US"/>
        </a:p>
      </dgm:t>
    </dgm:pt>
    <dgm:pt modelId="{A651450C-937F-4683-BEFA-3DCB53ECF54F}" type="parTrans" cxnId="{CF9DB343-7B9C-4106-BE67-161A1662D3B7}">
      <dgm:prSet/>
      <dgm:spPr/>
      <dgm:t>
        <a:bodyPr/>
        <a:lstStyle/>
        <a:p>
          <a:endParaRPr lang="en-US"/>
        </a:p>
      </dgm:t>
    </dgm:pt>
    <dgm:pt modelId="{DA9740A8-9DC3-4BFE-B850-D78C8EA5FB00}" type="sibTrans" cxnId="{CF9DB343-7B9C-4106-BE67-161A1662D3B7}">
      <dgm:prSet/>
      <dgm:spPr/>
      <dgm:t>
        <a:bodyPr/>
        <a:lstStyle/>
        <a:p>
          <a:endParaRPr lang="en-US"/>
        </a:p>
      </dgm:t>
    </dgm:pt>
    <dgm:pt modelId="{8C663ED3-46B8-4484-BAC7-7CB386E3E219}">
      <dgm:prSet/>
      <dgm:spPr/>
      <dgm:t>
        <a:bodyPr/>
        <a:lstStyle/>
        <a:p>
          <a:r>
            <a:rPr lang="pl-PL"/>
            <a:t>• streszczenia tematów (uczeń dostaje kartkę ze zsyntetyzowanym materiałem, zawarte są tam jedynie informacje najistotniejsze, które wiedzieć powinien) – ta metoda stosowana jest na trudniejszych lekcjach, tam gdzie materiał jest obszerniejszy, dzięki niej uczeń nie zniechęca się, jest przekonany, że może nauczyć się stosunkowo niedługiego tekstu.</a:t>
          </a:r>
          <a:endParaRPr lang="en-US"/>
        </a:p>
      </dgm:t>
    </dgm:pt>
    <dgm:pt modelId="{07EFE30A-42F3-4114-95A1-A6A9CBADCAEF}" type="parTrans" cxnId="{EADC031E-6414-4FE8-A477-1551EB91AE1A}">
      <dgm:prSet/>
      <dgm:spPr/>
      <dgm:t>
        <a:bodyPr/>
        <a:lstStyle/>
        <a:p>
          <a:endParaRPr lang="en-US"/>
        </a:p>
      </dgm:t>
    </dgm:pt>
    <dgm:pt modelId="{F29FDAA0-9862-41A0-A85D-F02172E8C832}" type="sibTrans" cxnId="{EADC031E-6414-4FE8-A477-1551EB91AE1A}">
      <dgm:prSet/>
      <dgm:spPr/>
      <dgm:t>
        <a:bodyPr/>
        <a:lstStyle/>
        <a:p>
          <a:endParaRPr lang="en-US"/>
        </a:p>
      </dgm:t>
    </dgm:pt>
    <dgm:pt modelId="{1C664DE3-521D-44CE-BC83-CDD543BBA5E4}">
      <dgm:prSet/>
      <dgm:spPr/>
      <dgm:t>
        <a:bodyPr/>
        <a:lstStyle/>
        <a:p>
          <a:r>
            <a:rPr lang="pl-PL"/>
            <a:t>W czasie odpytywania stosować pytania naprowadzające, przywołujące dany temat na zasadzie skojarzeń, na przykład ilustracje analizowane na poprzednich lekcjach, lub odpytywać częściami wcześniej podzielony i omówiony z uczniem materiał.</a:t>
          </a:r>
          <a:endParaRPr lang="en-US"/>
        </a:p>
      </dgm:t>
    </dgm:pt>
    <dgm:pt modelId="{CCA756BF-96B2-440B-B1CA-26022656F4AC}" type="parTrans" cxnId="{C98F9063-3729-4D82-8A51-7F827CADADCA}">
      <dgm:prSet/>
      <dgm:spPr/>
      <dgm:t>
        <a:bodyPr/>
        <a:lstStyle/>
        <a:p>
          <a:endParaRPr lang="en-US"/>
        </a:p>
      </dgm:t>
    </dgm:pt>
    <dgm:pt modelId="{17CA01C4-A2BB-4C3B-87B2-B8CA4D6881C6}" type="sibTrans" cxnId="{C98F9063-3729-4D82-8A51-7F827CADADCA}">
      <dgm:prSet/>
      <dgm:spPr/>
      <dgm:t>
        <a:bodyPr/>
        <a:lstStyle/>
        <a:p>
          <a:endParaRPr lang="en-US"/>
        </a:p>
      </dgm:t>
    </dgm:pt>
    <dgm:pt modelId="{8E28D2B2-EF6B-4C5D-B070-D9A1CFDE28B4}" type="pres">
      <dgm:prSet presAssocID="{DA9C6B36-AF72-4710-8684-04452A6ADFA3}" presName="vert0" presStyleCnt="0">
        <dgm:presLayoutVars>
          <dgm:dir/>
          <dgm:animOne val="branch"/>
          <dgm:animLvl val="lvl"/>
        </dgm:presLayoutVars>
      </dgm:prSet>
      <dgm:spPr/>
    </dgm:pt>
    <dgm:pt modelId="{7CF9EC72-4F0A-4D21-84EB-98A1600F5378}" type="pres">
      <dgm:prSet presAssocID="{ED7B5DF0-6C09-477C-9E30-046BC0863818}" presName="thickLine" presStyleLbl="alignNode1" presStyleIdx="0" presStyleCnt="10"/>
      <dgm:spPr/>
    </dgm:pt>
    <dgm:pt modelId="{0F98AC42-8922-4AA6-A379-BA6ADA75B056}" type="pres">
      <dgm:prSet presAssocID="{ED7B5DF0-6C09-477C-9E30-046BC0863818}" presName="horz1" presStyleCnt="0"/>
      <dgm:spPr/>
    </dgm:pt>
    <dgm:pt modelId="{91E2354D-827C-4B6B-B3BB-E9C98742C473}" type="pres">
      <dgm:prSet presAssocID="{ED7B5DF0-6C09-477C-9E30-046BC0863818}" presName="tx1" presStyleLbl="revTx" presStyleIdx="0" presStyleCnt="10"/>
      <dgm:spPr/>
    </dgm:pt>
    <dgm:pt modelId="{F0727A0F-E442-45F7-8D6D-1AB818DEDF5B}" type="pres">
      <dgm:prSet presAssocID="{ED7B5DF0-6C09-477C-9E30-046BC0863818}" presName="vert1" presStyleCnt="0"/>
      <dgm:spPr/>
    </dgm:pt>
    <dgm:pt modelId="{EC0733A7-81E5-4C67-8343-51868C7CF7B1}" type="pres">
      <dgm:prSet presAssocID="{D9BA9326-FF15-43CA-AFC3-D45552EC9606}" presName="thickLine" presStyleLbl="alignNode1" presStyleIdx="1" presStyleCnt="10"/>
      <dgm:spPr/>
    </dgm:pt>
    <dgm:pt modelId="{E193EFCB-4CEA-4A68-82F5-878E875E35CF}" type="pres">
      <dgm:prSet presAssocID="{D9BA9326-FF15-43CA-AFC3-D45552EC9606}" presName="horz1" presStyleCnt="0"/>
      <dgm:spPr/>
    </dgm:pt>
    <dgm:pt modelId="{2C722A31-BBB0-4859-9368-0E5B76727EAB}" type="pres">
      <dgm:prSet presAssocID="{D9BA9326-FF15-43CA-AFC3-D45552EC9606}" presName="tx1" presStyleLbl="revTx" presStyleIdx="1" presStyleCnt="10"/>
      <dgm:spPr/>
    </dgm:pt>
    <dgm:pt modelId="{49391F5B-81E7-4B44-BAA3-4725C392B262}" type="pres">
      <dgm:prSet presAssocID="{D9BA9326-FF15-43CA-AFC3-D45552EC9606}" presName="vert1" presStyleCnt="0"/>
      <dgm:spPr/>
    </dgm:pt>
    <dgm:pt modelId="{2CB9E096-CA5B-43EA-B866-F0B0734A4012}" type="pres">
      <dgm:prSet presAssocID="{9496D7AA-8DE6-48C5-B109-9754719A088E}" presName="thickLine" presStyleLbl="alignNode1" presStyleIdx="2" presStyleCnt="10"/>
      <dgm:spPr/>
    </dgm:pt>
    <dgm:pt modelId="{952FB628-BA89-4BDC-9047-B3857324F232}" type="pres">
      <dgm:prSet presAssocID="{9496D7AA-8DE6-48C5-B109-9754719A088E}" presName="horz1" presStyleCnt="0"/>
      <dgm:spPr/>
    </dgm:pt>
    <dgm:pt modelId="{3EDC1852-A7C7-46CB-9450-F2E203E8BD1C}" type="pres">
      <dgm:prSet presAssocID="{9496D7AA-8DE6-48C5-B109-9754719A088E}" presName="tx1" presStyleLbl="revTx" presStyleIdx="2" presStyleCnt="10"/>
      <dgm:spPr/>
    </dgm:pt>
    <dgm:pt modelId="{2D4C2941-15E1-4600-B640-633FD96A0DC8}" type="pres">
      <dgm:prSet presAssocID="{9496D7AA-8DE6-48C5-B109-9754719A088E}" presName="vert1" presStyleCnt="0"/>
      <dgm:spPr/>
    </dgm:pt>
    <dgm:pt modelId="{58673AD8-06F7-4E08-BDE4-5F1E5334F746}" type="pres">
      <dgm:prSet presAssocID="{2EBCDFE7-8F47-4350-995B-A9A83B34762C}" presName="thickLine" presStyleLbl="alignNode1" presStyleIdx="3" presStyleCnt="10"/>
      <dgm:spPr/>
    </dgm:pt>
    <dgm:pt modelId="{37096D25-0742-47F6-8432-63FB89EB8CAA}" type="pres">
      <dgm:prSet presAssocID="{2EBCDFE7-8F47-4350-995B-A9A83B34762C}" presName="horz1" presStyleCnt="0"/>
      <dgm:spPr/>
    </dgm:pt>
    <dgm:pt modelId="{5E6A00B7-AB5F-43C7-A3FF-A8D565F8D885}" type="pres">
      <dgm:prSet presAssocID="{2EBCDFE7-8F47-4350-995B-A9A83B34762C}" presName="tx1" presStyleLbl="revTx" presStyleIdx="3" presStyleCnt="10"/>
      <dgm:spPr/>
    </dgm:pt>
    <dgm:pt modelId="{0DD1BA0D-C45C-4B78-8A03-AD18E22691FD}" type="pres">
      <dgm:prSet presAssocID="{2EBCDFE7-8F47-4350-995B-A9A83B34762C}" presName="vert1" presStyleCnt="0"/>
      <dgm:spPr/>
    </dgm:pt>
    <dgm:pt modelId="{CDD591C4-DEDA-4449-BFAC-515BDF8EC3C0}" type="pres">
      <dgm:prSet presAssocID="{E95AA7E6-80D5-4B1E-A9DC-22BA2245A313}" presName="thickLine" presStyleLbl="alignNode1" presStyleIdx="4" presStyleCnt="10"/>
      <dgm:spPr/>
    </dgm:pt>
    <dgm:pt modelId="{B7546674-6A10-4776-B85D-C66238C2382A}" type="pres">
      <dgm:prSet presAssocID="{E95AA7E6-80D5-4B1E-A9DC-22BA2245A313}" presName="horz1" presStyleCnt="0"/>
      <dgm:spPr/>
    </dgm:pt>
    <dgm:pt modelId="{03B916A7-BE10-4D43-9298-6665B34088EE}" type="pres">
      <dgm:prSet presAssocID="{E95AA7E6-80D5-4B1E-A9DC-22BA2245A313}" presName="tx1" presStyleLbl="revTx" presStyleIdx="4" presStyleCnt="10"/>
      <dgm:spPr/>
    </dgm:pt>
    <dgm:pt modelId="{9217C238-6B8A-450B-88B5-DB742A3AC424}" type="pres">
      <dgm:prSet presAssocID="{E95AA7E6-80D5-4B1E-A9DC-22BA2245A313}" presName="vert1" presStyleCnt="0"/>
      <dgm:spPr/>
    </dgm:pt>
    <dgm:pt modelId="{D1BED440-C1D5-461B-8E21-C75C46BFF596}" type="pres">
      <dgm:prSet presAssocID="{690E2D3D-1387-4A29-96F1-D7430538E1F9}" presName="thickLine" presStyleLbl="alignNode1" presStyleIdx="5" presStyleCnt="10"/>
      <dgm:spPr/>
    </dgm:pt>
    <dgm:pt modelId="{8C9E932A-591B-40E5-A007-BE2AE57BA836}" type="pres">
      <dgm:prSet presAssocID="{690E2D3D-1387-4A29-96F1-D7430538E1F9}" presName="horz1" presStyleCnt="0"/>
      <dgm:spPr/>
    </dgm:pt>
    <dgm:pt modelId="{BFF6B6E3-43CB-4B45-9B0D-B91E8C1F5708}" type="pres">
      <dgm:prSet presAssocID="{690E2D3D-1387-4A29-96F1-D7430538E1F9}" presName="tx1" presStyleLbl="revTx" presStyleIdx="5" presStyleCnt="10"/>
      <dgm:spPr/>
    </dgm:pt>
    <dgm:pt modelId="{DF850A14-D9A8-4E58-8420-78347BC4D549}" type="pres">
      <dgm:prSet presAssocID="{690E2D3D-1387-4A29-96F1-D7430538E1F9}" presName="vert1" presStyleCnt="0"/>
      <dgm:spPr/>
    </dgm:pt>
    <dgm:pt modelId="{D3CA1E1B-114C-4878-8529-9C28724DD12F}" type="pres">
      <dgm:prSet presAssocID="{12F5F2CB-2B5F-4180-AF2A-50432863103B}" presName="thickLine" presStyleLbl="alignNode1" presStyleIdx="6" presStyleCnt="10"/>
      <dgm:spPr/>
    </dgm:pt>
    <dgm:pt modelId="{0BC11CF4-98BB-40FE-A09E-62ED8D74C23E}" type="pres">
      <dgm:prSet presAssocID="{12F5F2CB-2B5F-4180-AF2A-50432863103B}" presName="horz1" presStyleCnt="0"/>
      <dgm:spPr/>
    </dgm:pt>
    <dgm:pt modelId="{88420BEE-1B0E-4658-94B5-6B37F4B0F75D}" type="pres">
      <dgm:prSet presAssocID="{12F5F2CB-2B5F-4180-AF2A-50432863103B}" presName="tx1" presStyleLbl="revTx" presStyleIdx="6" presStyleCnt="10"/>
      <dgm:spPr/>
    </dgm:pt>
    <dgm:pt modelId="{3272E574-CA6F-475E-8476-6486C07D8CD5}" type="pres">
      <dgm:prSet presAssocID="{12F5F2CB-2B5F-4180-AF2A-50432863103B}" presName="vert1" presStyleCnt="0"/>
      <dgm:spPr/>
    </dgm:pt>
    <dgm:pt modelId="{86B40349-F437-4639-9B04-CEF65A629511}" type="pres">
      <dgm:prSet presAssocID="{95C2961D-6C46-4290-9D6E-5F4D1DEABA2C}" presName="thickLine" presStyleLbl="alignNode1" presStyleIdx="7" presStyleCnt="10"/>
      <dgm:spPr/>
    </dgm:pt>
    <dgm:pt modelId="{5EBB56F1-438E-4111-B9DC-C3B6FE53900E}" type="pres">
      <dgm:prSet presAssocID="{95C2961D-6C46-4290-9D6E-5F4D1DEABA2C}" presName="horz1" presStyleCnt="0"/>
      <dgm:spPr/>
    </dgm:pt>
    <dgm:pt modelId="{CDEE3E8E-57FD-45F7-9519-FF276688A5D6}" type="pres">
      <dgm:prSet presAssocID="{95C2961D-6C46-4290-9D6E-5F4D1DEABA2C}" presName="tx1" presStyleLbl="revTx" presStyleIdx="7" presStyleCnt="10"/>
      <dgm:spPr/>
    </dgm:pt>
    <dgm:pt modelId="{312800D0-547D-4929-BD43-4C11E4D803AF}" type="pres">
      <dgm:prSet presAssocID="{95C2961D-6C46-4290-9D6E-5F4D1DEABA2C}" presName="vert1" presStyleCnt="0"/>
      <dgm:spPr/>
    </dgm:pt>
    <dgm:pt modelId="{1411641C-7E43-41C1-878E-04E5F4FFD1E0}" type="pres">
      <dgm:prSet presAssocID="{8C663ED3-46B8-4484-BAC7-7CB386E3E219}" presName="thickLine" presStyleLbl="alignNode1" presStyleIdx="8" presStyleCnt="10"/>
      <dgm:spPr/>
    </dgm:pt>
    <dgm:pt modelId="{816E2F28-85CC-4ADA-8302-89ADADEB1147}" type="pres">
      <dgm:prSet presAssocID="{8C663ED3-46B8-4484-BAC7-7CB386E3E219}" presName="horz1" presStyleCnt="0"/>
      <dgm:spPr/>
    </dgm:pt>
    <dgm:pt modelId="{A6C70E0F-F003-423E-9F82-999E57148231}" type="pres">
      <dgm:prSet presAssocID="{8C663ED3-46B8-4484-BAC7-7CB386E3E219}" presName="tx1" presStyleLbl="revTx" presStyleIdx="8" presStyleCnt="10"/>
      <dgm:spPr/>
    </dgm:pt>
    <dgm:pt modelId="{EFEC7395-D375-42A1-BB5B-416A6886A9F0}" type="pres">
      <dgm:prSet presAssocID="{8C663ED3-46B8-4484-BAC7-7CB386E3E219}" presName="vert1" presStyleCnt="0"/>
      <dgm:spPr/>
    </dgm:pt>
    <dgm:pt modelId="{E9311F0E-EDE6-4345-AD7C-2D9A57773D92}" type="pres">
      <dgm:prSet presAssocID="{1C664DE3-521D-44CE-BC83-CDD543BBA5E4}" presName="thickLine" presStyleLbl="alignNode1" presStyleIdx="9" presStyleCnt="10"/>
      <dgm:spPr/>
    </dgm:pt>
    <dgm:pt modelId="{B7070601-05DE-4277-945E-A22E948C0E9F}" type="pres">
      <dgm:prSet presAssocID="{1C664DE3-521D-44CE-BC83-CDD543BBA5E4}" presName="horz1" presStyleCnt="0"/>
      <dgm:spPr/>
    </dgm:pt>
    <dgm:pt modelId="{3D6FB5FB-19F2-487B-B697-7B4C161CABA5}" type="pres">
      <dgm:prSet presAssocID="{1C664DE3-521D-44CE-BC83-CDD543BBA5E4}" presName="tx1" presStyleLbl="revTx" presStyleIdx="9" presStyleCnt="10"/>
      <dgm:spPr/>
    </dgm:pt>
    <dgm:pt modelId="{61FF947E-3263-4FD6-9BD2-17A0FB974A28}" type="pres">
      <dgm:prSet presAssocID="{1C664DE3-521D-44CE-BC83-CDD543BBA5E4}" presName="vert1" presStyleCnt="0"/>
      <dgm:spPr/>
    </dgm:pt>
  </dgm:ptLst>
  <dgm:cxnLst>
    <dgm:cxn modelId="{BB4AFF13-8997-4200-B935-E20BE1DD7176}" type="presOf" srcId="{12F5F2CB-2B5F-4180-AF2A-50432863103B}" destId="{88420BEE-1B0E-4658-94B5-6B37F4B0F75D}" srcOrd="0" destOrd="0" presId="urn:microsoft.com/office/officeart/2008/layout/LinedList"/>
    <dgm:cxn modelId="{EADC031E-6414-4FE8-A477-1551EB91AE1A}" srcId="{DA9C6B36-AF72-4710-8684-04452A6ADFA3}" destId="{8C663ED3-46B8-4484-BAC7-7CB386E3E219}" srcOrd="8" destOrd="0" parTransId="{07EFE30A-42F3-4114-95A1-A6A9CBADCAEF}" sibTransId="{F29FDAA0-9862-41A0-A85D-F02172E8C832}"/>
    <dgm:cxn modelId="{B819F729-3D12-4F8F-960C-6448C4322BC3}" type="presOf" srcId="{1C664DE3-521D-44CE-BC83-CDD543BBA5E4}" destId="{3D6FB5FB-19F2-487B-B697-7B4C161CABA5}" srcOrd="0" destOrd="0" presId="urn:microsoft.com/office/officeart/2008/layout/LinedList"/>
    <dgm:cxn modelId="{2176A92D-3C40-44CB-B6DE-1F4430DB6264}" type="presOf" srcId="{D9BA9326-FF15-43CA-AFC3-D45552EC9606}" destId="{2C722A31-BBB0-4859-9368-0E5B76727EAB}" srcOrd="0" destOrd="0" presId="urn:microsoft.com/office/officeart/2008/layout/LinedList"/>
    <dgm:cxn modelId="{88C6F032-BF44-44C0-BDA2-37EE6DDA24E4}" type="presOf" srcId="{ED7B5DF0-6C09-477C-9E30-046BC0863818}" destId="{91E2354D-827C-4B6B-B3BB-E9C98742C473}" srcOrd="0" destOrd="0" presId="urn:microsoft.com/office/officeart/2008/layout/LinedList"/>
    <dgm:cxn modelId="{9ABE5E33-C71F-461D-872E-01A8177A2F86}" srcId="{DA9C6B36-AF72-4710-8684-04452A6ADFA3}" destId="{D9BA9326-FF15-43CA-AFC3-D45552EC9606}" srcOrd="1" destOrd="0" parTransId="{814B9D46-A6B6-4CD9-9A65-33EF839AEED9}" sibTransId="{6A7AAA12-9122-4EDC-A789-BE606B7EB0FA}"/>
    <dgm:cxn modelId="{D3BBC43B-55DB-453C-80F8-2382A7AEDC2B}" type="presOf" srcId="{690E2D3D-1387-4A29-96F1-D7430538E1F9}" destId="{BFF6B6E3-43CB-4B45-9B0D-B91E8C1F5708}" srcOrd="0" destOrd="0" presId="urn:microsoft.com/office/officeart/2008/layout/LinedList"/>
    <dgm:cxn modelId="{C8EEBB5B-8073-48F8-9FDA-69D549355522}" type="presOf" srcId="{9496D7AA-8DE6-48C5-B109-9754719A088E}" destId="{3EDC1852-A7C7-46CB-9450-F2E203E8BD1C}" srcOrd="0" destOrd="0" presId="urn:microsoft.com/office/officeart/2008/layout/LinedList"/>
    <dgm:cxn modelId="{0194E95D-C0BF-40C4-93CF-A9E8019CD12E}" srcId="{DA9C6B36-AF72-4710-8684-04452A6ADFA3}" destId="{2EBCDFE7-8F47-4350-995B-A9A83B34762C}" srcOrd="3" destOrd="0" parTransId="{C6705985-3DF7-4AF4-A0B3-4D3D6C55F4EC}" sibTransId="{25338310-9599-4DF8-B921-A6EDE6A3152E}"/>
    <dgm:cxn modelId="{C98F9063-3729-4D82-8A51-7F827CADADCA}" srcId="{DA9C6B36-AF72-4710-8684-04452A6ADFA3}" destId="{1C664DE3-521D-44CE-BC83-CDD543BBA5E4}" srcOrd="9" destOrd="0" parTransId="{CCA756BF-96B2-440B-B1CA-26022656F4AC}" sibTransId="{17CA01C4-A2BB-4C3B-87B2-B8CA4D6881C6}"/>
    <dgm:cxn modelId="{CF9DB343-7B9C-4106-BE67-161A1662D3B7}" srcId="{DA9C6B36-AF72-4710-8684-04452A6ADFA3}" destId="{95C2961D-6C46-4290-9D6E-5F4D1DEABA2C}" srcOrd="7" destOrd="0" parTransId="{A651450C-937F-4683-BEFA-3DCB53ECF54F}" sibTransId="{DA9740A8-9DC3-4BFE-B850-D78C8EA5FB00}"/>
    <dgm:cxn modelId="{D0555068-86FD-4CDF-ADD4-7D36B681E8FF}" type="presOf" srcId="{2EBCDFE7-8F47-4350-995B-A9A83B34762C}" destId="{5E6A00B7-AB5F-43C7-A3FF-A8D565F8D885}" srcOrd="0" destOrd="0" presId="urn:microsoft.com/office/officeart/2008/layout/LinedList"/>
    <dgm:cxn modelId="{F24CF26A-D6E0-4C71-9561-45BBB30B5FDF}" srcId="{DA9C6B36-AF72-4710-8684-04452A6ADFA3}" destId="{ED7B5DF0-6C09-477C-9E30-046BC0863818}" srcOrd="0" destOrd="0" parTransId="{7D3048A0-D2F8-43DC-AF02-7186F0852B29}" sibTransId="{29C67AA6-5704-47BC-A84A-3E5A10E72571}"/>
    <dgm:cxn modelId="{E233D974-D7A5-4508-82B2-90BAB7805943}" srcId="{DA9C6B36-AF72-4710-8684-04452A6ADFA3}" destId="{12F5F2CB-2B5F-4180-AF2A-50432863103B}" srcOrd="6" destOrd="0" parTransId="{49CD5A9F-A269-4B61-B15D-B4CBF1D455EB}" sibTransId="{6C1CBF1F-82AC-478B-AECE-433924C95886}"/>
    <dgm:cxn modelId="{C17B6A7F-5E7A-4CC1-88A6-1A150EA43A06}" srcId="{DA9C6B36-AF72-4710-8684-04452A6ADFA3}" destId="{9496D7AA-8DE6-48C5-B109-9754719A088E}" srcOrd="2" destOrd="0" parTransId="{4C91062E-46C1-4461-B64B-A7D6DDC5A0AF}" sibTransId="{48EE7F7D-DA7F-4159-868B-DE4BBEB5BA61}"/>
    <dgm:cxn modelId="{B70BA388-3CED-48B1-82BC-9F3258C569D0}" type="presOf" srcId="{8C663ED3-46B8-4484-BAC7-7CB386E3E219}" destId="{A6C70E0F-F003-423E-9F82-999E57148231}" srcOrd="0" destOrd="0" presId="urn:microsoft.com/office/officeart/2008/layout/LinedList"/>
    <dgm:cxn modelId="{EB8006A2-E23C-4BEC-B497-ED81850204A5}" type="presOf" srcId="{DA9C6B36-AF72-4710-8684-04452A6ADFA3}" destId="{8E28D2B2-EF6B-4C5D-B070-D9A1CFDE28B4}" srcOrd="0" destOrd="0" presId="urn:microsoft.com/office/officeart/2008/layout/LinedList"/>
    <dgm:cxn modelId="{633769CB-E74F-4CB5-A329-43C44318004E}" type="presOf" srcId="{E95AA7E6-80D5-4B1E-A9DC-22BA2245A313}" destId="{03B916A7-BE10-4D43-9298-6665B34088EE}" srcOrd="0" destOrd="0" presId="urn:microsoft.com/office/officeart/2008/layout/LinedList"/>
    <dgm:cxn modelId="{050EDFCB-98F6-4842-8C95-4F9A979CC06B}" type="presOf" srcId="{95C2961D-6C46-4290-9D6E-5F4D1DEABA2C}" destId="{CDEE3E8E-57FD-45F7-9519-FF276688A5D6}" srcOrd="0" destOrd="0" presId="urn:microsoft.com/office/officeart/2008/layout/LinedList"/>
    <dgm:cxn modelId="{D89A5FEA-716C-4EA7-A3D9-E75A55C0279A}" srcId="{DA9C6B36-AF72-4710-8684-04452A6ADFA3}" destId="{690E2D3D-1387-4A29-96F1-D7430538E1F9}" srcOrd="5" destOrd="0" parTransId="{81E6AE45-B770-4DF8-9B51-71798244A0FE}" sibTransId="{8D29A78C-CADB-44B5-B5B8-18D611EFEE63}"/>
    <dgm:cxn modelId="{409022F4-3C42-4EDE-BF70-16AF4E70282A}" srcId="{DA9C6B36-AF72-4710-8684-04452A6ADFA3}" destId="{E95AA7E6-80D5-4B1E-A9DC-22BA2245A313}" srcOrd="4" destOrd="0" parTransId="{AB2E2BCE-809C-467E-A5B6-DFC78E37D36A}" sibTransId="{1231AACD-B050-4661-B0F7-71E3A4A0FA9A}"/>
    <dgm:cxn modelId="{A76A0CA4-A038-4FD2-BF82-BBC36CF6AB18}" type="presParOf" srcId="{8E28D2B2-EF6B-4C5D-B070-D9A1CFDE28B4}" destId="{7CF9EC72-4F0A-4D21-84EB-98A1600F5378}" srcOrd="0" destOrd="0" presId="urn:microsoft.com/office/officeart/2008/layout/LinedList"/>
    <dgm:cxn modelId="{82B5289D-2C7F-4B24-B8C2-42609B18DEEC}" type="presParOf" srcId="{8E28D2B2-EF6B-4C5D-B070-D9A1CFDE28B4}" destId="{0F98AC42-8922-4AA6-A379-BA6ADA75B056}" srcOrd="1" destOrd="0" presId="urn:microsoft.com/office/officeart/2008/layout/LinedList"/>
    <dgm:cxn modelId="{82E6B71F-E5F4-476A-B762-21B89D371A3C}" type="presParOf" srcId="{0F98AC42-8922-4AA6-A379-BA6ADA75B056}" destId="{91E2354D-827C-4B6B-B3BB-E9C98742C473}" srcOrd="0" destOrd="0" presId="urn:microsoft.com/office/officeart/2008/layout/LinedList"/>
    <dgm:cxn modelId="{42792DE7-BA5C-44E1-A290-54D6344E6ED3}" type="presParOf" srcId="{0F98AC42-8922-4AA6-A379-BA6ADA75B056}" destId="{F0727A0F-E442-45F7-8D6D-1AB818DEDF5B}" srcOrd="1" destOrd="0" presId="urn:microsoft.com/office/officeart/2008/layout/LinedList"/>
    <dgm:cxn modelId="{74407689-8E5B-4B81-B313-3FE1C4C00952}" type="presParOf" srcId="{8E28D2B2-EF6B-4C5D-B070-D9A1CFDE28B4}" destId="{EC0733A7-81E5-4C67-8343-51868C7CF7B1}" srcOrd="2" destOrd="0" presId="urn:microsoft.com/office/officeart/2008/layout/LinedList"/>
    <dgm:cxn modelId="{68E6C868-BDE1-40E0-B1E0-C976E246C442}" type="presParOf" srcId="{8E28D2B2-EF6B-4C5D-B070-D9A1CFDE28B4}" destId="{E193EFCB-4CEA-4A68-82F5-878E875E35CF}" srcOrd="3" destOrd="0" presId="urn:microsoft.com/office/officeart/2008/layout/LinedList"/>
    <dgm:cxn modelId="{A3BAC678-4516-499D-B634-EFF2F28F748A}" type="presParOf" srcId="{E193EFCB-4CEA-4A68-82F5-878E875E35CF}" destId="{2C722A31-BBB0-4859-9368-0E5B76727EAB}" srcOrd="0" destOrd="0" presId="urn:microsoft.com/office/officeart/2008/layout/LinedList"/>
    <dgm:cxn modelId="{85FE4B72-B76A-4EFC-A4C9-5ACD98AB298C}" type="presParOf" srcId="{E193EFCB-4CEA-4A68-82F5-878E875E35CF}" destId="{49391F5B-81E7-4B44-BAA3-4725C392B262}" srcOrd="1" destOrd="0" presId="urn:microsoft.com/office/officeart/2008/layout/LinedList"/>
    <dgm:cxn modelId="{512689B2-79FA-4522-A761-BA8162062F7B}" type="presParOf" srcId="{8E28D2B2-EF6B-4C5D-B070-D9A1CFDE28B4}" destId="{2CB9E096-CA5B-43EA-B866-F0B0734A4012}" srcOrd="4" destOrd="0" presId="urn:microsoft.com/office/officeart/2008/layout/LinedList"/>
    <dgm:cxn modelId="{91510D78-C105-48CC-B2E4-BBE8E3BCE76B}" type="presParOf" srcId="{8E28D2B2-EF6B-4C5D-B070-D9A1CFDE28B4}" destId="{952FB628-BA89-4BDC-9047-B3857324F232}" srcOrd="5" destOrd="0" presId="urn:microsoft.com/office/officeart/2008/layout/LinedList"/>
    <dgm:cxn modelId="{13526433-5CCA-4C82-BFBE-E8F512F4C7E9}" type="presParOf" srcId="{952FB628-BA89-4BDC-9047-B3857324F232}" destId="{3EDC1852-A7C7-46CB-9450-F2E203E8BD1C}" srcOrd="0" destOrd="0" presId="urn:microsoft.com/office/officeart/2008/layout/LinedList"/>
    <dgm:cxn modelId="{C02B75E4-8128-43CD-9626-40BD4C392C3A}" type="presParOf" srcId="{952FB628-BA89-4BDC-9047-B3857324F232}" destId="{2D4C2941-15E1-4600-B640-633FD96A0DC8}" srcOrd="1" destOrd="0" presId="urn:microsoft.com/office/officeart/2008/layout/LinedList"/>
    <dgm:cxn modelId="{34B9D1C2-5A01-4A50-8272-C1198749AC6E}" type="presParOf" srcId="{8E28D2B2-EF6B-4C5D-B070-D9A1CFDE28B4}" destId="{58673AD8-06F7-4E08-BDE4-5F1E5334F746}" srcOrd="6" destOrd="0" presId="urn:microsoft.com/office/officeart/2008/layout/LinedList"/>
    <dgm:cxn modelId="{55506557-EFDA-48D8-A122-CBC260DA7AED}" type="presParOf" srcId="{8E28D2B2-EF6B-4C5D-B070-D9A1CFDE28B4}" destId="{37096D25-0742-47F6-8432-63FB89EB8CAA}" srcOrd="7" destOrd="0" presId="urn:microsoft.com/office/officeart/2008/layout/LinedList"/>
    <dgm:cxn modelId="{1E91A21C-4F08-4679-939E-BA988187AE79}" type="presParOf" srcId="{37096D25-0742-47F6-8432-63FB89EB8CAA}" destId="{5E6A00B7-AB5F-43C7-A3FF-A8D565F8D885}" srcOrd="0" destOrd="0" presId="urn:microsoft.com/office/officeart/2008/layout/LinedList"/>
    <dgm:cxn modelId="{53FBE5D4-8718-4F57-A4C7-0F4DF465CE98}" type="presParOf" srcId="{37096D25-0742-47F6-8432-63FB89EB8CAA}" destId="{0DD1BA0D-C45C-4B78-8A03-AD18E22691FD}" srcOrd="1" destOrd="0" presId="urn:microsoft.com/office/officeart/2008/layout/LinedList"/>
    <dgm:cxn modelId="{E2292D09-C879-479A-81E9-9725767BC7D1}" type="presParOf" srcId="{8E28D2B2-EF6B-4C5D-B070-D9A1CFDE28B4}" destId="{CDD591C4-DEDA-4449-BFAC-515BDF8EC3C0}" srcOrd="8" destOrd="0" presId="urn:microsoft.com/office/officeart/2008/layout/LinedList"/>
    <dgm:cxn modelId="{5E37647A-CC2B-49E0-92F3-F805B60DA617}" type="presParOf" srcId="{8E28D2B2-EF6B-4C5D-B070-D9A1CFDE28B4}" destId="{B7546674-6A10-4776-B85D-C66238C2382A}" srcOrd="9" destOrd="0" presId="urn:microsoft.com/office/officeart/2008/layout/LinedList"/>
    <dgm:cxn modelId="{F119DDFF-8315-4704-9956-CF038A5B97FD}" type="presParOf" srcId="{B7546674-6A10-4776-B85D-C66238C2382A}" destId="{03B916A7-BE10-4D43-9298-6665B34088EE}" srcOrd="0" destOrd="0" presId="urn:microsoft.com/office/officeart/2008/layout/LinedList"/>
    <dgm:cxn modelId="{1788DAFB-4594-4C43-A8F0-E458CD7B0349}" type="presParOf" srcId="{B7546674-6A10-4776-B85D-C66238C2382A}" destId="{9217C238-6B8A-450B-88B5-DB742A3AC424}" srcOrd="1" destOrd="0" presId="urn:microsoft.com/office/officeart/2008/layout/LinedList"/>
    <dgm:cxn modelId="{5497E4D7-C015-45E1-9A41-712562BAB0F6}" type="presParOf" srcId="{8E28D2B2-EF6B-4C5D-B070-D9A1CFDE28B4}" destId="{D1BED440-C1D5-461B-8E21-C75C46BFF596}" srcOrd="10" destOrd="0" presId="urn:microsoft.com/office/officeart/2008/layout/LinedList"/>
    <dgm:cxn modelId="{3216E928-9E28-491A-8B90-DA08513E9894}" type="presParOf" srcId="{8E28D2B2-EF6B-4C5D-B070-D9A1CFDE28B4}" destId="{8C9E932A-591B-40E5-A007-BE2AE57BA836}" srcOrd="11" destOrd="0" presId="urn:microsoft.com/office/officeart/2008/layout/LinedList"/>
    <dgm:cxn modelId="{8330E25D-9787-4C4B-ABFD-D3D7DF14519E}" type="presParOf" srcId="{8C9E932A-591B-40E5-A007-BE2AE57BA836}" destId="{BFF6B6E3-43CB-4B45-9B0D-B91E8C1F5708}" srcOrd="0" destOrd="0" presId="urn:microsoft.com/office/officeart/2008/layout/LinedList"/>
    <dgm:cxn modelId="{2F737705-2790-4AC2-8C2F-0B296CE468F6}" type="presParOf" srcId="{8C9E932A-591B-40E5-A007-BE2AE57BA836}" destId="{DF850A14-D9A8-4E58-8420-78347BC4D549}" srcOrd="1" destOrd="0" presId="urn:microsoft.com/office/officeart/2008/layout/LinedList"/>
    <dgm:cxn modelId="{938AC8F7-86A7-4125-9462-754892C63F18}" type="presParOf" srcId="{8E28D2B2-EF6B-4C5D-B070-D9A1CFDE28B4}" destId="{D3CA1E1B-114C-4878-8529-9C28724DD12F}" srcOrd="12" destOrd="0" presId="urn:microsoft.com/office/officeart/2008/layout/LinedList"/>
    <dgm:cxn modelId="{3B31BD49-DF76-4B4B-9C50-8C4BA0C3C8BA}" type="presParOf" srcId="{8E28D2B2-EF6B-4C5D-B070-D9A1CFDE28B4}" destId="{0BC11CF4-98BB-40FE-A09E-62ED8D74C23E}" srcOrd="13" destOrd="0" presId="urn:microsoft.com/office/officeart/2008/layout/LinedList"/>
    <dgm:cxn modelId="{F159C755-B8B5-489C-8614-EBE2A4BA2757}" type="presParOf" srcId="{0BC11CF4-98BB-40FE-A09E-62ED8D74C23E}" destId="{88420BEE-1B0E-4658-94B5-6B37F4B0F75D}" srcOrd="0" destOrd="0" presId="urn:microsoft.com/office/officeart/2008/layout/LinedList"/>
    <dgm:cxn modelId="{4B8FC4D9-3248-474D-82FA-5137E5DD30DC}" type="presParOf" srcId="{0BC11CF4-98BB-40FE-A09E-62ED8D74C23E}" destId="{3272E574-CA6F-475E-8476-6486C07D8CD5}" srcOrd="1" destOrd="0" presId="urn:microsoft.com/office/officeart/2008/layout/LinedList"/>
    <dgm:cxn modelId="{58CBAB5A-8854-45C3-8271-794BEA79F879}" type="presParOf" srcId="{8E28D2B2-EF6B-4C5D-B070-D9A1CFDE28B4}" destId="{86B40349-F437-4639-9B04-CEF65A629511}" srcOrd="14" destOrd="0" presId="urn:microsoft.com/office/officeart/2008/layout/LinedList"/>
    <dgm:cxn modelId="{D878DD90-591B-4378-9E9E-6A538B6937A1}" type="presParOf" srcId="{8E28D2B2-EF6B-4C5D-B070-D9A1CFDE28B4}" destId="{5EBB56F1-438E-4111-B9DC-C3B6FE53900E}" srcOrd="15" destOrd="0" presId="urn:microsoft.com/office/officeart/2008/layout/LinedList"/>
    <dgm:cxn modelId="{33443B14-63EA-4990-9A3D-BC3D140336FE}" type="presParOf" srcId="{5EBB56F1-438E-4111-B9DC-C3B6FE53900E}" destId="{CDEE3E8E-57FD-45F7-9519-FF276688A5D6}" srcOrd="0" destOrd="0" presId="urn:microsoft.com/office/officeart/2008/layout/LinedList"/>
    <dgm:cxn modelId="{B4556E55-2CEE-4B7A-B955-6E49A723D375}" type="presParOf" srcId="{5EBB56F1-438E-4111-B9DC-C3B6FE53900E}" destId="{312800D0-547D-4929-BD43-4C11E4D803AF}" srcOrd="1" destOrd="0" presId="urn:microsoft.com/office/officeart/2008/layout/LinedList"/>
    <dgm:cxn modelId="{825BBCBD-D446-4D76-93FA-8FCC94992388}" type="presParOf" srcId="{8E28D2B2-EF6B-4C5D-B070-D9A1CFDE28B4}" destId="{1411641C-7E43-41C1-878E-04E5F4FFD1E0}" srcOrd="16" destOrd="0" presId="urn:microsoft.com/office/officeart/2008/layout/LinedList"/>
    <dgm:cxn modelId="{91A821B4-9309-4704-A7B6-8A928C4828A9}" type="presParOf" srcId="{8E28D2B2-EF6B-4C5D-B070-D9A1CFDE28B4}" destId="{816E2F28-85CC-4ADA-8302-89ADADEB1147}" srcOrd="17" destOrd="0" presId="urn:microsoft.com/office/officeart/2008/layout/LinedList"/>
    <dgm:cxn modelId="{BF576BB5-AC68-4BB3-9A67-80F54886726D}" type="presParOf" srcId="{816E2F28-85CC-4ADA-8302-89ADADEB1147}" destId="{A6C70E0F-F003-423E-9F82-999E57148231}" srcOrd="0" destOrd="0" presId="urn:microsoft.com/office/officeart/2008/layout/LinedList"/>
    <dgm:cxn modelId="{C25F00CE-3B45-4D51-8099-16D733BF26E9}" type="presParOf" srcId="{816E2F28-85CC-4ADA-8302-89ADADEB1147}" destId="{EFEC7395-D375-42A1-BB5B-416A6886A9F0}" srcOrd="1" destOrd="0" presId="urn:microsoft.com/office/officeart/2008/layout/LinedList"/>
    <dgm:cxn modelId="{043B00D6-BF4F-4E8E-85B9-C48579FFD194}" type="presParOf" srcId="{8E28D2B2-EF6B-4C5D-B070-D9A1CFDE28B4}" destId="{E9311F0E-EDE6-4345-AD7C-2D9A57773D92}" srcOrd="18" destOrd="0" presId="urn:microsoft.com/office/officeart/2008/layout/LinedList"/>
    <dgm:cxn modelId="{2D1AE3D7-2A6D-4F0F-9BF3-112D9763DB3B}" type="presParOf" srcId="{8E28D2B2-EF6B-4C5D-B070-D9A1CFDE28B4}" destId="{B7070601-05DE-4277-945E-A22E948C0E9F}" srcOrd="19" destOrd="0" presId="urn:microsoft.com/office/officeart/2008/layout/LinedList"/>
    <dgm:cxn modelId="{8A4B2253-30C0-43BA-9B70-721BB28DF074}" type="presParOf" srcId="{B7070601-05DE-4277-945E-A22E948C0E9F}" destId="{3D6FB5FB-19F2-487B-B697-7B4C161CABA5}" srcOrd="0" destOrd="0" presId="urn:microsoft.com/office/officeart/2008/layout/LinedList"/>
    <dgm:cxn modelId="{722DB2EF-2098-4F6F-9818-CB8AF34F745F}" type="presParOf" srcId="{B7070601-05DE-4277-945E-A22E948C0E9F}" destId="{61FF947E-3263-4FD6-9BD2-17A0FB974A2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F5B5B1-2FEF-4B61-8D61-68991894A7E7}" type="doc">
      <dgm:prSet loTypeId="urn:microsoft.com/office/officeart/2008/layout/LinedList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8EE2F49-B811-4CBF-95E1-CF9D59F9185C}">
      <dgm:prSet/>
      <dgm:spPr/>
      <dgm:t>
        <a:bodyPr/>
        <a:lstStyle/>
        <a:p>
          <a:r>
            <a:rPr lang="pl-PL" baseline="0"/>
            <a:t>Bibliografia: </a:t>
          </a:r>
          <a:endParaRPr lang="en-US"/>
        </a:p>
      </dgm:t>
    </dgm:pt>
    <dgm:pt modelId="{DEB04DDD-400F-4C25-A4CD-00DCA4755DA1}" type="parTrans" cxnId="{38F90721-7200-412B-9635-9436624042FB}">
      <dgm:prSet/>
      <dgm:spPr/>
      <dgm:t>
        <a:bodyPr/>
        <a:lstStyle/>
        <a:p>
          <a:endParaRPr lang="en-US"/>
        </a:p>
      </dgm:t>
    </dgm:pt>
    <dgm:pt modelId="{258F3E7E-090E-4BFB-84C6-805FD3845B4F}" type="sibTrans" cxnId="{38F90721-7200-412B-9635-9436624042FB}">
      <dgm:prSet/>
      <dgm:spPr/>
      <dgm:t>
        <a:bodyPr/>
        <a:lstStyle/>
        <a:p>
          <a:endParaRPr lang="en-US"/>
        </a:p>
      </dgm:t>
    </dgm:pt>
    <dgm:pt modelId="{708369F9-48C2-4DA1-A14C-DDE0446A77C9}">
      <dgm:prSet/>
      <dgm:spPr/>
      <dgm:t>
        <a:bodyPr/>
        <a:lstStyle/>
        <a:p>
          <a:r>
            <a:rPr lang="pl-PL" baseline="0"/>
            <a:t>M. Bogdanowicz, A. Bućko, R. Czabaj, Modelowy system profilaktyki i pomocy psychologiczno – pedagogicznej uczniom z dysleksją, Gdynia 2008. </a:t>
          </a:r>
          <a:endParaRPr lang="en-US"/>
        </a:p>
      </dgm:t>
    </dgm:pt>
    <dgm:pt modelId="{15057803-7C3D-4623-969C-68A7C55D38DA}" type="parTrans" cxnId="{1919CE9E-72B4-478D-83AB-DE48FA13D202}">
      <dgm:prSet/>
      <dgm:spPr/>
      <dgm:t>
        <a:bodyPr/>
        <a:lstStyle/>
        <a:p>
          <a:endParaRPr lang="en-US"/>
        </a:p>
      </dgm:t>
    </dgm:pt>
    <dgm:pt modelId="{A82C0DCD-00CF-48BF-8800-B584BD712568}" type="sibTrans" cxnId="{1919CE9E-72B4-478D-83AB-DE48FA13D202}">
      <dgm:prSet/>
      <dgm:spPr/>
      <dgm:t>
        <a:bodyPr/>
        <a:lstStyle/>
        <a:p>
          <a:endParaRPr lang="en-US"/>
        </a:p>
      </dgm:t>
    </dgm:pt>
    <dgm:pt modelId="{530DDC70-26E4-4D44-9F46-0917FF3F2044}" type="pres">
      <dgm:prSet presAssocID="{23F5B5B1-2FEF-4B61-8D61-68991894A7E7}" presName="vert0" presStyleCnt="0">
        <dgm:presLayoutVars>
          <dgm:dir/>
          <dgm:animOne val="branch"/>
          <dgm:animLvl val="lvl"/>
        </dgm:presLayoutVars>
      </dgm:prSet>
      <dgm:spPr/>
    </dgm:pt>
    <dgm:pt modelId="{6D840309-D75B-44EA-ADBE-4E119DF57B1D}" type="pres">
      <dgm:prSet presAssocID="{88EE2F49-B811-4CBF-95E1-CF9D59F9185C}" presName="thickLine" presStyleLbl="alignNode1" presStyleIdx="0" presStyleCnt="2"/>
      <dgm:spPr/>
    </dgm:pt>
    <dgm:pt modelId="{3849EC79-2C7F-44A3-8A1A-5F0976013552}" type="pres">
      <dgm:prSet presAssocID="{88EE2F49-B811-4CBF-95E1-CF9D59F9185C}" presName="horz1" presStyleCnt="0"/>
      <dgm:spPr/>
    </dgm:pt>
    <dgm:pt modelId="{3CA3DECC-CC2F-4C54-9C8B-9FCE1BD78DA3}" type="pres">
      <dgm:prSet presAssocID="{88EE2F49-B811-4CBF-95E1-CF9D59F9185C}" presName="tx1" presStyleLbl="revTx" presStyleIdx="0" presStyleCnt="2"/>
      <dgm:spPr/>
    </dgm:pt>
    <dgm:pt modelId="{6DAD88B5-BCB1-4087-AF9E-E14182229FF4}" type="pres">
      <dgm:prSet presAssocID="{88EE2F49-B811-4CBF-95E1-CF9D59F9185C}" presName="vert1" presStyleCnt="0"/>
      <dgm:spPr/>
    </dgm:pt>
    <dgm:pt modelId="{726448F2-DA12-42E2-8871-29CB825DCBB0}" type="pres">
      <dgm:prSet presAssocID="{708369F9-48C2-4DA1-A14C-DDE0446A77C9}" presName="thickLine" presStyleLbl="alignNode1" presStyleIdx="1" presStyleCnt="2"/>
      <dgm:spPr/>
    </dgm:pt>
    <dgm:pt modelId="{14CE37A8-872E-417C-A3E0-E4EF2B6C3911}" type="pres">
      <dgm:prSet presAssocID="{708369F9-48C2-4DA1-A14C-DDE0446A77C9}" presName="horz1" presStyleCnt="0"/>
      <dgm:spPr/>
    </dgm:pt>
    <dgm:pt modelId="{E7B3D2D3-478D-469F-AE4E-F52B9B3009E8}" type="pres">
      <dgm:prSet presAssocID="{708369F9-48C2-4DA1-A14C-DDE0446A77C9}" presName="tx1" presStyleLbl="revTx" presStyleIdx="1" presStyleCnt="2"/>
      <dgm:spPr/>
    </dgm:pt>
    <dgm:pt modelId="{52730C32-3260-4DF8-81CE-93621F4C52BC}" type="pres">
      <dgm:prSet presAssocID="{708369F9-48C2-4DA1-A14C-DDE0446A77C9}" presName="vert1" presStyleCnt="0"/>
      <dgm:spPr/>
    </dgm:pt>
  </dgm:ptLst>
  <dgm:cxnLst>
    <dgm:cxn modelId="{56161117-9E33-4482-829D-8291B3D54A1F}" type="presOf" srcId="{88EE2F49-B811-4CBF-95E1-CF9D59F9185C}" destId="{3CA3DECC-CC2F-4C54-9C8B-9FCE1BD78DA3}" srcOrd="0" destOrd="0" presId="urn:microsoft.com/office/officeart/2008/layout/LinedList"/>
    <dgm:cxn modelId="{38F90721-7200-412B-9635-9436624042FB}" srcId="{23F5B5B1-2FEF-4B61-8D61-68991894A7E7}" destId="{88EE2F49-B811-4CBF-95E1-CF9D59F9185C}" srcOrd="0" destOrd="0" parTransId="{DEB04DDD-400F-4C25-A4CD-00DCA4755DA1}" sibTransId="{258F3E7E-090E-4BFB-84C6-805FD3845B4F}"/>
    <dgm:cxn modelId="{47CD3A38-21B6-493F-A299-12A15D77D0E5}" type="presOf" srcId="{708369F9-48C2-4DA1-A14C-DDE0446A77C9}" destId="{E7B3D2D3-478D-469F-AE4E-F52B9B3009E8}" srcOrd="0" destOrd="0" presId="urn:microsoft.com/office/officeart/2008/layout/LinedList"/>
    <dgm:cxn modelId="{A9F93788-8C85-462B-976D-D70CE84F3F87}" type="presOf" srcId="{23F5B5B1-2FEF-4B61-8D61-68991894A7E7}" destId="{530DDC70-26E4-4D44-9F46-0917FF3F2044}" srcOrd="0" destOrd="0" presId="urn:microsoft.com/office/officeart/2008/layout/LinedList"/>
    <dgm:cxn modelId="{1919CE9E-72B4-478D-83AB-DE48FA13D202}" srcId="{23F5B5B1-2FEF-4B61-8D61-68991894A7E7}" destId="{708369F9-48C2-4DA1-A14C-DDE0446A77C9}" srcOrd="1" destOrd="0" parTransId="{15057803-7C3D-4623-969C-68A7C55D38DA}" sibTransId="{A82C0DCD-00CF-48BF-8800-B584BD712568}"/>
    <dgm:cxn modelId="{52844ACD-08DC-42D5-8A02-A51CA4D4B65F}" type="presParOf" srcId="{530DDC70-26E4-4D44-9F46-0917FF3F2044}" destId="{6D840309-D75B-44EA-ADBE-4E119DF57B1D}" srcOrd="0" destOrd="0" presId="urn:microsoft.com/office/officeart/2008/layout/LinedList"/>
    <dgm:cxn modelId="{F37D35C8-B5E7-4DBA-9F66-FE28FED23E1E}" type="presParOf" srcId="{530DDC70-26E4-4D44-9F46-0917FF3F2044}" destId="{3849EC79-2C7F-44A3-8A1A-5F0976013552}" srcOrd="1" destOrd="0" presId="urn:microsoft.com/office/officeart/2008/layout/LinedList"/>
    <dgm:cxn modelId="{BDDE2469-9509-43F5-8653-0F411CA740BF}" type="presParOf" srcId="{3849EC79-2C7F-44A3-8A1A-5F0976013552}" destId="{3CA3DECC-CC2F-4C54-9C8B-9FCE1BD78DA3}" srcOrd="0" destOrd="0" presId="urn:microsoft.com/office/officeart/2008/layout/LinedList"/>
    <dgm:cxn modelId="{03C30A36-9EDB-4B61-B453-A0B40997B6E2}" type="presParOf" srcId="{3849EC79-2C7F-44A3-8A1A-5F0976013552}" destId="{6DAD88B5-BCB1-4087-AF9E-E14182229FF4}" srcOrd="1" destOrd="0" presId="urn:microsoft.com/office/officeart/2008/layout/LinedList"/>
    <dgm:cxn modelId="{8B42E385-D677-4642-A589-DC23642DB653}" type="presParOf" srcId="{530DDC70-26E4-4D44-9F46-0917FF3F2044}" destId="{726448F2-DA12-42E2-8871-29CB825DCBB0}" srcOrd="2" destOrd="0" presId="urn:microsoft.com/office/officeart/2008/layout/LinedList"/>
    <dgm:cxn modelId="{F132F6A6-B5F1-4929-8FBC-79EE72A3C7A9}" type="presParOf" srcId="{530DDC70-26E4-4D44-9F46-0917FF3F2044}" destId="{14CE37A8-872E-417C-A3E0-E4EF2B6C3911}" srcOrd="3" destOrd="0" presId="urn:microsoft.com/office/officeart/2008/layout/LinedList"/>
    <dgm:cxn modelId="{342DD29B-128B-4B89-8529-97510893D946}" type="presParOf" srcId="{14CE37A8-872E-417C-A3E0-E4EF2B6C3911}" destId="{E7B3D2D3-478D-469F-AE4E-F52B9B3009E8}" srcOrd="0" destOrd="0" presId="urn:microsoft.com/office/officeart/2008/layout/LinedList"/>
    <dgm:cxn modelId="{E1F58B6A-B3A1-4720-A5D9-EC231D0659D0}" type="presParOf" srcId="{14CE37A8-872E-417C-A3E0-E4EF2B6C3911}" destId="{52730C32-3260-4DF8-81CE-93621F4C52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03C9F-8236-4CD0-BC9B-EEEC396341DA}">
      <dsp:nvSpPr>
        <dsp:cNvPr id="0" name=""/>
        <dsp:cNvSpPr/>
      </dsp:nvSpPr>
      <dsp:spPr>
        <a:xfrm>
          <a:off x="335344" y="1011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Dostosować tempo realizacji programu do zindywidualizowanych możliwości uczniów.</a:t>
          </a:r>
          <a:endParaRPr lang="en-US" sz="1400" kern="1200"/>
        </a:p>
      </dsp:txBody>
      <dsp:txXfrm>
        <a:off x="335344" y="1011"/>
        <a:ext cx="2425316" cy="1455189"/>
      </dsp:txXfrm>
    </dsp:sp>
    <dsp:sp modelId="{D467640E-8D92-4141-BA76-00B7BDA11B6D}">
      <dsp:nvSpPr>
        <dsp:cNvPr id="0" name=""/>
        <dsp:cNvSpPr/>
      </dsp:nvSpPr>
      <dsp:spPr>
        <a:xfrm>
          <a:off x="3003191" y="1011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Stosować metody polisensoryczne.</a:t>
          </a:r>
          <a:endParaRPr lang="en-US" sz="1400" kern="1200"/>
        </a:p>
      </dsp:txBody>
      <dsp:txXfrm>
        <a:off x="3003191" y="1011"/>
        <a:ext cx="2425316" cy="1455189"/>
      </dsp:txXfrm>
    </dsp:sp>
    <dsp:sp modelId="{FA844D9F-F87C-43A2-9FF5-E1A52BE3BBE9}">
      <dsp:nvSpPr>
        <dsp:cNvPr id="0" name=""/>
        <dsp:cNvSpPr/>
      </dsp:nvSpPr>
      <dsp:spPr>
        <a:xfrm>
          <a:off x="5671039" y="1011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Aktywizować uczniów poprzez stosowanie metod zabawowych.</a:t>
          </a:r>
          <a:endParaRPr lang="en-US" sz="1400" kern="1200"/>
        </a:p>
      </dsp:txBody>
      <dsp:txXfrm>
        <a:off x="5671039" y="1011"/>
        <a:ext cx="2425316" cy="1455189"/>
      </dsp:txXfrm>
    </dsp:sp>
    <dsp:sp modelId="{3BD1C506-5311-4DFA-9460-7BD7C6858839}">
      <dsp:nvSpPr>
        <dsp:cNvPr id="0" name=""/>
        <dsp:cNvSpPr/>
      </dsp:nvSpPr>
      <dsp:spPr>
        <a:xfrm>
          <a:off x="8338887" y="1011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Korzystanie z różnych pomocy dydaktycznych: nagrania audio i video, domina, zestawy PUS, barwne ilustracje, karty.</a:t>
          </a:r>
          <a:endParaRPr lang="en-US" sz="1400" kern="1200"/>
        </a:p>
      </dsp:txBody>
      <dsp:txXfrm>
        <a:off x="8338887" y="1011"/>
        <a:ext cx="2425316" cy="1455189"/>
      </dsp:txXfrm>
    </dsp:sp>
    <dsp:sp modelId="{AC91F6C6-C7EA-49B2-8A91-3A3C4053E2BA}">
      <dsp:nvSpPr>
        <dsp:cNvPr id="0" name=""/>
        <dsp:cNvSpPr/>
      </dsp:nvSpPr>
      <dsp:spPr>
        <a:xfrm>
          <a:off x="335344" y="1698733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Dobierać materiał zgodnie ze stanem aktualnych umiejętności ucznia.</a:t>
          </a:r>
          <a:endParaRPr lang="en-US" sz="1400" kern="1200"/>
        </a:p>
      </dsp:txBody>
      <dsp:txXfrm>
        <a:off x="335344" y="1698733"/>
        <a:ext cx="2425316" cy="1455189"/>
      </dsp:txXfrm>
    </dsp:sp>
    <dsp:sp modelId="{F39FA1B4-F97F-479F-A6EE-933C6255132A}">
      <dsp:nvSpPr>
        <dsp:cNvPr id="0" name=""/>
        <dsp:cNvSpPr/>
      </dsp:nvSpPr>
      <dsp:spPr>
        <a:xfrm>
          <a:off x="3003191" y="1698733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Nie oceniać za błędy w pisowni i nieestetyczne pismo.</a:t>
          </a:r>
          <a:endParaRPr lang="en-US" sz="1400" kern="1200"/>
        </a:p>
      </dsp:txBody>
      <dsp:txXfrm>
        <a:off x="3003191" y="1698733"/>
        <a:ext cx="2425316" cy="1455189"/>
      </dsp:txXfrm>
    </dsp:sp>
    <dsp:sp modelId="{59F148E8-E560-4899-AB68-34B3D024C8A1}">
      <dsp:nvSpPr>
        <dsp:cNvPr id="0" name=""/>
        <dsp:cNvSpPr/>
      </dsp:nvSpPr>
      <dsp:spPr>
        <a:xfrm>
          <a:off x="5671039" y="1698733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Wielokrotnie powtarzać wprowadzony materiał językowy.</a:t>
          </a:r>
          <a:endParaRPr lang="en-US" sz="1400" kern="1200"/>
        </a:p>
      </dsp:txBody>
      <dsp:txXfrm>
        <a:off x="5671039" y="1698733"/>
        <a:ext cx="2425316" cy="1455189"/>
      </dsp:txXfrm>
    </dsp:sp>
    <dsp:sp modelId="{94A1D6D5-6D25-4CFE-BA32-900C7E769DED}">
      <dsp:nvSpPr>
        <dsp:cNvPr id="0" name=""/>
        <dsp:cNvSpPr/>
      </dsp:nvSpPr>
      <dsp:spPr>
        <a:xfrm>
          <a:off x="8338887" y="1698733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Ćwiczenia językowe muszą być krótkie, różnorodne, ciekawe i odnoszące się do różnych sytuacji – zapobiega to znudzeniu dziecka i zniechęcaniu się do pracy.</a:t>
          </a:r>
          <a:endParaRPr lang="en-US" sz="1400" kern="1200"/>
        </a:p>
      </dsp:txBody>
      <dsp:txXfrm>
        <a:off x="8338887" y="1698733"/>
        <a:ext cx="2425316" cy="1455189"/>
      </dsp:txXfrm>
    </dsp:sp>
    <dsp:sp modelId="{9C34243F-F4EB-4833-B074-48E1442BD8C0}">
      <dsp:nvSpPr>
        <dsp:cNvPr id="0" name=""/>
        <dsp:cNvSpPr/>
      </dsp:nvSpPr>
      <dsp:spPr>
        <a:xfrm>
          <a:off x="3003191" y="3396454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Stosować stałe wzmocnienia pozytywne, często dowartościowywać i motywować pochwałą. </a:t>
          </a:r>
          <a:endParaRPr lang="en-US" sz="1400" kern="1200"/>
        </a:p>
      </dsp:txBody>
      <dsp:txXfrm>
        <a:off x="3003191" y="3396454"/>
        <a:ext cx="2425316" cy="1455189"/>
      </dsp:txXfrm>
    </dsp:sp>
    <dsp:sp modelId="{33006443-274A-4965-B75C-29A5A4673E7F}">
      <dsp:nvSpPr>
        <dsp:cNvPr id="0" name=""/>
        <dsp:cNvSpPr/>
      </dsp:nvSpPr>
      <dsp:spPr>
        <a:xfrm>
          <a:off x="5671039" y="3396454"/>
          <a:ext cx="2425316" cy="1455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Nie krytykować i nie osądzać negatywnie.</a:t>
          </a:r>
          <a:endParaRPr lang="en-US" sz="1400" kern="1200"/>
        </a:p>
      </dsp:txBody>
      <dsp:txXfrm>
        <a:off x="5671039" y="3396454"/>
        <a:ext cx="2425316" cy="1455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9EC72-4F0A-4D21-84EB-98A1600F5378}">
      <dsp:nvSpPr>
        <dsp:cNvPr id="0" name=""/>
        <dsp:cNvSpPr/>
      </dsp:nvSpPr>
      <dsp:spPr>
        <a:xfrm>
          <a:off x="0" y="625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2354D-827C-4B6B-B3BB-E9C98742C473}">
      <dsp:nvSpPr>
        <dsp:cNvPr id="0" name=""/>
        <dsp:cNvSpPr/>
      </dsp:nvSpPr>
      <dsp:spPr>
        <a:xfrm>
          <a:off x="0" y="625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Prowadzić zajęcia w atrakcyjnej formie. Wykład uzupełniać filmami, ilustracjami.</a:t>
          </a:r>
          <a:endParaRPr lang="en-US" sz="1000" kern="1200"/>
        </a:p>
      </dsp:txBody>
      <dsp:txXfrm>
        <a:off x="0" y="625"/>
        <a:ext cx="11217243" cy="512301"/>
      </dsp:txXfrm>
    </dsp:sp>
    <dsp:sp modelId="{EC0733A7-81E5-4C67-8343-51868C7CF7B1}">
      <dsp:nvSpPr>
        <dsp:cNvPr id="0" name=""/>
        <dsp:cNvSpPr/>
      </dsp:nvSpPr>
      <dsp:spPr>
        <a:xfrm>
          <a:off x="0" y="512926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22A31-BBB0-4859-9368-0E5B76727EAB}">
      <dsp:nvSpPr>
        <dsp:cNvPr id="0" name=""/>
        <dsp:cNvSpPr/>
      </dsp:nvSpPr>
      <dsp:spPr>
        <a:xfrm>
          <a:off x="0" y="512926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Stosować ćwiczenia w czytaniu map.</a:t>
          </a:r>
          <a:endParaRPr lang="en-US" sz="1000" kern="1200"/>
        </a:p>
      </dsp:txBody>
      <dsp:txXfrm>
        <a:off x="0" y="512926"/>
        <a:ext cx="11217243" cy="512301"/>
      </dsp:txXfrm>
    </dsp:sp>
    <dsp:sp modelId="{2CB9E096-CA5B-43EA-B866-F0B0734A4012}">
      <dsp:nvSpPr>
        <dsp:cNvPr id="0" name=""/>
        <dsp:cNvSpPr/>
      </dsp:nvSpPr>
      <dsp:spPr>
        <a:xfrm>
          <a:off x="0" y="1025227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C1852-A7C7-46CB-9450-F2E203E8BD1C}">
      <dsp:nvSpPr>
        <dsp:cNvPr id="0" name=""/>
        <dsp:cNvSpPr/>
      </dsp:nvSpPr>
      <dsp:spPr>
        <a:xfrm>
          <a:off x="0" y="1025227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Zezwolić na zastąpienie liczb rzymskich arabskimi.</a:t>
          </a:r>
          <a:endParaRPr lang="en-US" sz="1000" kern="1200"/>
        </a:p>
      </dsp:txBody>
      <dsp:txXfrm>
        <a:off x="0" y="1025227"/>
        <a:ext cx="11217243" cy="512301"/>
      </dsp:txXfrm>
    </dsp:sp>
    <dsp:sp modelId="{58673AD8-06F7-4E08-BDE4-5F1E5334F746}">
      <dsp:nvSpPr>
        <dsp:cNvPr id="0" name=""/>
        <dsp:cNvSpPr/>
      </dsp:nvSpPr>
      <dsp:spPr>
        <a:xfrm>
          <a:off x="0" y="1537528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A00B7-AB5F-43C7-A3FF-A8D565F8D885}">
      <dsp:nvSpPr>
        <dsp:cNvPr id="0" name=""/>
        <dsp:cNvSpPr/>
      </dsp:nvSpPr>
      <dsp:spPr>
        <a:xfrm>
          <a:off x="0" y="1537528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Wprowadzenie pojęć: wiek, tysiąclecie oraz częsta praca na osi czasu ułatwia poruszanie się po poszczególnych epokach i chronologiczne ich porządkowanie. Dzięki temu abstrakcyjne pojęcia ulegają konkretyzacji.</a:t>
          </a:r>
          <a:endParaRPr lang="en-US" sz="1000" kern="1200"/>
        </a:p>
      </dsp:txBody>
      <dsp:txXfrm>
        <a:off x="0" y="1537528"/>
        <a:ext cx="11217243" cy="512301"/>
      </dsp:txXfrm>
    </dsp:sp>
    <dsp:sp modelId="{CDD591C4-DEDA-4449-BFAC-515BDF8EC3C0}">
      <dsp:nvSpPr>
        <dsp:cNvPr id="0" name=""/>
        <dsp:cNvSpPr/>
      </dsp:nvSpPr>
      <dsp:spPr>
        <a:xfrm>
          <a:off x="0" y="2049829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916A7-BE10-4D43-9298-6665B34088EE}">
      <dsp:nvSpPr>
        <dsp:cNvPr id="0" name=""/>
        <dsp:cNvSpPr/>
      </dsp:nvSpPr>
      <dsp:spPr>
        <a:xfrm>
          <a:off x="0" y="2049829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Wspólne dokonywanie analiz tekstów źródłowych i tekstów zawartych w książce oraz w informacjach na mapkach doskonali umiejętność samodzielnej pracy z podręcznikiem. Uczeń uczy się, że ilustracja, obraz, mapka kryją bardzo dużo wiadomości, ułatwi to również naukę wyciągania wniosków.</a:t>
          </a:r>
          <a:endParaRPr lang="en-US" sz="1000" kern="1200"/>
        </a:p>
      </dsp:txBody>
      <dsp:txXfrm>
        <a:off x="0" y="2049829"/>
        <a:ext cx="11217243" cy="512301"/>
      </dsp:txXfrm>
    </dsp:sp>
    <dsp:sp modelId="{D1BED440-C1D5-461B-8E21-C75C46BFF596}">
      <dsp:nvSpPr>
        <dsp:cNvPr id="0" name=""/>
        <dsp:cNvSpPr/>
      </dsp:nvSpPr>
      <dsp:spPr>
        <a:xfrm>
          <a:off x="0" y="2562131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6B6E3-43CB-4B45-9B0D-B91E8C1F5708}">
      <dsp:nvSpPr>
        <dsp:cNvPr id="0" name=""/>
        <dsp:cNvSpPr/>
      </dsp:nvSpPr>
      <dsp:spPr>
        <a:xfrm>
          <a:off x="0" y="2562131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Skracać teksty, zakreślać najważniejsze informacje.</a:t>
          </a:r>
          <a:endParaRPr lang="en-US" sz="1000" kern="1200"/>
        </a:p>
      </dsp:txBody>
      <dsp:txXfrm>
        <a:off x="0" y="2562131"/>
        <a:ext cx="11217243" cy="512301"/>
      </dsp:txXfrm>
    </dsp:sp>
    <dsp:sp modelId="{D3CA1E1B-114C-4878-8529-9C28724DD12F}">
      <dsp:nvSpPr>
        <dsp:cNvPr id="0" name=""/>
        <dsp:cNvSpPr/>
      </dsp:nvSpPr>
      <dsp:spPr>
        <a:xfrm>
          <a:off x="0" y="3074432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420BEE-1B0E-4658-94B5-6B37F4B0F75D}">
      <dsp:nvSpPr>
        <dsp:cNvPr id="0" name=""/>
        <dsp:cNvSpPr/>
      </dsp:nvSpPr>
      <dsp:spPr>
        <a:xfrm>
          <a:off x="0" y="3074432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Dużym ułatwieniem i pomocą w opanowaniu materiału z zakresu historii mogą być:</a:t>
          </a:r>
          <a:endParaRPr lang="en-US" sz="1000" kern="1200"/>
        </a:p>
      </dsp:txBody>
      <dsp:txXfrm>
        <a:off x="0" y="3074432"/>
        <a:ext cx="11217243" cy="512301"/>
      </dsp:txXfrm>
    </dsp:sp>
    <dsp:sp modelId="{86B40349-F437-4639-9B04-CEF65A629511}">
      <dsp:nvSpPr>
        <dsp:cNvPr id="0" name=""/>
        <dsp:cNvSpPr/>
      </dsp:nvSpPr>
      <dsp:spPr>
        <a:xfrm>
          <a:off x="0" y="3586733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E3E8E-57FD-45F7-9519-FF276688A5D6}">
      <dsp:nvSpPr>
        <dsp:cNvPr id="0" name=""/>
        <dsp:cNvSpPr/>
      </dsp:nvSpPr>
      <dsp:spPr>
        <a:xfrm>
          <a:off x="0" y="3586733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• metoda uwspółcześniania wiadomości (nauczyciel wskazuje dzieciom przy kłady znane im z życia, których początki mają źródło w historii),</a:t>
          </a:r>
          <a:endParaRPr lang="en-US" sz="1000" kern="1200"/>
        </a:p>
      </dsp:txBody>
      <dsp:txXfrm>
        <a:off x="0" y="3586733"/>
        <a:ext cx="11217243" cy="512301"/>
      </dsp:txXfrm>
    </dsp:sp>
    <dsp:sp modelId="{1411641C-7E43-41C1-878E-04E5F4FFD1E0}">
      <dsp:nvSpPr>
        <dsp:cNvPr id="0" name=""/>
        <dsp:cNvSpPr/>
      </dsp:nvSpPr>
      <dsp:spPr>
        <a:xfrm>
          <a:off x="0" y="4099034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70E0F-F003-423E-9F82-999E57148231}">
      <dsp:nvSpPr>
        <dsp:cNvPr id="0" name=""/>
        <dsp:cNvSpPr/>
      </dsp:nvSpPr>
      <dsp:spPr>
        <a:xfrm>
          <a:off x="0" y="4099034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• streszczenia tematów (uczeń dostaje kartkę ze zsyntetyzowanym materiałem, zawarte są tam jedynie informacje najistotniejsze, które wiedzieć powinien) – ta metoda stosowana jest na trudniejszych lekcjach, tam gdzie materiał jest obszerniejszy, dzięki niej uczeń nie zniechęca się, jest przekonany, że może nauczyć się stosunkowo niedługiego tekstu.</a:t>
          </a:r>
          <a:endParaRPr lang="en-US" sz="1000" kern="1200"/>
        </a:p>
      </dsp:txBody>
      <dsp:txXfrm>
        <a:off x="0" y="4099034"/>
        <a:ext cx="11217243" cy="512301"/>
      </dsp:txXfrm>
    </dsp:sp>
    <dsp:sp modelId="{E9311F0E-EDE6-4345-AD7C-2D9A57773D92}">
      <dsp:nvSpPr>
        <dsp:cNvPr id="0" name=""/>
        <dsp:cNvSpPr/>
      </dsp:nvSpPr>
      <dsp:spPr>
        <a:xfrm>
          <a:off x="0" y="4611335"/>
          <a:ext cx="11217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FB5FB-19F2-487B-B697-7B4C161CABA5}">
      <dsp:nvSpPr>
        <dsp:cNvPr id="0" name=""/>
        <dsp:cNvSpPr/>
      </dsp:nvSpPr>
      <dsp:spPr>
        <a:xfrm>
          <a:off x="0" y="4611335"/>
          <a:ext cx="11217243" cy="512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/>
            <a:t>W czasie odpytywania stosować pytania naprowadzające, przywołujące dany temat na zasadzie skojarzeń, na przykład ilustracje analizowane na poprzednich lekcjach, lub odpytywać częściami wcześniej podzielony i omówiony z uczniem materiał.</a:t>
          </a:r>
          <a:endParaRPr lang="en-US" sz="1000" kern="1200"/>
        </a:p>
      </dsp:txBody>
      <dsp:txXfrm>
        <a:off x="0" y="4611335"/>
        <a:ext cx="11217243" cy="5123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40309-D75B-44EA-ADBE-4E119DF57B1D}">
      <dsp:nvSpPr>
        <dsp:cNvPr id="0" name=""/>
        <dsp:cNvSpPr/>
      </dsp:nvSpPr>
      <dsp:spPr>
        <a:xfrm>
          <a:off x="0" y="0"/>
          <a:ext cx="6188689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A3DECC-CC2F-4C54-9C8B-9FCE1BD78DA3}">
      <dsp:nvSpPr>
        <dsp:cNvPr id="0" name=""/>
        <dsp:cNvSpPr/>
      </dsp:nvSpPr>
      <dsp:spPr>
        <a:xfrm>
          <a:off x="0" y="0"/>
          <a:ext cx="6188689" cy="2704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baseline="0"/>
            <a:t>Bibliografia: </a:t>
          </a:r>
          <a:endParaRPr lang="en-US" sz="3000" kern="1200"/>
        </a:p>
      </dsp:txBody>
      <dsp:txXfrm>
        <a:off x="0" y="0"/>
        <a:ext cx="6188689" cy="2704667"/>
      </dsp:txXfrm>
    </dsp:sp>
    <dsp:sp modelId="{726448F2-DA12-42E2-8871-29CB825DCBB0}">
      <dsp:nvSpPr>
        <dsp:cNvPr id="0" name=""/>
        <dsp:cNvSpPr/>
      </dsp:nvSpPr>
      <dsp:spPr>
        <a:xfrm>
          <a:off x="0" y="2704667"/>
          <a:ext cx="6188689" cy="0"/>
        </a:xfrm>
        <a:prstGeom prst="line">
          <a:avLst/>
        </a:prstGeom>
        <a:gradFill rotWithShape="0">
          <a:gsLst>
            <a:gs pos="0">
              <a:schemeClr val="accent5">
                <a:hueOff val="-1485432"/>
                <a:satOff val="10407"/>
                <a:lumOff val="823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485432"/>
                <a:satOff val="10407"/>
                <a:lumOff val="823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485432"/>
                <a:satOff val="10407"/>
                <a:lumOff val="823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485432"/>
              <a:satOff val="10407"/>
              <a:lumOff val="82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B3D2D3-478D-469F-AE4E-F52B9B3009E8}">
      <dsp:nvSpPr>
        <dsp:cNvPr id="0" name=""/>
        <dsp:cNvSpPr/>
      </dsp:nvSpPr>
      <dsp:spPr>
        <a:xfrm>
          <a:off x="0" y="2704667"/>
          <a:ext cx="6188689" cy="2704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baseline="0"/>
            <a:t>M. Bogdanowicz, A. Bućko, R. Czabaj, Modelowy system profilaktyki i pomocy psychologiczno – pedagogicznej uczniom z dysleksją, Gdynia 2008. </a:t>
          </a:r>
          <a:endParaRPr lang="en-US" sz="3000" kern="1200"/>
        </a:p>
      </dsp:txBody>
      <dsp:txXfrm>
        <a:off x="0" y="2704667"/>
        <a:ext cx="6188689" cy="2704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Friday, September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0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3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9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Friday, September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1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8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2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0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5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5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7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Friday, September 27,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5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Friday, September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57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F4D251-B7D8-402D-950A-F9D15396E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599AD11-D83D-F936-DCD0-CA2B87018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pl-PL" dirty="0"/>
              <a:t>Uczeń </a:t>
            </a:r>
            <a:br>
              <a:rPr lang="pl-PL" dirty="0"/>
            </a:br>
            <a:r>
              <a:rPr lang="pl-PL" dirty="0"/>
              <a:t>z dysleksją </a:t>
            </a:r>
            <a:br>
              <a:rPr lang="pl-PL" dirty="0"/>
            </a:br>
            <a:r>
              <a:rPr lang="pl-PL" dirty="0"/>
              <a:t>na lekcji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1696326-8BB8-F63C-78C6-8C3C0F191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3830399"/>
            <a:ext cx="5015638" cy="2298938"/>
          </a:xfrm>
        </p:spPr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Wskazówki do pracy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2475C-6B46-3F83-DAB7-FBB29B3A90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379" r="14348" b="1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67870A8-BE17-461C-AD58-035AD7FA0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7291575">
            <a:off x="3479502" y="491434"/>
            <a:ext cx="2397877" cy="2244442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7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0629D85-5CC4-BC7F-8836-BB88AF2A6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pl-PL" dirty="0"/>
              <a:t>Język polski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421277-0731-A134-2EA4-1FB156E83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109" y="633600"/>
            <a:ext cx="5921853" cy="483432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100" u="sng" dirty="0"/>
              <a:t>Pisanie: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Uczeń z dysleksją może popełniać błędy w samodzielnym pisaniu, pisaniu z pamięci, ze słuchu i przepisywaniu z tablicy. Mimo że zna reguły ortograficzne i gramatyczne, nie potrafi ich jednak zastosować.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Nie omawiać błędów ucznia wobec całej klasy.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W przypadku dysgrafii, umożliwić uczniowi pisanie prac kontrolnych na komputerze lub maszynie do pisania. W klasach V–VI zezwolić na pisanie pismem drukowanym. Jeśli nauczyciel nie jest w stanie odczytać pracy ucznia, to powinien to zrobić uczeń, wyjaśniając wszystkie wątpliwości ortograficzne.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Zezwolić na stosowanie dyktafonu w celu sporządzenia notatki z lekcji.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Przy ustalaniu ogólnej oceny z języka polskiego należy uwzględnić osiągnięcia z tego przedmiotu, to znaczy zdolność logicznego myślenia, wnioskowania, abstrahowania. 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W wypowiedziach słownych nie można brać pod uwagę słownictwa, ale zawartość treściową.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Przy ocenie prac pisemnych należy uwzględnić wartość merytoryczną pracy, umiejętność argumentacji i kompozycji. Błędy popełnione w pisaniu nie mogą obniżać wartości oceny.</a:t>
            </a:r>
          </a:p>
          <a:p>
            <a:pPr>
              <a:lnSpc>
                <a:spcPct val="110000"/>
              </a:lnSpc>
            </a:pP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484550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52E2836-9095-4D3C-85DB-A013CBD5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2B8916-626C-4C83-B808-82B7DF02C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14DAEE6D-D7E7-4E31-9E45-96B6E2F6E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896809 h 6858000"/>
              <a:gd name="connsiteX3" fmla="*/ 12035397 w 12192000"/>
              <a:gd name="connsiteY3" fmla="*/ 5061653 h 6858000"/>
              <a:gd name="connsiteX4" fmla="*/ 9984875 w 12192000"/>
              <a:gd name="connsiteY4" fmla="*/ 6788992 h 6858000"/>
              <a:gd name="connsiteX5" fmla="*/ 9851219 w 12192000"/>
              <a:gd name="connsiteY5" fmla="*/ 6858000 h 6858000"/>
              <a:gd name="connsiteX6" fmla="*/ 3573504 w 12192000"/>
              <a:gd name="connsiteY6" fmla="*/ 6858000 h 6858000"/>
              <a:gd name="connsiteX7" fmla="*/ 3556746 w 12192000"/>
              <a:gd name="connsiteY7" fmla="*/ 6850756 h 6858000"/>
              <a:gd name="connsiteX8" fmla="*/ 3261231 w 12192000"/>
              <a:gd name="connsiteY8" fmla="*/ 6719645 h 6858000"/>
              <a:gd name="connsiteX9" fmla="*/ 956496 w 12192000"/>
              <a:gd name="connsiteY9" fmla="*/ 4131559 h 6858000"/>
              <a:gd name="connsiteX10" fmla="*/ 26515 w 12192000"/>
              <a:gd name="connsiteY10" fmla="*/ 2316866 h 6858000"/>
              <a:gd name="connsiteX11" fmla="*/ 0 w 12192000"/>
              <a:gd name="connsiteY11" fmla="*/ 2231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4896809"/>
                </a:lnTo>
                <a:lnTo>
                  <a:pt x="12035397" y="5061653"/>
                </a:lnTo>
                <a:cubicBezTo>
                  <a:pt x="11302532" y="5870430"/>
                  <a:pt x="10648639" y="6426464"/>
                  <a:pt x="9984875" y="6788992"/>
                </a:cubicBezTo>
                <a:lnTo>
                  <a:pt x="9851219" y="6858000"/>
                </a:lnTo>
                <a:lnTo>
                  <a:pt x="3573504" y="6858000"/>
                </a:lnTo>
                <a:lnTo>
                  <a:pt x="3556746" y="6850756"/>
                </a:lnTo>
                <a:cubicBezTo>
                  <a:pt x="3450765" y="6804314"/>
                  <a:pt x="3352207" y="6760084"/>
                  <a:pt x="3261231" y="6719645"/>
                </a:cubicBezTo>
                <a:cubicBezTo>
                  <a:pt x="2573854" y="6234379"/>
                  <a:pt x="1765175" y="5425602"/>
                  <a:pt x="956496" y="4131559"/>
                </a:cubicBezTo>
                <a:cubicBezTo>
                  <a:pt x="552156" y="3565416"/>
                  <a:pt x="238793" y="2958833"/>
                  <a:pt x="26515" y="2316866"/>
                </a:cubicBezTo>
                <a:lnTo>
                  <a:pt x="0" y="223100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0A5CFA1-D8D4-3C38-8F8E-ABBBCA308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3238964"/>
          </a:xfrm>
        </p:spPr>
        <p:txBody>
          <a:bodyPr>
            <a:normAutofit/>
          </a:bodyPr>
          <a:lstStyle/>
          <a:p>
            <a:r>
              <a:rPr lang="pl-PL" dirty="0"/>
              <a:t>Matematyka</a:t>
            </a:r>
            <a:endParaRPr lang="pl-PL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5D976E54-F014-4833-9EB7-2588113E1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607106" y="4045531"/>
            <a:ext cx="2158648" cy="2020521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5407F-0478-A638-4E5C-6BCB66544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188" y="633600"/>
            <a:ext cx="6900137" cy="513537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1400"/>
              <a:t>Nie dyskwalifikować zadań za błędy popełnione w rachunkach.</a:t>
            </a:r>
          </a:p>
          <a:p>
            <a:pPr>
              <a:lnSpc>
                <a:spcPct val="110000"/>
              </a:lnSpc>
            </a:pPr>
            <a:r>
              <a:rPr lang="pl-PL" sz="1400"/>
              <a:t>Pozostawić więcej czasu na naukę tabliczki mnożenia lub nauczyć mnożenia na palcach.</a:t>
            </a:r>
          </a:p>
          <a:p>
            <a:pPr>
              <a:lnSpc>
                <a:spcPct val="110000"/>
              </a:lnSpc>
            </a:pPr>
            <a:r>
              <a:rPr lang="pl-PL" sz="1400"/>
              <a:t>Upewnić się, że uczeń rozumie treść zadania. </a:t>
            </a:r>
          </a:p>
          <a:p>
            <a:pPr>
              <a:lnSpc>
                <a:spcPct val="110000"/>
              </a:lnSpc>
            </a:pPr>
            <a:r>
              <a:rPr lang="pl-PL" sz="1400"/>
              <a:t>Wspólnie czytać i analizować treści zadania.</a:t>
            </a:r>
          </a:p>
          <a:p>
            <a:pPr>
              <a:lnSpc>
                <a:spcPct val="110000"/>
              </a:lnSpc>
            </a:pPr>
            <a:r>
              <a:rPr lang="pl-PL" sz="1400"/>
              <a:t>Nie przyspieszać tempa rozwiązywania zadań.</a:t>
            </a:r>
          </a:p>
          <a:p>
            <a:pPr>
              <a:lnSpc>
                <a:spcPct val="110000"/>
              </a:lnSpc>
            </a:pPr>
            <a:r>
              <a:rPr lang="pl-PL" sz="1400"/>
              <a:t>W nauce geometrii dać dziecku czas na ułożenie w wyobraźni zmian przestrzennych.</a:t>
            </a:r>
          </a:p>
          <a:p>
            <a:pPr>
              <a:lnSpc>
                <a:spcPct val="110000"/>
              </a:lnSpc>
            </a:pPr>
            <a:r>
              <a:rPr lang="pl-PL" sz="1400"/>
              <a:t>Dostosować stopień trudności zadań do możliwości dziecka. Naukę geometrii prowadzić, wykorzystując metodę poglądową.</a:t>
            </a:r>
          </a:p>
          <a:p>
            <a:pPr>
              <a:lnSpc>
                <a:spcPct val="110000"/>
              </a:lnSpc>
            </a:pPr>
            <a:r>
              <a:rPr lang="pl-PL" sz="1400"/>
              <a:t>Nie wywoływać ucznia do tablicy, który i tak wkłada w rozwiązanie zadania dużo wysiłku.</a:t>
            </a:r>
          </a:p>
          <a:p>
            <a:pPr>
              <a:lnSpc>
                <a:spcPct val="110000"/>
              </a:lnSpc>
            </a:pPr>
            <a:r>
              <a:rPr lang="pl-PL" sz="1400"/>
              <a:t>Wygospodarować czas na spokojne wyjaśnienie przerabianego materiału. Na sprawdzianach przygotować więcej łatwiejszych zadań.</a:t>
            </a:r>
          </a:p>
          <a:p>
            <a:pPr>
              <a:lnSpc>
                <a:spcPct val="110000"/>
              </a:lnSpc>
            </a:pPr>
            <a:r>
              <a:rPr lang="pl-PL" sz="1400"/>
              <a:t>Wprowadzić kolory do oznaczenia liczb dodatnich i ujemnych.</a:t>
            </a:r>
          </a:p>
          <a:p>
            <a:pPr>
              <a:lnSpc>
                <a:spcPct val="110000"/>
              </a:lnSpc>
            </a:pPr>
            <a:endParaRPr lang="pl-PL" sz="1400"/>
          </a:p>
        </p:txBody>
      </p:sp>
    </p:spTree>
    <p:extLst>
      <p:ext uri="{BB962C8B-B14F-4D97-AF65-F5344CB8AC3E}">
        <p14:creationId xmlns:p14="http://schemas.microsoft.com/office/powerpoint/2010/main" val="397375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DA0DB-2293-42E5-F964-5E3A7B53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11659"/>
          </a:xfrm>
        </p:spPr>
        <p:txBody>
          <a:bodyPr/>
          <a:lstStyle/>
          <a:p>
            <a:pPr algn="ctr"/>
            <a:r>
              <a:rPr lang="pl-PL" dirty="0"/>
              <a:t>Języki obce</a:t>
            </a:r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7DDD65A0-920E-AA3A-91C0-D9A3A28BA3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6048" y="1475716"/>
          <a:ext cx="11099548" cy="4852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9887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C4E2E2-57F5-3D9B-E470-AA24B804E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566804"/>
          </a:xfrm>
        </p:spPr>
        <p:txBody>
          <a:bodyPr/>
          <a:lstStyle/>
          <a:p>
            <a:pPr algn="ctr"/>
            <a:r>
              <a:rPr lang="pl-PL"/>
              <a:t> Historia</a:t>
            </a:r>
            <a:endParaRPr lang="pl-PL" dirty="0"/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BA2E40F7-779F-AFA2-7B01-26D32D97A6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3620" y="1330859"/>
          <a:ext cx="11217243" cy="5124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485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C52E2836-9095-4D3C-85DB-A013CBD5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A92B8916-626C-4C83-B808-82B7DF02C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14DAEE6D-D7E7-4E31-9E45-96B6E2F6E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896809 h 6858000"/>
              <a:gd name="connsiteX3" fmla="*/ 12035397 w 12192000"/>
              <a:gd name="connsiteY3" fmla="*/ 5061653 h 6858000"/>
              <a:gd name="connsiteX4" fmla="*/ 9984875 w 12192000"/>
              <a:gd name="connsiteY4" fmla="*/ 6788992 h 6858000"/>
              <a:gd name="connsiteX5" fmla="*/ 9851219 w 12192000"/>
              <a:gd name="connsiteY5" fmla="*/ 6858000 h 6858000"/>
              <a:gd name="connsiteX6" fmla="*/ 3573504 w 12192000"/>
              <a:gd name="connsiteY6" fmla="*/ 6858000 h 6858000"/>
              <a:gd name="connsiteX7" fmla="*/ 3556746 w 12192000"/>
              <a:gd name="connsiteY7" fmla="*/ 6850756 h 6858000"/>
              <a:gd name="connsiteX8" fmla="*/ 3261231 w 12192000"/>
              <a:gd name="connsiteY8" fmla="*/ 6719645 h 6858000"/>
              <a:gd name="connsiteX9" fmla="*/ 956496 w 12192000"/>
              <a:gd name="connsiteY9" fmla="*/ 4131559 h 6858000"/>
              <a:gd name="connsiteX10" fmla="*/ 26515 w 12192000"/>
              <a:gd name="connsiteY10" fmla="*/ 2316866 h 6858000"/>
              <a:gd name="connsiteX11" fmla="*/ 0 w 12192000"/>
              <a:gd name="connsiteY11" fmla="*/ 2231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4896809"/>
                </a:lnTo>
                <a:lnTo>
                  <a:pt x="12035397" y="5061653"/>
                </a:lnTo>
                <a:cubicBezTo>
                  <a:pt x="11302532" y="5870430"/>
                  <a:pt x="10648639" y="6426464"/>
                  <a:pt x="9984875" y="6788992"/>
                </a:cubicBezTo>
                <a:lnTo>
                  <a:pt x="9851219" y="6858000"/>
                </a:lnTo>
                <a:lnTo>
                  <a:pt x="3573504" y="6858000"/>
                </a:lnTo>
                <a:lnTo>
                  <a:pt x="3556746" y="6850756"/>
                </a:lnTo>
                <a:cubicBezTo>
                  <a:pt x="3450765" y="6804314"/>
                  <a:pt x="3352207" y="6760084"/>
                  <a:pt x="3261231" y="6719645"/>
                </a:cubicBezTo>
                <a:cubicBezTo>
                  <a:pt x="2573854" y="6234379"/>
                  <a:pt x="1765175" y="5425602"/>
                  <a:pt x="956496" y="4131559"/>
                </a:cubicBezTo>
                <a:cubicBezTo>
                  <a:pt x="552156" y="3565416"/>
                  <a:pt x="238793" y="2958833"/>
                  <a:pt x="26515" y="2316866"/>
                </a:cubicBezTo>
                <a:lnTo>
                  <a:pt x="0" y="223100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3D9B027-F813-B8A1-1F3A-374F84E9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3238964"/>
          </a:xfrm>
        </p:spPr>
        <p:txBody>
          <a:bodyPr>
            <a:normAutofit/>
          </a:bodyPr>
          <a:lstStyle/>
          <a:p>
            <a:r>
              <a:rPr lang="pl-PL"/>
              <a:t>Przyroda 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5D976E54-F014-4833-9EB7-2588113E1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607106" y="4045531"/>
            <a:ext cx="2158648" cy="2020521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FC6A97-13DA-C5CE-247B-337390D07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8836" y="633599"/>
            <a:ext cx="8289489" cy="579490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1100" dirty="0"/>
              <a:t>Stosować metody poszukujące, obserwacyjne i badawcze. Ułatwia to dzieciom przyswojenie wiadomości.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Należy mieć na uwadze zasadę stopniowania trudności oraz „od bliższego do dalszego", czyli obserwacji i opisu najbliższego otoczenia przez przyrodę Polski aż do przyrody świata.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Szczególnie przydatne i ważne jest wykonywanie prostych doświadczeń, prowadzenie hodowli oraz obserwacji. Nastawienie na działanie mobilizuje i aktywizuje uczniów do pracy.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Pozostawić więcej czasu na naukę trudnych pojęć, symboli.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Nie stosować map konturowych.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Unikać wywoływania dziecka do mapy. Nie wymagać znalezienia z pamięci konkretnego punktu na mapie.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Nie wyśmiewać, jeśli nie potrafi skojarzyć miejsca z częścią świata.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Łagodniej oceniać wykresy, mapki, rysunki, które są mniej przejrzyste i mniej starannie wykonane.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Przy zadawaniu prac klasowych czy zadań przeznaczonych do samodzielnego wykonania upewnić się, czy dziecko rozumie czytany tekst. Nie dyktować tekstu zadań, dziecko powinno dostać zadanie zapisane na kartce ( uchroni je to przed błędnym zapisem danych, nadmiernym pośpiechem, popełnianiem błędów w pisaniu).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Nie dyskwalifikować pracy z powodu złego wyniku arytmetycznego przy właściwym toku rozumowania – zapytać, jak dziecko rozwiązało zadanie.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Zapisywać na tablicy obce nazwy.</a:t>
            </a:r>
          </a:p>
          <a:p>
            <a:pPr>
              <a:lnSpc>
                <a:spcPct val="110000"/>
              </a:lnSpc>
            </a:pPr>
            <a:r>
              <a:rPr lang="pl-PL" sz="1100" dirty="0"/>
              <a:t>Przygotować na kartce zwięzłe polecenia do pracy grupowej.</a:t>
            </a:r>
          </a:p>
          <a:p>
            <a:pPr>
              <a:lnSpc>
                <a:spcPct val="110000"/>
              </a:lnSpc>
            </a:pP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231995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E99F56B-EB52-D023-A352-B85DED45C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798" y="295563"/>
            <a:ext cx="8913527" cy="1086555"/>
          </a:xfrm>
        </p:spPr>
        <p:txBody>
          <a:bodyPr wrap="square" anchor="ctr">
            <a:normAutofit/>
          </a:bodyPr>
          <a:lstStyle/>
          <a:p>
            <a:r>
              <a:rPr lang="pl-PL" dirty="0"/>
              <a:t>Zajęcia praktyczno-techniczne i plastyczne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C3E4C6-D73B-172E-E13F-7EE89D05E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4" y="2004292"/>
            <a:ext cx="8072581" cy="385692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1000" dirty="0"/>
              <a:t>Docenić chęć pokonywania trudności, wysiłek i wytrwałość w działaniu, samodzielność, ład w miejscu pracy i porządek w działaniu. 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Zadanie dostosować do możliwości percepcyjnych ucznia, na przykład zezwolić na wykonanie  konkretnej pracy w większym formacie.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Pozostawić więcej czasu na wykonanie pracy.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Okazać niezwykłą cierpliwość wobec uczniów borykających się z problemami o podłożu dyslektycznym.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Dostarczać zadań plastycznych, które inspirują dzieci do podejmowania pracy.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Stosować częste nagrody za zaangażowanie oraz działanie.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Nie krytykować, stosować ocenę opisową każdej wykonanej i ukończonej pracy (ważne jest, aby dostrzec coś pozytywnego i podkreślać to, skupiać się na dobrych, nawet najdrobniejszych stronach pracy dziecka).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Należy pamiętać, że zadania plastyczne usprawniają motorykę, koordynację wzrokowo-ruchową, nie należy więc z nich rezygnować, ale starać się, aby dziecko doprowadziło rozpoczętą pracę do całkowitego wykonania.</a:t>
            </a:r>
          </a:p>
          <a:p>
            <a:pPr>
              <a:lnSpc>
                <a:spcPct val="110000"/>
              </a:lnSpc>
            </a:pPr>
            <a:r>
              <a:rPr lang="pl-PL" sz="1000" dirty="0"/>
              <a:t>Nie dopuszczać do tego, aby dziecko na zajęciach nic nie robiło.</a:t>
            </a:r>
          </a:p>
          <a:p>
            <a:pPr>
              <a:lnSpc>
                <a:spcPct val="110000"/>
              </a:lnSpc>
            </a:pPr>
            <a:endParaRPr lang="pl-PL" sz="1000" dirty="0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1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C75E0F-8ECB-F2B8-2AEC-BAFF98B83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66392"/>
          </a:xfrm>
        </p:spPr>
        <p:txBody>
          <a:bodyPr/>
          <a:lstStyle/>
          <a:p>
            <a:pPr algn="ctr"/>
            <a:r>
              <a:rPr lang="pl-PL" dirty="0"/>
              <a:t>Wychowanie fizyczne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8074C3-792E-2348-DED1-AEA87EEE2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406" y="1367074"/>
            <a:ext cx="11316832" cy="4871726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Indywidualne podejście do dziecka pozwala mu uwierzyć w siebie, dowartościować się, odważnie i wytrwale ćwiczyć.</a:t>
            </a:r>
          </a:p>
          <a:p>
            <a:r>
              <a:rPr lang="pl-PL" dirty="0"/>
              <a:t>Treści oraz zadania dostosować do specjalnych zindywidualizowanych potrzeb dzieci.</a:t>
            </a:r>
          </a:p>
          <a:p>
            <a:r>
              <a:rPr lang="pl-PL" dirty="0"/>
              <a:t>Należy przedstawić dzieciom jak najwięcej form aktywności fizycznej, tak aby mogły znaleźć i wybrać dyscyplinę najbardziej im przydatną, odpowiadającą.</a:t>
            </a:r>
          </a:p>
          <a:p>
            <a:r>
              <a:rPr lang="pl-PL" dirty="0"/>
              <a:t>Poprzez wnikliwą obserwację, rozmowę z uczniem, zezwolić na jego własną inwencję i wykonanie ćwiczenia według jego pomysłu. Taka wiedza pozwala zrezygnować z niekorzystnych form aktywności.</a:t>
            </a:r>
          </a:p>
          <a:p>
            <a:r>
              <a:rPr lang="pl-PL" dirty="0"/>
              <a:t>Uczniom nadruchliwym pozwolić na ich własną inicjatywę – nauczyciel koordynuje działania, sprawuje opiekę nad bezpieczeństwem i prawidłową formą wykonywania ćwiczeń.</a:t>
            </a:r>
          </a:p>
          <a:p>
            <a:r>
              <a:rPr lang="pl-PL" dirty="0"/>
              <a:t>Należy odejść od ocen i stopni mierzonych i opartych o kategorie i zasady rywalizacji sportowej, a kierować się możliwościami psychofizycznymi ucznia i jego indywidualnymi postępami (uczeń z dysleksją nie mieści się w żadnej tabelce).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9932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F4D9A9-5380-F963-3F33-175E9582D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pl-PL"/>
              <a:t> Muzyka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F729A7-A4CC-CA6E-4027-0F4BFF72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4000" y="633600"/>
            <a:ext cx="4991962" cy="513537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/>
              <a:t>Stosować ćwiczenia nastawione na synchronizację ruchu z muzyką (na przykład wystukiwanie rytmu palcami, nogami, wyklaskiwanie).</a:t>
            </a:r>
          </a:p>
          <a:p>
            <a:pPr>
              <a:lnSpc>
                <a:spcPct val="110000"/>
              </a:lnSpc>
            </a:pPr>
            <a:r>
              <a:rPr lang="pl-PL"/>
              <a:t>Dostosować program kształcenia do indywidualnych potrzeb dzieci.</a:t>
            </a:r>
          </a:p>
          <a:p>
            <a:pPr>
              <a:lnSpc>
                <a:spcPct val="110000"/>
              </a:lnSpc>
            </a:pPr>
            <a:r>
              <a:rPr lang="pl-PL"/>
              <a:t>Należy każdy wysiłek dziecka zauważyć i docenić.</a:t>
            </a:r>
          </a:p>
          <a:p>
            <a:pPr>
              <a:lnSpc>
                <a:spcPct val="110000"/>
              </a:lnSpc>
            </a:pPr>
            <a:r>
              <a:rPr lang="pl-PL"/>
              <a:t>Można odpytać dziecko ze znajomości tekstu piosenki, ale nie zmuszać go do odtworzenia melodii (zaśpiewania).</a:t>
            </a:r>
          </a:p>
          <a:p>
            <a:pPr>
              <a:lnSpc>
                <a:spcPct val="110000"/>
              </a:lnSpc>
            </a:pPr>
            <a:r>
              <a:rPr lang="pl-PL"/>
              <a:t>Stosować rapowanie – ułatwia naukę tekstu.</a:t>
            </a:r>
          </a:p>
          <a:p>
            <a:pPr>
              <a:lnSpc>
                <a:spcPct val="110000"/>
              </a:lnSpc>
            </a:pPr>
            <a:endParaRPr lang="pl-PL"/>
          </a:p>
          <a:p>
            <a:pPr marL="0" indent="0">
              <a:lnSpc>
                <a:spcPct val="110000"/>
              </a:lnSpc>
              <a:buNone/>
            </a:pPr>
            <a:endParaRPr lang="pl-PL"/>
          </a:p>
          <a:p>
            <a:pPr marL="0" indent="0">
              <a:lnSpc>
                <a:spcPct val="110000"/>
              </a:lnSpc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242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8119F7-B84E-4EBF-919F-A9B0F6D92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A17479-17CB-402A-8689-750C6F385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534AA72-89BF-4BB0-B339-DEB9FC7F1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2978" y="0"/>
            <a:ext cx="7809022" cy="6858000"/>
          </a:xfrm>
          <a:custGeom>
            <a:avLst/>
            <a:gdLst>
              <a:gd name="connsiteX0" fmla="*/ 27229 w 7809022"/>
              <a:gd name="connsiteY0" fmla="*/ 0 h 6858000"/>
              <a:gd name="connsiteX1" fmla="*/ 7809022 w 7809022"/>
              <a:gd name="connsiteY1" fmla="*/ 0 h 6858000"/>
              <a:gd name="connsiteX2" fmla="*/ 7809022 w 7809022"/>
              <a:gd name="connsiteY2" fmla="*/ 6858000 h 6858000"/>
              <a:gd name="connsiteX3" fmla="*/ 41303 w 7809022"/>
              <a:gd name="connsiteY3" fmla="*/ 6858000 h 6858000"/>
              <a:gd name="connsiteX4" fmla="*/ 41303 w 7809022"/>
              <a:gd name="connsiteY4" fmla="*/ 6822879 h 6858000"/>
              <a:gd name="connsiteX5" fmla="*/ 41303 w 7809022"/>
              <a:gd name="connsiteY5" fmla="*/ 6667752 h 6858000"/>
              <a:gd name="connsiteX6" fmla="*/ 0 w 7809022"/>
              <a:gd name="connsiteY6" fmla="*/ 3813425 h 6858000"/>
              <a:gd name="connsiteX7" fmla="*/ 41303 w 7809022"/>
              <a:gd name="connsiteY7" fmla="*/ 2572413 h 6858000"/>
              <a:gd name="connsiteX8" fmla="*/ 41303 w 7809022"/>
              <a:gd name="connsiteY8" fmla="*/ 1496869 h 6858000"/>
              <a:gd name="connsiteX9" fmla="*/ 41303 w 7809022"/>
              <a:gd name="connsiteY9" fmla="*/ 1083199 h 6858000"/>
              <a:gd name="connsiteX10" fmla="*/ 0 w 7809022"/>
              <a:gd name="connsiteY10" fmla="*/ 545427 h 6858000"/>
              <a:gd name="connsiteX11" fmla="*/ 22153 w 7809022"/>
              <a:gd name="connsiteY11" fmla="*/ 1016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09022" h="6858000">
                <a:moveTo>
                  <a:pt x="27229" y="0"/>
                </a:moveTo>
                <a:lnTo>
                  <a:pt x="7809022" y="0"/>
                </a:lnTo>
                <a:lnTo>
                  <a:pt x="7809022" y="6858000"/>
                </a:lnTo>
                <a:lnTo>
                  <a:pt x="41303" y="6858000"/>
                </a:lnTo>
                <a:lnTo>
                  <a:pt x="41303" y="6822879"/>
                </a:lnTo>
                <a:cubicBezTo>
                  <a:pt x="41303" y="6760828"/>
                  <a:pt x="41303" y="6709119"/>
                  <a:pt x="41303" y="6667752"/>
                </a:cubicBezTo>
                <a:cubicBezTo>
                  <a:pt x="41303" y="6667752"/>
                  <a:pt x="41303" y="6667752"/>
                  <a:pt x="0" y="3813425"/>
                </a:cubicBezTo>
                <a:cubicBezTo>
                  <a:pt x="0" y="3813425"/>
                  <a:pt x="0" y="3813425"/>
                  <a:pt x="41303" y="2572413"/>
                </a:cubicBezTo>
                <a:cubicBezTo>
                  <a:pt x="41303" y="2572413"/>
                  <a:pt x="41303" y="2572413"/>
                  <a:pt x="41303" y="1496869"/>
                </a:cubicBezTo>
                <a:cubicBezTo>
                  <a:pt x="41303" y="1455502"/>
                  <a:pt x="41303" y="1290034"/>
                  <a:pt x="41303" y="1083199"/>
                </a:cubicBezTo>
                <a:cubicBezTo>
                  <a:pt x="41303" y="876364"/>
                  <a:pt x="0" y="710895"/>
                  <a:pt x="0" y="545427"/>
                </a:cubicBezTo>
                <a:cubicBezTo>
                  <a:pt x="0" y="545427"/>
                  <a:pt x="0" y="545427"/>
                  <a:pt x="22153" y="101661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AFBD6432-9E17-CB99-FA58-DFC771F7E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780947"/>
              </p:ext>
            </p:extLst>
          </p:nvPr>
        </p:nvGraphicFramePr>
        <p:xfrm>
          <a:off x="5260361" y="728664"/>
          <a:ext cx="6188689" cy="540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667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65944E-15D2-0FD7-04C7-3564D75B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126473"/>
          </a:xfrm>
        </p:spPr>
        <p:txBody>
          <a:bodyPr/>
          <a:lstStyle/>
          <a:p>
            <a:pPr algn="ctr"/>
            <a:r>
              <a:rPr lang="pl-PL"/>
              <a:t>OGÓLNE ZALECENIA DOTYCZĄCE POSTĘPOWANIA WOBEC UCZNIA Z DYSLEKSJĄ ROZWOJOWĄ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2EB89D-E1E2-0FEA-3462-3BDB3FFC0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2764"/>
            <a:ext cx="10728325" cy="4059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Oceniać osiągnięcia ucznia według jego aktualnych możliwości. Udzielać pochwały po każdej poprawnej odpowiedzi, natomiast unikać stawiania ocen za odpowiedzi słabe i nie na temat.</a:t>
            </a:r>
          </a:p>
          <a:p>
            <a:pPr marL="0" indent="0">
              <a:buNone/>
            </a:pPr>
            <a:r>
              <a:rPr lang="pl-PL" dirty="0"/>
              <a:t>2.  Oceniać wiadomości ucznia głównie na podstawie wypowiedzi ustnych.</a:t>
            </a:r>
          </a:p>
          <a:p>
            <a:pPr marL="0" indent="0">
              <a:buNone/>
            </a:pPr>
            <a:r>
              <a:rPr lang="pl-PL" dirty="0"/>
              <a:t>3. Oceniać wysiłek ucznia, a nie efekty trudu włożonego w wykonanie zadania. </a:t>
            </a:r>
          </a:p>
          <a:p>
            <a:pPr marL="0" indent="0">
              <a:buNone/>
            </a:pPr>
            <a:r>
              <a:rPr lang="pl-PL" dirty="0"/>
              <a:t>4.  Dawać uczniom do zrozumienia, że oczekujesz większych osiągnięć.</a:t>
            </a:r>
          </a:p>
          <a:p>
            <a:pPr marL="0" indent="0">
              <a:buNone/>
            </a:pPr>
            <a:r>
              <a:rPr lang="pl-PL" dirty="0"/>
              <a:t>5.  Nie ponaglać tempa czytania czy pisania, uczeń potrzebuje więcej czasu na analizę i syntezę czytanego i pisanego tekstu (szczególnie na testach i sprawdzianach).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657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F4A6A0-C0C3-D081-3982-D47E88767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029491"/>
          </a:xfrm>
        </p:spPr>
        <p:txBody>
          <a:bodyPr/>
          <a:lstStyle/>
          <a:p>
            <a:pPr algn="ctr"/>
            <a:r>
              <a:rPr lang="pl-PL" dirty="0"/>
              <a:t>OGÓLNE ZALECENIA DOTYCZĄCE POSTĘPOWANIA WOBEC UCZNIA Z DYSLEKSJĄ ROZWOJOWĄ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59D949-27A6-4E6B-5893-59371AB26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81200"/>
            <a:ext cx="10728325" cy="42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6.  Cierpliwe czekać, aż uczeń odpowie. Jeżeli odpowie źle, należy naprowadzać go na trop prawidłowej odpowiedzi, zadając pytania pomocnicze.</a:t>
            </a:r>
          </a:p>
          <a:p>
            <a:pPr marL="0" indent="0">
              <a:buNone/>
            </a:pPr>
            <a:r>
              <a:rPr lang="pl-PL" dirty="0"/>
              <a:t>7.  Ograniczyć ilość zadawanego do nauki tekstu czytanki lub wybrać taki, aby był dostosowany do aktualnych umiejętności ucznia. </a:t>
            </a:r>
          </a:p>
          <a:p>
            <a:pPr marL="0" indent="0">
              <a:buNone/>
            </a:pPr>
            <a:r>
              <a:rPr lang="pl-PL" dirty="0"/>
              <a:t>8.  Zezwolić na pisanie ołówkiem, aby łatwiej było poprawić błędy.</a:t>
            </a:r>
          </a:p>
          <a:p>
            <a:pPr marL="0" indent="0">
              <a:buNone/>
            </a:pPr>
            <a:r>
              <a:rPr lang="pl-PL" dirty="0"/>
              <a:t>9.  Szczególną troską otoczyć uczniów leworęcznych (zadbać, aby mieli swobodę ruchów oraz odpowiednie ułożenie zeszytu i ręki przy pisaniu).</a:t>
            </a:r>
          </a:p>
          <a:p>
            <a:pPr marL="0" indent="0">
              <a:buNone/>
            </a:pPr>
            <a:r>
              <a:rPr lang="pl-PL" dirty="0"/>
              <a:t>10. Upewnić się, czy uczeń zrozumiał odczytane złożone polecenia lub zadania tekstowe.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205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462A2C-9550-C256-C0AC-AAF750AA3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057200"/>
          </a:xfrm>
        </p:spPr>
        <p:txBody>
          <a:bodyPr/>
          <a:lstStyle/>
          <a:p>
            <a:pPr algn="ctr"/>
            <a:r>
              <a:rPr lang="pl-PL" dirty="0"/>
              <a:t>OGÓLNE ZALECENIA DOTYCZĄCE POSTĘPOWANIA WOBEC UCZNIA Z DYSLEKSJĄ ROZWOJOWĄ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895B9-0AFB-94F4-6E1C-987435D66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39636"/>
            <a:ext cx="10728325" cy="4299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11.  Stawiać jasno sformułowane pytania, nadmiar poleceń do wykonania w krótkim czasie wprowadza chaos informacyjny.</a:t>
            </a:r>
          </a:p>
          <a:p>
            <a:pPr marL="0" indent="0">
              <a:buNone/>
            </a:pPr>
            <a:r>
              <a:rPr lang="pl-PL" dirty="0"/>
              <a:t>12. Odpytywać z miejsca, gwałtowne wywołanie do tablicy zwiększa napięcie emocjonalne i utrudnia myślenie.</a:t>
            </a:r>
          </a:p>
          <a:p>
            <a:pPr marL="0" indent="0">
              <a:buNone/>
            </a:pPr>
            <a:r>
              <a:rPr lang="pl-PL" dirty="0"/>
              <a:t>13. Koncentrować swój krytycyzm na zadaniu, nie na uczniu. (Powiedz raczej: „Ten fragment powinien zawierać więcej konkretów”, a nie: „Twój sposób pisania jest słaby”).</a:t>
            </a:r>
          </a:p>
          <a:p>
            <a:pPr marL="0" indent="0">
              <a:buNone/>
            </a:pPr>
            <a:r>
              <a:rPr lang="pl-PL" dirty="0"/>
              <a:t>14. Zwrócić uwagę na wzmożoną męczliwość dziecka i problemy z koncentracją uwagi.</a:t>
            </a:r>
          </a:p>
          <a:p>
            <a:pPr marL="0" indent="0">
              <a:buNone/>
            </a:pPr>
            <a:r>
              <a:rPr lang="pl-PL" dirty="0"/>
              <a:t>15.  Uczeń powinien siedzieć blisko nauczyciela. To ośmiela i zachęca do zwrócenia się                   o pomoc.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43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17750-BDEC-F68B-04BA-1BA091C2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043345"/>
          </a:xfrm>
        </p:spPr>
        <p:txBody>
          <a:bodyPr/>
          <a:lstStyle/>
          <a:p>
            <a:pPr algn="ctr"/>
            <a:r>
              <a:rPr lang="pl-PL" dirty="0"/>
              <a:t>OGÓLNE ZALECENIA DOTYCZĄCE POSTĘPOWANIA WOBEC UCZNIA Z DYSLEKSJĄ ROZWOJOWĄ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9E903C-1EEE-56BC-B57D-010B190AC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87236"/>
            <a:ext cx="10728325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16. Gdy uczniowie wykonują zadanie samodzielnie, należy często podpatrywać ich pracę. Uczniowie  dyslektyczni często się gubią i nie wykonują zadania do końca. W takich przypadkach nie należy wyznaczać następnego zadania, zanim nie skończy rozpoczętego.</a:t>
            </a:r>
          </a:p>
          <a:p>
            <a:pPr marL="0" indent="0">
              <a:buNone/>
            </a:pPr>
            <a:r>
              <a:rPr lang="pl-PL" dirty="0"/>
              <a:t>17.  Wyrabiać od najmłodszych lat nawyk pracy ze słownikiem ortograficznym.</a:t>
            </a:r>
          </a:p>
          <a:p>
            <a:pPr marL="0" indent="0">
              <a:buNone/>
            </a:pPr>
            <a:r>
              <a:rPr lang="pl-PL" dirty="0"/>
              <a:t>18. Nie dopuścić do sytuacji, aby uczeń nie pracował na lekcji.</a:t>
            </a:r>
          </a:p>
          <a:p>
            <a:pPr marL="0" indent="0">
              <a:buNone/>
            </a:pPr>
            <a:r>
              <a:rPr lang="pl-PL" dirty="0"/>
              <a:t>19. Bronić przed ośmieszaniem ze strony rówieśników.</a:t>
            </a:r>
          </a:p>
          <a:p>
            <a:pPr marL="0" indent="0">
              <a:buNone/>
            </a:pPr>
            <a:r>
              <a:rPr lang="pl-PL" dirty="0"/>
              <a:t>20. Problemy z pamięcią utrudniają naukę tabliczki mnożenia, dni tygodnia, nazw miesięcy, naukę wierszy, należy wydłużyć limit czasu na opanowanie zadanego materiału lub zadawać go małymi partiami.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824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9F8140-40D0-F84F-D423-64470D86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057200"/>
          </a:xfrm>
        </p:spPr>
        <p:txBody>
          <a:bodyPr/>
          <a:lstStyle/>
          <a:p>
            <a:pPr algn="ctr"/>
            <a:r>
              <a:rPr lang="pl-PL" dirty="0"/>
              <a:t>OGÓLNE ZALECENIA DOTYCZĄCE POSTĘPOWANIA WOBEC UCZNIA Z DYSLEKSJĄ ROZWOJOWĄ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8D0508-B0AD-FE64-A473-5E661C62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7" y="2161309"/>
            <a:ext cx="10728325" cy="4488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21. W pracy z uczniem dyslektycznym należy bazować na </a:t>
            </a:r>
            <a:r>
              <a:rPr lang="pl-PL" dirty="0" err="1"/>
              <a:t>polisensorycznych</a:t>
            </a:r>
            <a:r>
              <a:rPr lang="pl-PL" dirty="0"/>
              <a:t> (angażujących wszystkie receptory) metodach nauczania.</a:t>
            </a:r>
          </a:p>
          <a:p>
            <a:pPr marL="0" indent="0">
              <a:buNone/>
            </a:pPr>
            <a:r>
              <a:rPr lang="pl-PL" dirty="0"/>
              <a:t>22. Ważne jest przekazywanie uczniom spostrzeżeń na temat ich pracy. Zauważanie, że zrobili postępy, dostrzeganie częściowych sukcesów.(„Sześć zadań na dziesięć jest dobrze rozwiązanych. Teraz potrzeba tylko, abyś popracował nad czterema”).</a:t>
            </a:r>
          </a:p>
          <a:p>
            <a:pPr marL="0" indent="0">
              <a:buNone/>
            </a:pPr>
            <a:r>
              <a:rPr lang="pl-PL" dirty="0"/>
              <a:t>23. Wydłużyć czas na czytanie lektur – podsunąć pomysł korzystania z „biblioteki książki mówionej”.</a:t>
            </a:r>
          </a:p>
          <a:p>
            <a:pPr marL="0" indent="0">
              <a:buNone/>
            </a:pPr>
            <a:r>
              <a:rPr lang="pl-PL" dirty="0"/>
              <a:t>24. Umożliwić korzystanie z dyktafonu na lekcji lub zrobienie notatki nielinearnej.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5811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EF7E86-939E-05D7-F63F-C2D65DF5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OGÓLNE ZALECENIA DOTYCZĄCE POSTĘPOWANIA WOBEC UCZNIA Z DYSLEKSJĄ ROZWOJOWĄ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263C71-DEC0-4BAC-BD4D-9F3ADC030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25. W klasach starszych zezwolić na pisanie prac kontrolnych na komputerze.</a:t>
            </a:r>
          </a:p>
          <a:p>
            <a:pPr marL="0" indent="0">
              <a:buNone/>
            </a:pPr>
            <a:r>
              <a:rPr lang="pl-PL" dirty="0"/>
              <a:t>26. Raz w tygodniu przejrzeć zeszyty ucznia.</a:t>
            </a:r>
          </a:p>
          <a:p>
            <a:pPr marL="0" indent="0">
              <a:buNone/>
            </a:pPr>
            <a:r>
              <a:rPr lang="pl-PL" dirty="0"/>
              <a:t>27. Nie dyskwalifikować prac napisanych nieczytelnie, uczeń powinien je przeczytać nauczycielowi.</a:t>
            </a:r>
          </a:p>
          <a:p>
            <a:pPr marL="0" indent="0">
              <a:buNone/>
            </a:pPr>
            <a:r>
              <a:rPr lang="pl-PL" dirty="0"/>
              <a:t>28. Ważne jest stosowanie kolorowych pisaków i kredek, samodzielne tworzenie tabel, schematów, grafik, rysunków.</a:t>
            </a:r>
          </a:p>
          <a:p>
            <a:pPr marL="0" indent="0">
              <a:buNone/>
            </a:pPr>
            <a:r>
              <a:rPr lang="pl-PL" dirty="0"/>
              <a:t>29. Egzekwować i nagradzać systematyczną pracę w domu.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400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9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0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5" name="Tytuł 4">
            <a:extLst>
              <a:ext uri="{FF2B5EF4-FFF2-40B4-BE49-F238E27FC236}">
                <a16:creationId xmlns:a16="http://schemas.microsoft.com/office/drawing/2014/main" id="{C6D1E26B-8C92-F781-18C1-6142B842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14" y="1334791"/>
            <a:ext cx="6911974" cy="2803071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 algn="ctr"/>
            <a:r>
              <a:rPr lang="en-US" sz="5600" b="1" spc="-100"/>
              <a:t>Wskazówki do pracy </a:t>
            </a:r>
            <a:br>
              <a:rPr lang="en-US" sz="5600" b="1" spc="-100"/>
            </a:br>
            <a:r>
              <a:rPr lang="en-US" sz="5600" b="1" spc="-100"/>
              <a:t>na poszczególnych przedmiotach</a:t>
            </a: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5AF5D13-50F4-232F-2D02-BC512E4CF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pl-PL"/>
              <a:t>Język polski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403886-3239-8946-2ECB-02DE61874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4000" y="633600"/>
            <a:ext cx="4991962" cy="513537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100"/>
              <a:t> </a:t>
            </a:r>
            <a:r>
              <a:rPr lang="pl-PL" sz="1100" u="sng"/>
              <a:t>Egzekwowanie wiadomości</a:t>
            </a:r>
            <a:r>
              <a:rPr lang="pl-PL" sz="1100"/>
              <a:t>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1100"/>
              <a:t> - Nie należy wywoływać ucznia do odpowiedzi przy tablicy – uczeń powinien odpowiadać z miejsca.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1100"/>
              <a:t> - Nie należy porównywać jego odpowiedzi z odpowiedziami innych uczniów.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1100" u="sng"/>
              <a:t>Czytanie:</a:t>
            </a:r>
          </a:p>
          <a:p>
            <a:pPr>
              <a:lnSpc>
                <a:spcPct val="110000"/>
              </a:lnSpc>
            </a:pPr>
            <a:r>
              <a:rPr lang="pl-PL" sz="1100"/>
              <a:t>Nie odpytywać ucznia z czytania głośnego przed zespołem klasowym. Powinien czytać tylko tekst opracowany w domu.</a:t>
            </a:r>
          </a:p>
          <a:p>
            <a:pPr>
              <a:lnSpc>
                <a:spcPct val="110000"/>
              </a:lnSpc>
            </a:pPr>
            <a:r>
              <a:rPr lang="pl-PL" sz="1100"/>
              <a:t>Nie ponaglać tempa czytania. Nie wymagać czytania na czas. Uczeń potrzebuje dłuższego czasu na analizę i syntezę czytanego tekstu, powinien wykonywać te czynności w indywidualnym tempie. </a:t>
            </a:r>
          </a:p>
          <a:p>
            <a:pPr>
              <a:lnSpc>
                <a:spcPct val="110000"/>
              </a:lnSpc>
            </a:pPr>
            <a:r>
              <a:rPr lang="pl-PL" sz="1100"/>
              <a:t>Nie należy zadawać większej ilości tekstu do czytania. Nauczyciel powinien wyznaczyć tylko fragment do czytania głośnego. Z tekstem dziecko może się zaznajomić, czytając go po cichu, może również przeczytać mu rodzic.</a:t>
            </a:r>
          </a:p>
          <a:p>
            <a:pPr>
              <a:lnSpc>
                <a:spcPct val="110000"/>
              </a:lnSpc>
            </a:pPr>
            <a:r>
              <a:rPr lang="pl-PL" sz="1100"/>
              <a:t>Naukę wiersza rozłożyć na fragmenty i zezwolić na zaliczanie częściami.</a:t>
            </a:r>
          </a:p>
          <a:p>
            <a:pPr>
              <a:lnSpc>
                <a:spcPct val="110000"/>
              </a:lnSpc>
            </a:pPr>
            <a:r>
              <a:rPr lang="pl-PL" sz="1100"/>
              <a:t>Zezwolić uczniowi na korzystanie z magnetofonu – w celu czytania nagranych lektur szkolnych.</a:t>
            </a:r>
          </a:p>
          <a:p>
            <a:pPr>
              <a:lnSpc>
                <a:spcPct val="110000"/>
              </a:lnSpc>
            </a:pPr>
            <a:endParaRPr lang="pl-PL" sz="1100"/>
          </a:p>
        </p:txBody>
      </p:sp>
    </p:spTree>
    <p:extLst>
      <p:ext uri="{BB962C8B-B14F-4D97-AF65-F5344CB8AC3E}">
        <p14:creationId xmlns:p14="http://schemas.microsoft.com/office/powerpoint/2010/main" val="291479957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RegularSeedLeftStep">
      <a:dk1>
        <a:srgbClr val="000000"/>
      </a:dk1>
      <a:lt1>
        <a:srgbClr val="FFFFFF"/>
      </a:lt1>
      <a:dk2>
        <a:srgbClr val="1B3025"/>
      </a:dk2>
      <a:lt2>
        <a:srgbClr val="F3F0F1"/>
      </a:lt2>
      <a:accent1>
        <a:srgbClr val="20B786"/>
      </a:accent1>
      <a:accent2>
        <a:srgbClr val="14BB3F"/>
      </a:accent2>
      <a:accent3>
        <a:srgbClr val="39BA21"/>
      </a:accent3>
      <a:accent4>
        <a:srgbClr val="6FB213"/>
      </a:accent4>
      <a:accent5>
        <a:srgbClr val="A4A51D"/>
      </a:accent5>
      <a:accent6>
        <a:srgbClr val="D58817"/>
      </a:accent6>
      <a:hlink>
        <a:srgbClr val="C34C73"/>
      </a:hlink>
      <a:folHlink>
        <a:srgbClr val="7F7F7F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2001</Words>
  <Application>Microsoft Office PowerPoint</Application>
  <PresentationFormat>Panoramiczny</PresentationFormat>
  <Paragraphs>130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Avenir Next LT Pro</vt:lpstr>
      <vt:lpstr>Rockwell Nova Light</vt:lpstr>
      <vt:lpstr>The Hand Extrablack</vt:lpstr>
      <vt:lpstr>BlobVTI</vt:lpstr>
      <vt:lpstr>Uczeń  z dysleksją  na lekcji</vt:lpstr>
      <vt:lpstr>OGÓLNE ZALECENIA DOTYCZĄCE POSTĘPOWANIA WOBEC UCZNIA Z DYSLEKSJĄ ROZWOJOWĄ</vt:lpstr>
      <vt:lpstr>OGÓLNE ZALECENIA DOTYCZĄCE POSTĘPOWANIA WOBEC UCZNIA Z DYSLEKSJĄ ROZWOJOWĄ</vt:lpstr>
      <vt:lpstr>OGÓLNE ZALECENIA DOTYCZĄCE POSTĘPOWANIA WOBEC UCZNIA Z DYSLEKSJĄ ROZWOJOWĄ</vt:lpstr>
      <vt:lpstr>OGÓLNE ZALECENIA DOTYCZĄCE POSTĘPOWANIA WOBEC UCZNIA Z DYSLEKSJĄ ROZWOJOWĄ</vt:lpstr>
      <vt:lpstr>OGÓLNE ZALECENIA DOTYCZĄCE POSTĘPOWANIA WOBEC UCZNIA Z DYSLEKSJĄ ROZWOJOWĄ</vt:lpstr>
      <vt:lpstr>OGÓLNE ZALECENIA DOTYCZĄCE POSTĘPOWANIA WOBEC UCZNIA Z DYSLEKSJĄ ROZWOJOWĄ</vt:lpstr>
      <vt:lpstr>Wskazówki do pracy  na poszczególnych przedmiotach</vt:lpstr>
      <vt:lpstr>Język polski</vt:lpstr>
      <vt:lpstr>Język polski</vt:lpstr>
      <vt:lpstr>Matematyka</vt:lpstr>
      <vt:lpstr>Języki obce</vt:lpstr>
      <vt:lpstr> Historia</vt:lpstr>
      <vt:lpstr>Przyroda </vt:lpstr>
      <vt:lpstr>Zajęcia praktyczno-techniczne i plastyczne</vt:lpstr>
      <vt:lpstr>Wychowanie fizyczne</vt:lpstr>
      <vt:lpstr> Muzyka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Karolina Nowacka</dc:creator>
  <cp:lastModifiedBy>Karolina Nowacka</cp:lastModifiedBy>
  <cp:revision>1</cp:revision>
  <dcterms:created xsi:type="dcterms:W3CDTF">2024-09-27T10:02:40Z</dcterms:created>
  <dcterms:modified xsi:type="dcterms:W3CDTF">2024-09-27T10:52:18Z</dcterms:modified>
</cp:coreProperties>
</file>